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47DED7-530E-4719-AF28-F9D631CF89B8}">
  <a:tblStyle styleId="{4D47DED7-530E-4719-AF28-F9D631CF89B8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98be67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98be67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f1d25d5c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f1d25d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98be672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98be672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bdd865c3_0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bdd86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c0cfd54f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c0cfd5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c0cfd54f_0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c0cfd5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152699f3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152699f3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52699f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52699f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c0cfd54f_0_4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c0cfd54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c0cfd54f_0_4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c0cfd54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c0cfd54f_0_4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ec0cfd54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98be6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98be6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c0cfd54f_0_4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ec0cfd54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c0cfd54f_0_48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c0cfd54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0afd33c6d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0afd33c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0afd33c6d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0afd33c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ec0cfd54f_0_4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ec0cfd54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c0cfd54f_1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c0cfd54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Y-axis not ideal for reports but will make it easier to explain the lm() in a moment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ec0cfd54f_0_4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ec0cfd54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afd33c6d_0_10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afd33c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0afd33c6d_0_8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0afd33c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0afd33c6d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0afd33c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6fdec631_3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6fdec63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0afd33c6d_0_7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0afd33c6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ec0cfd54f_0_4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ec0cfd54f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152699f3e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152699f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152699f3e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152699f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152699f3e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152699f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152699f3e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152699f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152699f3e_0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152699f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152699f3e_0_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152699f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152699f3e_0_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152699f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152699f3e_0_1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152699f3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afd33c6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afd33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c0cfd54f_1_1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c0cfd54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8be672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98be672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f1d25d5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f1d25d5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de2e6ae0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de2e6a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the data analysis pipeline. Data are simulated or imported, then tidied, transformed, explored, modelled and report upon.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this should be reproducible - i.e., scripted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2a3599f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2a359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Schematic of the data analysis pipeline with stage one topics annotated on to each of:  reproducible, simulate, import, tidy, transform, explore, model and report upon.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Stage 1 annotations.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Reproducible: Everything scripted, Code commenting,Organisation of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Simulate: little coverage but Autumn maths covered abstraction (expression of a complex biological system mathematically).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Import: From files - all but unusually complex for example txt, .xlsx, .csv, .sav, .dta; also Relative paths, Separators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Tidy: concept of tidy data covered, changing variable names, types and altering factor levels. Reshaping data from wide to long.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Transform: little coverage but included ranking and logging.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Explore: Simple plots such as histograms, Normality testing, Summary stats.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Model: Fundamental concepts in hypothesis testing, CI, Linear models (t-tests, ANOVA, regression), correlation, Multiple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Report: “significance, direction, magnitude”; Figures: legends, saving.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2a3599fd_0_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2a3599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Schematic of the data analysis pipeline with stage two topics annotated on to each of:  reproducibly, simulate, import, tidy, transform, explore, model and report upon.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Stage 1 annotations.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Reproducible: Everything scripted, Code commenting,Organisation of analysis.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Simulate: running and interpreting of particular models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Import: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Tidy: for example identification and removal of outliers.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Transform: </a:t>
            </a:r>
            <a:r>
              <a:rPr lang="en" sz="1200">
                <a:solidFill>
                  <a:schemeClr val="dk1"/>
                </a:solidFill>
              </a:rPr>
              <a:t>Depends on options but may include Proportions, Z score standardisation, Coefficient of variation, Log to base 2, Subtraction of noise/background, Scaling/reversing experimental steps, PCR Relative quantification, RPKM quantification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Model: </a:t>
            </a:r>
            <a:r>
              <a:rPr lang="en" sz="1200">
                <a:solidFill>
                  <a:schemeClr val="dk1"/>
                </a:solidFill>
              </a:rPr>
              <a:t>Stage 1 tests in LM framework (increased conceptual complexity), More LM, GLM - Binomial and Poisson, Odds ratios, Deviance measures of fit, More on Multiple comparisons, Non-linear regression and depending on options, mixed models, FDR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GWAS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Report: mutlipanel figures and more complex domain-specific plots depending on options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244408" y="4731990"/>
            <a:ext cx="504000" cy="3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39" l="0" r="0" t="139"/>
          <a:stretch/>
        </p:blipFill>
        <p:spPr>
          <a:xfrm>
            <a:off x="0" y="13650"/>
            <a:ext cx="2434676" cy="5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139" l="0" r="0" t="139"/>
          <a:stretch/>
        </p:blipFill>
        <p:spPr>
          <a:xfrm>
            <a:off x="6709375" y="4634825"/>
            <a:ext cx="2434626" cy="508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and Computational skills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Lab and Prof Skills II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628075" y="1080200"/>
            <a:ext cx="3204300" cy="350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Reproducibly: scripting</a:t>
            </a:r>
            <a:endParaRPr sz="2200"/>
          </a:p>
        </p:txBody>
      </p:sp>
      <p:sp>
        <p:nvSpPr>
          <p:cNvPr id="203" name="Google Shape;203;p23"/>
          <p:cNvSpPr txBox="1"/>
          <p:nvPr/>
        </p:nvSpPr>
        <p:spPr>
          <a:xfrm>
            <a:off x="164475" y="1080200"/>
            <a:ext cx="5403900" cy="350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Reproducibly: protocol, lab book</a:t>
            </a:r>
            <a:endParaRPr sz="2200"/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57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rationale for scripting analysis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557600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 sz="1200"/>
              <a:t>Choose / set / manipulate</a:t>
            </a:r>
            <a:endParaRPr sz="1200"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522375" y="980200"/>
            <a:ext cx="21057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(tests of ideas)</a:t>
            </a:r>
            <a:endParaRPr sz="1400"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503840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 sz="1200"/>
              <a:t>measure</a:t>
            </a:r>
            <a:endParaRPr sz="1200"/>
          </a:p>
        </p:txBody>
      </p:sp>
      <p:sp>
        <p:nvSpPr>
          <p:cNvPr id="208" name="Google Shape;208;p23"/>
          <p:cNvSpPr/>
          <p:nvPr/>
        </p:nvSpPr>
        <p:spPr>
          <a:xfrm>
            <a:off x="2571346" y="3174075"/>
            <a:ext cx="862800" cy="49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557600" y="1782675"/>
            <a:ext cx="4872900" cy="5472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en"/>
              <a:t>Experimental design</a:t>
            </a:r>
            <a:endParaRPr sz="1200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6702894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/>
              <a:t>Visualise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780471" y="3174075"/>
            <a:ext cx="862800" cy="49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5780475" y="1782675"/>
            <a:ext cx="2849100" cy="5472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en"/>
              <a:t>Interpret and report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311700" y="558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Why R?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311700" y="1131475"/>
            <a:ext cx="8520600" cy="3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It’s a good choice but not the only option.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 caters to “users who do not see themselves as programmers, but then allows them to slide gradually into programming”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Community, active, relatively diverse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Language designed for data analysis and visualisation so makes those easy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Open source, Free,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Reproducibility - R markdown, R’s “killer feature”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Revision:</a:t>
            </a:r>
            <a:r>
              <a:rPr lang="en"/>
              <a:t> experiments and analysis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24075" y="1092700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i="1" lang="en" sz="1800"/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 sz="1800"/>
          </a:p>
        </p:txBody>
      </p:sp>
      <p:sp>
        <p:nvSpPr>
          <p:cNvPr id="226" name="Google Shape;226;p25"/>
          <p:cNvSpPr txBox="1"/>
          <p:nvPr/>
        </p:nvSpPr>
        <p:spPr>
          <a:xfrm>
            <a:off x="5819850" y="1093925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312650" y="1903275"/>
            <a:ext cx="2396400" cy="10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4487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‘y’ 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8198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variable(s)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‘x’ 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3785325"/>
            <a:ext cx="1154075" cy="11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3312500" y="1092700"/>
            <a:ext cx="23964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 sz="1800"/>
          </a:p>
        </p:txBody>
      </p:sp>
      <p:sp>
        <p:nvSpPr>
          <p:cNvPr id="233" name="Google Shape;233;p25"/>
          <p:cNvSpPr txBox="1"/>
          <p:nvPr/>
        </p:nvSpPr>
        <p:spPr>
          <a:xfrm>
            <a:off x="2317150" y="394065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aseline="-25000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1785825" y="3180550"/>
            <a:ext cx="3077288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25"/>
          <p:cNvSpPr/>
          <p:nvPr/>
        </p:nvSpPr>
        <p:spPr>
          <a:xfrm>
            <a:off x="3929075" y="2957525"/>
            <a:ext cx="585775" cy="1000125"/>
          </a:xfrm>
          <a:custGeom>
            <a:rect b="b" l="l" r="r" t="t"/>
            <a:pathLst>
              <a:path extrusionOk="0" h="40005" w="23431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25"/>
          <p:cNvSpPr/>
          <p:nvPr/>
        </p:nvSpPr>
        <p:spPr>
          <a:xfrm flipH="1">
            <a:off x="5624519" y="3180550"/>
            <a:ext cx="1619256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Revision: experiments and analysis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424075" y="1092700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i="1" lang="en" sz="1800"/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 sz="1800"/>
          </a:p>
        </p:txBody>
      </p:sp>
      <p:sp>
        <p:nvSpPr>
          <p:cNvPr id="243" name="Google Shape;243;p26"/>
          <p:cNvSpPr txBox="1"/>
          <p:nvPr/>
        </p:nvSpPr>
        <p:spPr>
          <a:xfrm>
            <a:off x="5819850" y="1093925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312650" y="1903275"/>
            <a:ext cx="2396400" cy="10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4487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distributed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58198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variables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Continuous: regression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Categories: t-test, ANOVA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3785325"/>
            <a:ext cx="1154075" cy="11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3312500" y="1092700"/>
            <a:ext cx="23964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 sz="1800"/>
          </a:p>
        </p:txBody>
      </p:sp>
      <p:sp>
        <p:nvSpPr>
          <p:cNvPr id="250" name="Google Shape;250;p26"/>
          <p:cNvSpPr txBox="1"/>
          <p:nvPr/>
        </p:nvSpPr>
        <p:spPr>
          <a:xfrm>
            <a:off x="2317150" y="394065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aseline="-25000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1785825" y="3180550"/>
            <a:ext cx="3077288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2" name="Google Shape;252;p26"/>
          <p:cNvSpPr/>
          <p:nvPr/>
        </p:nvSpPr>
        <p:spPr>
          <a:xfrm>
            <a:off x="3929075" y="2957525"/>
            <a:ext cx="585775" cy="1000125"/>
          </a:xfrm>
          <a:custGeom>
            <a:rect b="b" l="l" r="r" t="t"/>
            <a:pathLst>
              <a:path extrusionOk="0" h="40005" w="23431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3" name="Google Shape;253;p26"/>
          <p:cNvSpPr/>
          <p:nvPr/>
        </p:nvSpPr>
        <p:spPr>
          <a:xfrm flipH="1">
            <a:off x="5624519" y="3180550"/>
            <a:ext cx="1619256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time: 1 lecture + 4 workshops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1 : Introduction to Generalised Linear Models (E</a:t>
            </a:r>
            <a:r>
              <a:rPr lang="en"/>
              <a:t>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1: Linear Models (ER)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T-tests, ANOVA and regression are used when we have a continuous response variable. We revisit these using a linear modelling framework. This means using a single function `lm()` rather than three different ones and enhancing our understanding of the concepts underlying the tests.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2: Generalised Linear Models for Poisson distributed data (ER)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3: Generalised Linear Models for Binomially distributed data (ER)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extend our knowledge of linear models by considering other types of response variable.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4: Non-linear regression and dynamics (JWP)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Overview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Introduction to Q&amp;C skills strand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Q&amp;C skills strand in 58I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Skills in degree program - roadmap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Stage 1 - revision, brief!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Linear models - what are they?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Revisiting regression, t-tests and ANOVA as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By actively following this lecture and undertaking the exercises in workshop 1 the successful student will be able to: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Explain the the link between t-tests, ANOVA and regression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Appropriately apply linear models using lm()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Interpret the results using summary() and anova() and relate them to the outputs of t.test() and aov()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linear models?</a:t>
            </a:r>
            <a:endParaRPr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311700" y="1152475"/>
            <a:ext cx="85206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you have already met!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Equation</a:t>
            </a:r>
            <a:r>
              <a:rPr lang="en"/>
              <a:t> to explain, with a linear relationship, one response variable with one or more explanatory variables: </a:t>
            </a:r>
            <a:r>
              <a:rPr i="1" lang="en"/>
              <a:t>y = ax</a:t>
            </a:r>
            <a:r>
              <a:rPr baseline="-25000" i="1" lang="en"/>
              <a:t>1</a:t>
            </a:r>
            <a:r>
              <a:rPr i="1" lang="en"/>
              <a:t> + bx</a:t>
            </a:r>
            <a:r>
              <a:rPr baseline="-25000" i="1" lang="en"/>
              <a:t>2</a:t>
            </a:r>
            <a:r>
              <a:rPr i="1" lang="en"/>
              <a:t> +....</a:t>
            </a:r>
            <a:endParaRPr i="1"/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192048" y="24729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{4D47DED7-530E-4719-AF28-F9D631CF89B8}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</a:t>
                      </a:r>
                      <a:r>
                        <a:rPr lang="en" sz="1200"/>
                        <a:t>and </a:t>
                      </a:r>
                      <a:r>
                        <a:rPr lang="en" sz="1200"/>
                        <a:t>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r>
                        <a:rPr lang="en" sz="1200"/>
                        <a:t>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T-tests, ANOVA and regression are fundamentally the same, collectively called  ‘general linear models’. They can be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other linear models too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concept can be extended to ‘genera</a:t>
            </a:r>
            <a:r>
              <a:rPr lang="en"/>
              <a:t>lised</a:t>
            </a:r>
            <a:r>
              <a:rPr lang="en"/>
              <a:t> linear models’ for different types of response. Generalised linear models are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looks more complex, at first, than the outputs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t.test()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aov()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r>
              <a:rPr lang="en"/>
              <a:t> is like that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. So we will revisit regression, t-tests and ANOVA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to help you understand the output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Regression - this is exactly as last year!</a:t>
            </a:r>
            <a:endParaRPr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311700" y="1152475"/>
            <a:ext cx="33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Concentration of juvenile  hormone (JH) and mandible length in stag beetles 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361075" y="2978675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/>
          </a:blip>
          <a:srcRect b="1463" l="1787" r="0" t="1647"/>
          <a:stretch/>
        </p:blipFill>
        <p:spPr>
          <a:xfrm>
            <a:off x="4615025" y="1297750"/>
            <a:ext cx="3480050" cy="30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Overview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Introduction to </a:t>
            </a:r>
            <a:r>
              <a:rPr lang="en" sz="2000"/>
              <a:t>Q&amp;C skills strand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Q&amp;C skills strand in 58I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Skills in degree program - roadmap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Stage 1 - revision, brief!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Linear models - what are they?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Revisiting regression, t-tests and ANOVA as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406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3454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5796325" y="1806625"/>
            <a:ext cx="2621400" cy="27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Slope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intercept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slope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% of variation in y explained by x “model fit”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model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4"/>
          <p:cNvCxnSpPr/>
          <p:nvPr/>
        </p:nvCxnSpPr>
        <p:spPr>
          <a:xfrm flipH="1">
            <a:off x="4887375" y="4500775"/>
            <a:ext cx="970500" cy="26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4"/>
          <p:cNvCxnSpPr/>
          <p:nvPr/>
        </p:nvCxnSpPr>
        <p:spPr>
          <a:xfrm flipH="1">
            <a:off x="2756250" y="3634075"/>
            <a:ext cx="3121800" cy="94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4"/>
          <p:cNvCxnSpPr/>
          <p:nvPr/>
        </p:nvCxnSpPr>
        <p:spPr>
          <a:xfrm flipH="1">
            <a:off x="4722325" y="3015975"/>
            <a:ext cx="1182600" cy="69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4"/>
          <p:cNvCxnSpPr/>
          <p:nvPr/>
        </p:nvCxnSpPr>
        <p:spPr>
          <a:xfrm flipH="1">
            <a:off x="4727175" y="2787550"/>
            <a:ext cx="1130700" cy="70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4"/>
          <p:cNvCxnSpPr/>
          <p:nvPr/>
        </p:nvCxnSpPr>
        <p:spPr>
          <a:xfrm flipH="1">
            <a:off x="2203050" y="2411300"/>
            <a:ext cx="3607800" cy="129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4"/>
          <p:cNvCxnSpPr/>
          <p:nvPr/>
        </p:nvCxnSpPr>
        <p:spPr>
          <a:xfrm flipH="1">
            <a:off x="2176100" y="1941000"/>
            <a:ext cx="3654900" cy="1578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4"/>
          <p:cNvSpPr txBox="1"/>
          <p:nvPr/>
        </p:nvSpPr>
        <p:spPr>
          <a:xfrm>
            <a:off x="5731600" y="1128575"/>
            <a:ext cx="3121800" cy="432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 = 0.42 + 0.03*jh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/>
          <p:nvPr/>
        </p:nvSpPr>
        <p:spPr>
          <a:xfrm>
            <a:off x="32350" y="1707650"/>
            <a:ext cx="4919100" cy="29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29" name="Google Shape;329;p3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3845925" y="2625875"/>
            <a:ext cx="985500" cy="102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A9C4"/>
                </a:solidFill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 b="1">
              <a:solidFill>
                <a:srgbClr val="45A9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Slope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5"/>
          <p:cNvCxnSpPr/>
          <p:nvPr/>
        </p:nvCxnSpPr>
        <p:spPr>
          <a:xfrm rot="10800000">
            <a:off x="1661725" y="3523850"/>
            <a:ext cx="2256300" cy="98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5"/>
          <p:cNvCxnSpPr/>
          <p:nvPr/>
        </p:nvCxnSpPr>
        <p:spPr>
          <a:xfrm flipH="1">
            <a:off x="1727375" y="2805050"/>
            <a:ext cx="2222700" cy="562800"/>
          </a:xfrm>
          <a:prstGeom prst="straightConnector1">
            <a:avLst/>
          </a:prstGeom>
          <a:noFill/>
          <a:ln cap="flat" cmpd="sng" w="19050">
            <a:solidFill>
              <a:srgbClr val="45A9C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5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4" name="Google Shape;334;p35"/>
          <p:cNvCxnSpPr/>
          <p:nvPr/>
        </p:nvCxnSpPr>
        <p:spPr>
          <a:xfrm>
            <a:off x="4727275" y="2275200"/>
            <a:ext cx="480600" cy="10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5" name="Google Shape;335;p35"/>
          <p:cNvPicPr preferRelativeResize="0"/>
          <p:nvPr/>
        </p:nvPicPr>
        <p:blipFill rotWithShape="1">
          <a:blip r:embed="rId3">
            <a:alphaModFix/>
          </a:blip>
          <a:srcRect b="1463" l="1787" r="0" t="1647"/>
          <a:stretch/>
        </p:blipFill>
        <p:spPr>
          <a:xfrm>
            <a:off x="4631050" y="359650"/>
            <a:ext cx="4480025" cy="3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/>
          <p:nvPr/>
        </p:nvSpPr>
        <p:spPr>
          <a:xfrm flipH="1">
            <a:off x="5728800" y="2643725"/>
            <a:ext cx="232200" cy="121200"/>
          </a:xfrm>
          <a:prstGeom prst="rtTriangl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4835275" y="2909225"/>
            <a:ext cx="308400" cy="2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A9C4"/>
                </a:solidFill>
                <a:latin typeface="Calibri"/>
                <a:ea typeface="Calibri"/>
                <a:cs typeface="Calibri"/>
                <a:sym typeface="Calibri"/>
              </a:rPr>
              <a:t>0.42</a:t>
            </a:r>
            <a:endParaRPr b="1" sz="1200">
              <a:solidFill>
                <a:srgbClr val="45A9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5817025" y="2764925"/>
            <a:ext cx="2322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6001050" y="2616275"/>
            <a:ext cx="3726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0.03</a:t>
            </a:r>
            <a:endParaRPr b="1"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35"/>
          <p:cNvCxnSpPr>
            <a:stCxn id="330" idx="2"/>
            <a:endCxn id="339" idx="2"/>
          </p:cNvCxnSpPr>
          <p:nvPr/>
        </p:nvCxnSpPr>
        <p:spPr>
          <a:xfrm flipH="1" rot="10800000">
            <a:off x="4338675" y="2792375"/>
            <a:ext cx="1848600" cy="860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5"/>
          <p:cNvCxnSpPr/>
          <p:nvPr/>
        </p:nvCxnSpPr>
        <p:spPr>
          <a:xfrm>
            <a:off x="4647075" y="2813075"/>
            <a:ext cx="512700" cy="140400"/>
          </a:xfrm>
          <a:prstGeom prst="straightConnector1">
            <a:avLst/>
          </a:prstGeom>
          <a:noFill/>
          <a:ln cap="flat" cmpd="sng" w="19050">
            <a:solidFill>
              <a:srgbClr val="45A9C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/>
          <p:nvPr/>
        </p:nvSpPr>
        <p:spPr>
          <a:xfrm>
            <a:off x="3454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48" name="Google Shape;348;p3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9" name="Google Shape;349;p36"/>
          <p:cNvCxnSpPr/>
          <p:nvPr/>
        </p:nvCxnSpPr>
        <p:spPr>
          <a:xfrm flipH="1">
            <a:off x="4887450" y="2316350"/>
            <a:ext cx="1930800" cy="245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6"/>
          <p:cNvCxnSpPr/>
          <p:nvPr/>
        </p:nvCxnSpPr>
        <p:spPr>
          <a:xfrm flipH="1">
            <a:off x="4722275" y="1419050"/>
            <a:ext cx="2112000" cy="229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6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6770175" y="1176950"/>
            <a:ext cx="16986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for slope of single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of whole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not be true for more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one-way anova with more than 2 gps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ii) two-way anova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iii) other linear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4358650" y="1253150"/>
            <a:ext cx="2432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only one continuous variable after the 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two-sample t-test using t.test()</a:t>
            </a:r>
            <a:endParaRPr/>
          </a:p>
        </p:txBody>
      </p:sp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3464100" y="1573375"/>
            <a:ext cx="4834200" cy="15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var.equal = T)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= -2.6471, df = 38, p-value = 0.01175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900"/>
          </a:p>
        </p:txBody>
      </p:sp>
      <p:sp>
        <p:nvSpPr>
          <p:cNvPr id="361" name="Google Shape;361;p37"/>
          <p:cNvSpPr txBox="1"/>
          <p:nvPr/>
        </p:nvSpPr>
        <p:spPr>
          <a:xfrm>
            <a:off x="2056875" y="940325"/>
            <a:ext cx="5744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t.test(y ~ x, data = mydata, var.equal = 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3464100" y="3197625"/>
            <a:ext cx="49644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adiponectin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~ treatment,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data = adip,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var.equal = T)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	</a:t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     Two Sample t-test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data:  adiponectin by treatment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t = -3.2728, df = 28, p-value = 0.00283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-3.1910762 -0.7342571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mean in group control mean in group nicotinic 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             5.546000                7.508667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224625" y="1573375"/>
            <a:ext cx="31836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 1 from 17C.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there a significant difference between the masses of male and female chaffinches?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160550" y="3235725"/>
            <a:ext cx="33273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from 08C.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treatment with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Nicotinic acid affect adiponectin secretion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compared to control treatment?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two-sample t-test using t.test()</a:t>
            </a:r>
            <a:endParaRPr/>
          </a:p>
        </p:txBody>
      </p:sp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226100" y="1573375"/>
            <a:ext cx="4834200" cy="15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900">
              <a:highlight>
                <a:srgbClr val="00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900"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900"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2056875" y="940325"/>
            <a:ext cx="5744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t.test(y ~ x, data = mydata, var.equal = 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4382675" y="3140275"/>
            <a:ext cx="31485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means </a:t>
            </a:r>
            <a:r>
              <a:rPr lang="en" sz="1800"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are significantly different</a:t>
            </a:r>
            <a:endParaRPr sz="1800"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Alternative way to state: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Sex has 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significant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effect on mass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8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168550" y="1573375"/>
            <a:ext cx="4021875" cy="30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800"/>
          </a:p>
        </p:txBody>
      </p:sp>
      <p:sp>
        <p:nvSpPr>
          <p:cNvPr id="380" name="Google Shape;380;p39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20.4800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sexmales      1.7950     0.6781 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81" name="Google Shape;381;p39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82" name="Google Shape;382;p3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39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7945375" y="4063625"/>
            <a:ext cx="107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Difference is significant </a:t>
            </a:r>
            <a:endParaRPr/>
          </a:p>
        </p:txBody>
      </p:sp>
      <p:cxnSp>
        <p:nvCxnSpPr>
          <p:cNvPr id="386" name="Google Shape;386;p39"/>
          <p:cNvCxnSpPr/>
          <p:nvPr/>
        </p:nvCxnSpPr>
        <p:spPr>
          <a:xfrm flipH="1" rot="10800000">
            <a:off x="7429750" y="4261500"/>
            <a:ext cx="557700" cy="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7" name="Google Shape;387;p39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 txBox="1"/>
          <p:nvPr/>
        </p:nvSpPr>
        <p:spPr>
          <a:xfrm>
            <a:off x="4954375" y="1085450"/>
            <a:ext cx="3829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Output of lm() to do a t-test looks the same as the output of lm() to do a regression.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Mathematically the same thing!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females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mean in group males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800"/>
          </a:p>
        </p:txBody>
      </p:sp>
      <p:sp>
        <p:nvSpPr>
          <p:cNvPr id="394" name="Google Shape;394;p40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(Intercept)  20.4800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sexmales      1.7950     0.6781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95" name="Google Shape;395;p40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7320500" y="2957150"/>
            <a:ext cx="161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Female mean sig diff from 0. Not important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5726550" y="1226768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Intercept is mean of ‘lowest’ level of factor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I.e., equivalent to x = 0 in regression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40"/>
          <p:cNvCxnSpPr>
            <a:stCxn id="398" idx="2"/>
          </p:cNvCxnSpPr>
          <p:nvPr/>
        </p:nvCxnSpPr>
        <p:spPr>
          <a:xfrm flipH="1">
            <a:off x="7384400" y="3337250"/>
            <a:ext cx="742800" cy="72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2" name="Google Shape;402;p40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0"/>
          <p:cNvCxnSpPr/>
          <p:nvPr/>
        </p:nvCxnSpPr>
        <p:spPr>
          <a:xfrm flipH="1">
            <a:off x="1450375" y="4078925"/>
            <a:ext cx="27801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0"/>
          <p:cNvCxnSpPr/>
          <p:nvPr/>
        </p:nvCxnSpPr>
        <p:spPr>
          <a:xfrm flipH="1">
            <a:off x="625100" y="434330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0"/>
          <p:cNvCxnSpPr/>
          <p:nvPr/>
        </p:nvCxnSpPr>
        <p:spPr>
          <a:xfrm>
            <a:off x="1145975" y="2532675"/>
            <a:ext cx="208200" cy="17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</a:t>
            </a: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males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</a:t>
            </a: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22.275</a:t>
            </a:r>
            <a:endParaRPr sz="800">
              <a:highlight>
                <a:srgbClr val="A4C2F4"/>
              </a:highlight>
            </a:endParaRPr>
          </a:p>
        </p:txBody>
      </p:sp>
      <p:sp>
        <p:nvSpPr>
          <p:cNvPr id="411" name="Google Shape;411;p41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20.4800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sexmales      1.7950 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0.6781 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12" name="Google Shape;412;p41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413" name="Google Shape;413;p4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41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1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5956400" y="1282851"/>
            <a:ext cx="21081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next level (i.e., the slope)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I.e., Changing x by 1 unit makes y go up by the value of slope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7945375" y="4063625"/>
            <a:ext cx="107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is significant </a:t>
            </a:r>
            <a:endParaRPr/>
          </a:p>
        </p:txBody>
      </p:sp>
      <p:cxnSp>
        <p:nvCxnSpPr>
          <p:cNvPr id="418" name="Google Shape;418;p41"/>
          <p:cNvCxnSpPr/>
          <p:nvPr/>
        </p:nvCxnSpPr>
        <p:spPr>
          <a:xfrm flipH="1" rot="10800000">
            <a:off x="7429750" y="4261500"/>
            <a:ext cx="557700" cy="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9" name="Google Shape;419;p41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1"/>
          <p:cNvCxnSpPr/>
          <p:nvPr/>
        </p:nvCxnSpPr>
        <p:spPr>
          <a:xfrm flipH="1">
            <a:off x="625100" y="434330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1"/>
          <p:cNvCxnSpPr/>
          <p:nvPr/>
        </p:nvCxnSpPr>
        <p:spPr>
          <a:xfrm>
            <a:off x="2491950" y="2481600"/>
            <a:ext cx="248400" cy="6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1"/>
          <p:cNvCxnSpPr/>
          <p:nvPr/>
        </p:nvCxnSpPr>
        <p:spPr>
          <a:xfrm flipH="1">
            <a:off x="625100" y="314315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3" name="Google Shape;423;p41"/>
          <p:cNvSpPr/>
          <p:nvPr/>
        </p:nvSpPr>
        <p:spPr>
          <a:xfrm>
            <a:off x="2559800" y="3141450"/>
            <a:ext cx="108300" cy="1201800"/>
          </a:xfrm>
          <a:prstGeom prst="rightBracket">
            <a:avLst>
              <a:gd fmla="val 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41"/>
          <p:cNvCxnSpPr>
            <a:stCxn id="423" idx="2"/>
          </p:cNvCxnSpPr>
          <p:nvPr/>
        </p:nvCxnSpPr>
        <p:spPr>
          <a:xfrm>
            <a:off x="2668100" y="3742350"/>
            <a:ext cx="1570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lm()?</a:t>
            </a:r>
            <a:endParaRPr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311700" y="1152475"/>
            <a:ext cx="85206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Extendable! These are particular cases but a linear models include any number of continuous and categorical explanatory variables.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2" name="Google Shape;432;p42"/>
          <p:cNvGraphicFramePr/>
          <p:nvPr/>
        </p:nvGraphicFramePr>
        <p:xfrm>
          <a:off x="214948" y="1972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{4D47DED7-530E-4719-AF28-F9D631CF89B8}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mand 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58I as a whole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93925"/>
            <a:ext cx="85206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generate a testable hypothesis.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design and conduct experiments to test this hypothesis, with appropriate controls.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have practical experience of a range of techniques relevant to the discipline.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work effectively within a team.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write a scientific report based on practical 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communicate scientific information and ideas in the form of a variety of media to a variety of audiences.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use appropriate graphical methods to produce data figures with appropriately detailed legends.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use relevant statistical or other analytical methods to analyse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research scientific literature in a given area, and write an extended and well-structured account.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lm()?</a:t>
            </a:r>
            <a:endParaRPr/>
          </a:p>
        </p:txBody>
      </p:sp>
      <p:sp>
        <p:nvSpPr>
          <p:cNvPr id="438" name="Google Shape;438;p4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example...</a:t>
            </a:r>
            <a:endParaRPr/>
          </a:p>
        </p:txBody>
      </p:sp>
      <p:sp>
        <p:nvSpPr>
          <p:cNvPr id="439" name="Google Shape;439;p4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0" name="Google Shape;440;p43"/>
          <p:cNvGraphicFramePr/>
          <p:nvPr/>
        </p:nvGraphicFramePr>
        <p:xfrm>
          <a:off x="214948" y="1972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{4D47DED7-530E-4719-AF28-F9D631CF89B8}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mand 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categorical and 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One-way ANOVA</a:t>
            </a:r>
            <a:endParaRPr/>
          </a:p>
        </p:txBody>
      </p:sp>
      <p:sp>
        <p:nvSpPr>
          <p:cNvPr id="446" name="Google Shape;446;p44"/>
          <p:cNvSpPr txBox="1"/>
          <p:nvPr>
            <p:ph idx="1" type="body"/>
          </p:nvPr>
        </p:nvSpPr>
        <p:spPr>
          <a:xfrm>
            <a:off x="311700" y="1152475"/>
            <a:ext cx="51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4"/>
          <p:cNvSpPr txBox="1"/>
          <p:nvPr/>
        </p:nvSpPr>
        <p:spPr>
          <a:xfrm>
            <a:off x="2040000" y="1300950"/>
            <a:ext cx="50640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 &lt;- aov(y ~ x, data = mydata)</a:t>
            </a: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summary(mod)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348275" y="2227925"/>
            <a:ext cx="5135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10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000"/>
          </a:p>
        </p:txBody>
      </p:sp>
      <p:pic>
        <p:nvPicPr>
          <p:cNvPr id="450" name="Google Shape;4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59" y="1293150"/>
            <a:ext cx="3589840" cy="23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56" name="Google Shape;456;p4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45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       2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10.495  5.2473  </a:t>
            </a: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6.1129 0.00646 **</a:t>
            </a:r>
            <a:endParaRPr sz="9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</a:t>
            </a: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27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58" name="Google Shape;458;p45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5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5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highlight>
                <a:srgbClr val="B6D7A8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66" name="Google Shape;466;p4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46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68" name="Google Shape;468;p46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6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6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71" name="Google Shape;4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6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Intercept is mean of ‘lowest’ level of factor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I.e., equivalent to x = 0 in regression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46"/>
          <p:cNvCxnSpPr/>
          <p:nvPr/>
        </p:nvCxnSpPr>
        <p:spPr>
          <a:xfrm flipH="1">
            <a:off x="1233425" y="3683050"/>
            <a:ext cx="28350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6"/>
          <p:cNvSpPr txBox="1"/>
          <p:nvPr/>
        </p:nvSpPr>
        <p:spPr>
          <a:xfrm>
            <a:off x="7472900" y="2347550"/>
            <a:ext cx="161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Control </a:t>
            </a: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mean sig diff from 0. Not important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46"/>
          <p:cNvCxnSpPr/>
          <p:nvPr/>
        </p:nvCxnSpPr>
        <p:spPr>
          <a:xfrm flipH="1">
            <a:off x="8761875" y="2755825"/>
            <a:ext cx="31500" cy="78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81" name="Google Shape;481;p4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7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83" name="Google Shape;483;p47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7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7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86" name="Google Shape;4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7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next level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47"/>
          <p:cNvCxnSpPr/>
          <p:nvPr/>
        </p:nvCxnSpPr>
        <p:spPr>
          <a:xfrm flipH="1" rot="10800000">
            <a:off x="619125" y="4347425"/>
            <a:ext cx="3029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7"/>
          <p:cNvCxnSpPr/>
          <p:nvPr/>
        </p:nvCxnSpPr>
        <p:spPr>
          <a:xfrm flipH="1" rot="10800000">
            <a:off x="552450" y="4166225"/>
            <a:ext cx="30957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47"/>
          <p:cNvCxnSpPr/>
          <p:nvPr/>
        </p:nvCxnSpPr>
        <p:spPr>
          <a:xfrm flipH="1">
            <a:off x="2617325" y="3781425"/>
            <a:ext cx="13908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7"/>
          <p:cNvCxnSpPr/>
          <p:nvPr/>
        </p:nvCxnSpPr>
        <p:spPr>
          <a:xfrm>
            <a:off x="2503175" y="4180525"/>
            <a:ext cx="21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97" name="Google Shape;497;p4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48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99" name="Google Shape;499;p48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8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502" name="Google Shape;5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8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third level</a:t>
            </a:r>
            <a:endParaRPr sz="1200"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4" name="Google Shape;504;p48"/>
          <p:cNvCxnSpPr/>
          <p:nvPr/>
        </p:nvCxnSpPr>
        <p:spPr>
          <a:xfrm flipH="1" rot="10800000">
            <a:off x="590550" y="4335625"/>
            <a:ext cx="29622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8"/>
          <p:cNvCxnSpPr/>
          <p:nvPr/>
        </p:nvCxnSpPr>
        <p:spPr>
          <a:xfrm flipH="1" rot="10800000">
            <a:off x="600075" y="3154525"/>
            <a:ext cx="3009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8"/>
          <p:cNvCxnSpPr/>
          <p:nvPr/>
        </p:nvCxnSpPr>
        <p:spPr>
          <a:xfrm rot="10800000">
            <a:off x="2505000" y="3916675"/>
            <a:ext cx="14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8"/>
          <p:cNvCxnSpPr/>
          <p:nvPr/>
        </p:nvCxnSpPr>
        <p:spPr>
          <a:xfrm>
            <a:off x="2486025" y="3183250"/>
            <a:ext cx="19200" cy="11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lm()</a:t>
            </a:r>
            <a:endParaRPr/>
          </a:p>
        </p:txBody>
      </p:sp>
      <p:sp>
        <p:nvSpPr>
          <p:cNvPr id="513" name="Google Shape;513;p4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49"/>
          <p:cNvSpPr/>
          <p:nvPr/>
        </p:nvSpPr>
        <p:spPr>
          <a:xfrm>
            <a:off x="3857700" y="1093925"/>
            <a:ext cx="51873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15" name="Google Shape;515;p49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ummary(mod1) - ‘estimates’ and direction of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+’ve bigger than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-’ve smaller than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lm()</a:t>
            </a:r>
            <a:endParaRPr/>
          </a:p>
        </p:txBody>
      </p:sp>
      <p:sp>
        <p:nvSpPr>
          <p:cNvPr id="521" name="Google Shape;521;p5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50"/>
          <p:cNvSpPr/>
          <p:nvPr/>
        </p:nvSpPr>
        <p:spPr>
          <a:xfrm>
            <a:off x="3857700" y="1093925"/>
            <a:ext cx="51873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anova(mod1)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Analysis of Variance Table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Response: diameter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Df Sum Sq Mean Sq F value  Pr(&gt;F)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2 10.495  5.2473  6.1129 0.00646 **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27 23.177  0.8584                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23" name="Google Shape;523;p50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anova(mod1)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of the ‘explanatory power’ of the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reference: it’s also how to compare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1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lm()</a:t>
            </a:r>
            <a:endParaRPr/>
          </a:p>
        </p:txBody>
      </p:sp>
      <p:sp>
        <p:nvSpPr>
          <p:cNvPr id="529" name="Google Shape;529;p5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51"/>
          <p:cNvSpPr/>
          <p:nvPr/>
        </p:nvSpPr>
        <p:spPr>
          <a:xfrm>
            <a:off x="3173400" y="1093925"/>
            <a:ext cx="5871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library(multcomp)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 &lt;- glht(mod1, linfct = mcp(medium = "Tukey"))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summary(post)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Simultaneous Tests for General Linear Hypotheses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Comparisons of Means: Tukey Contrasts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Fit: lm(formula = diameter ~ medium, data = culture)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Linear Hypotheses: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      Estimate Std. Error t value Pr(&gt;|t|)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 sugar - control == 0                    0.1700     0.4143   0.410  0.91168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 sugar + amino acids - control == 0      1.3310     0.4143   3.212  0.00912 **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 sugar + amino acids - with sugar == 0   1.1610     0.4143   2.802  0.02442 *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(Adjusted p values reported -- single-step method)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31" name="Google Shape;531;p51"/>
          <p:cNvSpPr txBox="1"/>
          <p:nvPr>
            <p:ph idx="1" type="body"/>
          </p:nvPr>
        </p:nvSpPr>
        <p:spPr>
          <a:xfrm>
            <a:off x="311700" y="1152475"/>
            <a:ext cx="264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hoc - which means differ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glht() from package multcomp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A3A3A"/>
                </a:solidFill>
              </a:rPr>
              <a:t>Torsten Hothorn, Frank Bretz and Peter Westfall (2008), Simultaneous Inference in General Parametric Models. </a:t>
            </a:r>
            <a:r>
              <a:rPr i="1" lang="en" sz="1150">
                <a:solidFill>
                  <a:srgbClr val="3A3A3A"/>
                </a:solidFill>
              </a:rPr>
              <a:t>Biometrical Journal</a:t>
            </a:r>
            <a:r>
              <a:rPr lang="en" sz="1150">
                <a:solidFill>
                  <a:srgbClr val="3A3A3A"/>
                </a:solidFill>
              </a:rPr>
              <a:t>, </a:t>
            </a:r>
            <a:r>
              <a:rPr b="1" lang="en" sz="1150">
                <a:solidFill>
                  <a:srgbClr val="3A3A3A"/>
                </a:solidFill>
              </a:rPr>
              <a:t>50</a:t>
            </a:r>
            <a:r>
              <a:rPr lang="en" sz="1150">
                <a:solidFill>
                  <a:srgbClr val="3A3A3A"/>
                </a:solidFill>
              </a:rPr>
              <a:t>(3), 346--363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- exactly as stage 1</a:t>
            </a:r>
            <a:endParaRPr/>
          </a:p>
        </p:txBody>
      </p:sp>
      <p:sp>
        <p:nvSpPr>
          <p:cNvPr id="537" name="Google Shape;537;p5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52"/>
          <p:cNvSpPr/>
          <p:nvPr/>
        </p:nvSpPr>
        <p:spPr>
          <a:xfrm>
            <a:off x="392575" y="1208425"/>
            <a:ext cx="3288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shapiro.test(mod1$residuals)</a:t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Shapiro-Wilk normality test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mod1$residuals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 = 0.96423, p-value = 0.3953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plot(mod1)</a:t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These look fine</a:t>
            </a:r>
            <a:endParaRPr sz="1800"/>
          </a:p>
        </p:txBody>
      </p:sp>
      <p:pic>
        <p:nvPicPr>
          <p:cNvPr id="539" name="Google Shape;5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975" y="1246325"/>
            <a:ext cx="2628350" cy="29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725" y="1246325"/>
            <a:ext cx="2377875" cy="267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58I Q&amp;C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93925"/>
            <a:ext cx="85206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generate a testable hypothesis.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design and conduct experiments to test this hypothesis, with appropriate controls.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have practical experience of a range of techniques relevant to the discipline.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work effectively within a team.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write a scientific report based on practical 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communicate scientific information and ideas in the form of a variety of media to a variety of audiences.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 use appropriate graphical methods to produce data figures with appropriately detailed legends.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 use relevant statistical or other analytical methods to analyse data.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research scientific literature in a given area, and write an extended and well-structured account.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546" name="Google Shape;54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T-tests, ANOVA and regression are fundamentally the same, collectively called  ‘general linear models’. They can be carried out in R with lm()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concept can be extended to ‘generalised linear models’ for different types of response. Generalised linear models are carried out in R with glm()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lm() looks more complex, at first, than the outputs of t.test() and aov()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glm() is like that for lm(). So we will revisit regression, t-tests and ANOVA using lm() to help you understand the output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Express competency in Experimental Design and Bioscience Techniques (and elsewhere)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85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Becoming Competent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2363375"/>
            <a:ext cx="8520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fun. Practice and engage with people.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workshops are not tests, they are opportunities.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 is expected that you make a lot of mistakes and need help.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Talk to each other, demonstrators and lecturers.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i="1" lang="en"/>
              <a:t>There are two ways to write error free code and only the third way works”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in 58I Q&amp;C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Impossible to cover everything to you might ever need!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Different people will use different topics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Chosen topics are: f</a:t>
            </a:r>
            <a:r>
              <a:rPr lang="en" sz="2000"/>
              <a:t>oundational, follow stage 1 well, widely a</a:t>
            </a:r>
            <a:r>
              <a:rPr lang="en" sz="2000"/>
              <a:t>pplicable (</a:t>
            </a:r>
            <a:r>
              <a:rPr lang="en" sz="2000"/>
              <a:t>in this module </a:t>
            </a:r>
            <a:r>
              <a:rPr lang="en" sz="2000"/>
              <a:t>and beyond), transferable conceptually: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Generalised Linear Models: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Non-linear Models (non-linear regression)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Methods which are very specific to the Experimental Design / Bioscience Technique taken are covered in that option. Talk to your project leader.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65EAC"/>
                </a:solidFill>
              </a:rPr>
              <a:t>Data Skills are r</a:t>
            </a:r>
            <a:r>
              <a:rPr lang="en">
                <a:solidFill>
                  <a:srgbClr val="165EAC"/>
                </a:solidFill>
              </a:rPr>
              <a:t>eproducible actions with data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64475" y="1004000"/>
            <a:ext cx="8079900" cy="3682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Reproducibly</a:t>
            </a:r>
            <a:endParaRPr sz="2400"/>
          </a:p>
        </p:txBody>
      </p:sp>
      <p:sp>
        <p:nvSpPr>
          <p:cNvPr id="111" name="Google Shape;111;p20"/>
          <p:cNvSpPr txBox="1"/>
          <p:nvPr/>
        </p:nvSpPr>
        <p:spPr>
          <a:xfrm>
            <a:off x="903600" y="233608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sp>
        <p:nvSpPr>
          <p:cNvPr id="112" name="Google Shape;112;p20"/>
          <p:cNvSpPr txBox="1"/>
          <p:nvPr/>
        </p:nvSpPr>
        <p:spPr>
          <a:xfrm>
            <a:off x="311700" y="379144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</a:t>
            </a:r>
            <a:endParaRPr sz="1800"/>
          </a:p>
        </p:txBody>
      </p:sp>
      <p:sp>
        <p:nvSpPr>
          <p:cNvPr id="113" name="Google Shape;113;p20"/>
          <p:cNvSpPr txBox="1"/>
          <p:nvPr/>
        </p:nvSpPr>
        <p:spPr>
          <a:xfrm>
            <a:off x="3498789" y="2071135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</a:t>
            </a:r>
            <a:endParaRPr sz="1800"/>
          </a:p>
        </p:txBody>
      </p:sp>
      <p:sp>
        <p:nvSpPr>
          <p:cNvPr id="114" name="Google Shape;114;p20"/>
          <p:cNvSpPr txBox="1"/>
          <p:nvPr/>
        </p:nvSpPr>
        <p:spPr>
          <a:xfrm>
            <a:off x="6122119" y="1269049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sp>
        <p:nvSpPr>
          <p:cNvPr id="115" name="Google Shape;115;p20"/>
          <p:cNvSpPr txBox="1"/>
          <p:nvPr/>
        </p:nvSpPr>
        <p:spPr>
          <a:xfrm>
            <a:off x="5909341" y="3207740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</a:t>
            </a:r>
            <a:endParaRPr sz="1800"/>
          </a:p>
        </p:txBody>
      </p:sp>
      <p:sp>
        <p:nvSpPr>
          <p:cNvPr id="116" name="Google Shape;116;p20"/>
          <p:cNvSpPr txBox="1"/>
          <p:nvPr/>
        </p:nvSpPr>
        <p:spPr>
          <a:xfrm>
            <a:off x="2899684" y="3940104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Report</a:t>
            </a:r>
            <a:endParaRPr sz="1800"/>
          </a:p>
        </p:txBody>
      </p:sp>
      <p:cxnSp>
        <p:nvCxnSpPr>
          <p:cNvPr id="117" name="Google Shape;117;p20"/>
          <p:cNvCxnSpPr/>
          <p:nvPr/>
        </p:nvCxnSpPr>
        <p:spPr>
          <a:xfrm flipH="1" rot="10800000">
            <a:off x="949668" y="3028025"/>
            <a:ext cx="354600" cy="743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20"/>
          <p:cNvCxnSpPr>
            <a:stCxn id="114" idx="3"/>
            <a:endCxn id="115" idx="3"/>
          </p:cNvCxnSpPr>
          <p:nvPr/>
        </p:nvCxnSpPr>
        <p:spPr>
          <a:xfrm flipH="1">
            <a:off x="7248619" y="1608349"/>
            <a:ext cx="212700" cy="1938600"/>
          </a:xfrm>
          <a:prstGeom prst="curvedConnector3">
            <a:avLst>
              <a:gd fmla="val -111953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p20"/>
          <p:cNvCxnSpPr/>
          <p:nvPr/>
        </p:nvCxnSpPr>
        <p:spPr>
          <a:xfrm flipH="1">
            <a:off x="4265118" y="3522537"/>
            <a:ext cx="1207200" cy="98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Google Shape;120;p20"/>
          <p:cNvCxnSpPr>
            <a:endCxn id="113" idx="2"/>
          </p:cNvCxnSpPr>
          <p:nvPr/>
        </p:nvCxnSpPr>
        <p:spPr>
          <a:xfrm rot="10800000">
            <a:off x="4168389" y="2749735"/>
            <a:ext cx="1740900" cy="7995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p20"/>
          <p:cNvCxnSpPr>
            <a:stCxn id="111" idx="3"/>
          </p:cNvCxnSpPr>
          <p:nvPr/>
        </p:nvCxnSpPr>
        <p:spPr>
          <a:xfrm flipH="1" rot="10800000">
            <a:off x="2242800" y="2578182"/>
            <a:ext cx="1256100" cy="97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>
            <a:stCxn id="113" idx="0"/>
          </p:cNvCxnSpPr>
          <p:nvPr/>
        </p:nvCxnSpPr>
        <p:spPr>
          <a:xfrm rot="-5400000">
            <a:off x="4833489" y="764335"/>
            <a:ext cx="641700" cy="19719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20"/>
          <p:cNvSpPr txBox="1"/>
          <p:nvPr/>
        </p:nvSpPr>
        <p:spPr>
          <a:xfrm>
            <a:off x="311700" y="120318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cxnSp>
        <p:nvCxnSpPr>
          <p:cNvPr id="124" name="Google Shape;124;p20"/>
          <p:cNvCxnSpPr>
            <a:stCxn id="123" idx="2"/>
          </p:cNvCxnSpPr>
          <p:nvPr/>
        </p:nvCxnSpPr>
        <p:spPr>
          <a:xfrm>
            <a:off x="981300" y="1881782"/>
            <a:ext cx="258600" cy="441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20"/>
          <p:cNvSpPr txBox="1"/>
          <p:nvPr/>
        </p:nvSpPr>
        <p:spPr>
          <a:xfrm>
            <a:off x="5066900" y="4227825"/>
            <a:ext cx="312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Based on </a:t>
            </a:r>
            <a:r>
              <a:rPr lang="en" sz="9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Wickham, H. &amp; Grolemund, G. (2016)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2145675" y="1689800"/>
            <a:ext cx="4988700" cy="210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Reproducibly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11700" y="40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65EAC"/>
                </a:solidFill>
              </a:rPr>
              <a:t>ROADMAP: Stage 1</a:t>
            </a:r>
            <a:endParaRPr sz="2800">
              <a:solidFill>
                <a:srgbClr val="165EAC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602022" y="24528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34" name="Google Shape;134;p21"/>
          <p:cNvSpPr txBox="1"/>
          <p:nvPr/>
        </p:nvSpPr>
        <p:spPr>
          <a:xfrm>
            <a:off x="2236574" y="32865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</a:t>
            </a:r>
            <a:endParaRPr sz="1100"/>
          </a:p>
        </p:txBody>
      </p:sp>
      <p:sp>
        <p:nvSpPr>
          <p:cNvPr id="135" name="Google Shape;135;p21"/>
          <p:cNvSpPr txBox="1"/>
          <p:nvPr/>
        </p:nvSpPr>
        <p:spPr>
          <a:xfrm>
            <a:off x="4188130" y="2301106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</a:t>
            </a:r>
            <a:endParaRPr sz="1100"/>
          </a:p>
        </p:txBody>
      </p:sp>
      <p:sp>
        <p:nvSpPr>
          <p:cNvPr id="136" name="Google Shape;136;p21"/>
          <p:cNvSpPr txBox="1"/>
          <p:nvPr/>
        </p:nvSpPr>
        <p:spPr>
          <a:xfrm>
            <a:off x="5807813" y="1841632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37" name="Google Shape;137;p21"/>
          <p:cNvSpPr txBox="1"/>
          <p:nvPr/>
        </p:nvSpPr>
        <p:spPr>
          <a:xfrm>
            <a:off x="5676441" y="2952207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</a:t>
            </a:r>
            <a:endParaRPr sz="1100"/>
          </a:p>
        </p:txBody>
      </p:sp>
      <p:sp>
        <p:nvSpPr>
          <p:cNvPr id="138" name="Google Shape;138;p21"/>
          <p:cNvSpPr txBox="1"/>
          <p:nvPr/>
        </p:nvSpPr>
        <p:spPr>
          <a:xfrm>
            <a:off x="3818234" y="337174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Report</a:t>
            </a:r>
            <a:endParaRPr sz="1100"/>
          </a:p>
        </p:txBody>
      </p:sp>
      <p:cxnSp>
        <p:nvCxnSpPr>
          <p:cNvPr id="139" name="Google Shape;139;p21"/>
          <p:cNvCxnSpPr/>
          <p:nvPr/>
        </p:nvCxnSpPr>
        <p:spPr>
          <a:xfrm flipH="1" rot="10800000">
            <a:off x="2630465" y="2849113"/>
            <a:ext cx="2190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1"/>
          <p:cNvCxnSpPr>
            <a:stCxn id="136" idx="3"/>
            <a:endCxn id="137" idx="3"/>
          </p:cNvCxnSpPr>
          <p:nvPr/>
        </p:nvCxnSpPr>
        <p:spPr>
          <a:xfrm flipH="1">
            <a:off x="6503213" y="2036032"/>
            <a:ext cx="131400" cy="1110600"/>
          </a:xfrm>
          <a:prstGeom prst="curvedConnector3">
            <a:avLst>
              <a:gd fmla="val -181221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p21"/>
          <p:cNvCxnSpPr/>
          <p:nvPr/>
        </p:nvCxnSpPr>
        <p:spPr>
          <a:xfrm flipH="1">
            <a:off x="4677316" y="3132538"/>
            <a:ext cx="745500" cy="56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21"/>
          <p:cNvCxnSpPr>
            <a:endCxn id="135" idx="2"/>
          </p:cNvCxnSpPr>
          <p:nvPr/>
        </p:nvCxnSpPr>
        <p:spPr>
          <a:xfrm rot="10800000">
            <a:off x="4601530" y="2689906"/>
            <a:ext cx="1074600" cy="4581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21"/>
          <p:cNvCxnSpPr>
            <a:stCxn id="133" idx="3"/>
          </p:cNvCxnSpPr>
          <p:nvPr/>
        </p:nvCxnSpPr>
        <p:spPr>
          <a:xfrm flipH="1" rot="10800000">
            <a:off x="3428822" y="2591780"/>
            <a:ext cx="775500" cy="55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35" idx="0"/>
          </p:cNvCxnSpPr>
          <p:nvPr/>
        </p:nvCxnSpPr>
        <p:spPr>
          <a:xfrm rot="-5400000">
            <a:off x="5026480" y="1508656"/>
            <a:ext cx="367500" cy="12174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5" name="Google Shape;145;p21"/>
          <p:cNvSpPr txBox="1"/>
          <p:nvPr/>
        </p:nvSpPr>
        <p:spPr>
          <a:xfrm>
            <a:off x="417425" y="3442700"/>
            <a:ext cx="15240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files - all but unusually complex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.txt, .xlsx, .csv, .sav, .dta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Relative paths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Separators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..and more</a:t>
            </a:r>
            <a:endParaRPr sz="1200"/>
          </a:p>
        </p:txBody>
      </p:sp>
      <p:sp>
        <p:nvSpPr>
          <p:cNvPr id="146" name="Google Shape;146;p21"/>
          <p:cNvSpPr txBox="1"/>
          <p:nvPr/>
        </p:nvSpPr>
        <p:spPr>
          <a:xfrm>
            <a:off x="673275" y="994025"/>
            <a:ext cx="1859700" cy="675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Everything scripted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commenting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Organisation of analysis</a:t>
            </a:r>
            <a:endParaRPr sz="1200"/>
          </a:p>
        </p:txBody>
      </p:sp>
      <p:sp>
        <p:nvSpPr>
          <p:cNvPr id="147" name="Google Shape;147;p21"/>
          <p:cNvSpPr/>
          <p:nvPr/>
        </p:nvSpPr>
        <p:spPr>
          <a:xfrm>
            <a:off x="2532979" y="1151225"/>
            <a:ext cx="219017" cy="603025"/>
          </a:xfrm>
          <a:custGeom>
            <a:rect b="b" l="l" r="r" t="t"/>
            <a:pathLst>
              <a:path extrusionOk="0" h="24121" w="23244">
                <a:moveTo>
                  <a:pt x="0" y="0"/>
                </a:moveTo>
                <a:lnTo>
                  <a:pt x="23244" y="438"/>
                </a:lnTo>
                <a:lnTo>
                  <a:pt x="23244" y="24121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Google Shape;148;p21"/>
          <p:cNvSpPr/>
          <p:nvPr/>
        </p:nvSpPr>
        <p:spPr>
          <a:xfrm>
            <a:off x="1941425" y="3672950"/>
            <a:ext cx="700889" cy="537225"/>
          </a:xfrm>
          <a:custGeom>
            <a:rect b="b" l="l" r="r" t="t"/>
            <a:pathLst>
              <a:path extrusionOk="0" h="21489" w="34646">
                <a:moveTo>
                  <a:pt x="0" y="21489"/>
                </a:moveTo>
                <a:lnTo>
                  <a:pt x="34646" y="21051"/>
                </a:lnTo>
                <a:lnTo>
                  <a:pt x="34208" y="0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1"/>
          <p:cNvSpPr txBox="1"/>
          <p:nvPr/>
        </p:nvSpPr>
        <p:spPr>
          <a:xfrm>
            <a:off x="417425" y="1842500"/>
            <a:ext cx="15240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‘tidy’ data are but little tidying.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Changing variable names and types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Factor levels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Wide to long reshaping</a:t>
            </a:r>
            <a:endParaRPr sz="1200"/>
          </a:p>
        </p:txBody>
      </p:sp>
      <p:sp>
        <p:nvSpPr>
          <p:cNvPr id="150" name="Google Shape;150;p21"/>
          <p:cNvSpPr txBox="1"/>
          <p:nvPr/>
        </p:nvSpPr>
        <p:spPr>
          <a:xfrm>
            <a:off x="7261625" y="678673"/>
            <a:ext cx="1524000" cy="93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Simple plots: histograms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Normality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 stats</a:t>
            </a:r>
            <a:endParaRPr sz="1200"/>
          </a:p>
        </p:txBody>
      </p:sp>
      <p:sp>
        <p:nvSpPr>
          <p:cNvPr id="151" name="Google Shape;151;p21"/>
          <p:cNvSpPr txBox="1"/>
          <p:nvPr/>
        </p:nvSpPr>
        <p:spPr>
          <a:xfrm>
            <a:off x="7261625" y="1841625"/>
            <a:ext cx="1524000" cy="3103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Fundamental concepts in hypothesis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CI, Linear models (</a:t>
            </a:r>
            <a:r>
              <a:rPr i="1" lang="en" sz="1200"/>
              <a:t>t</a:t>
            </a:r>
            <a:r>
              <a:rPr lang="en" sz="1200"/>
              <a:t>-tests, ANOVA, regression), correlation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Multiple comparison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Selection: Assumptions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 really fit</a:t>
            </a:r>
            <a:endParaRPr sz="1200"/>
          </a:p>
        </p:txBody>
      </p:sp>
      <p:sp>
        <p:nvSpPr>
          <p:cNvPr id="152" name="Google Shape;152;p21"/>
          <p:cNvSpPr txBox="1"/>
          <p:nvPr/>
        </p:nvSpPr>
        <p:spPr>
          <a:xfrm>
            <a:off x="3215775" y="4017450"/>
            <a:ext cx="2160000" cy="9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“significance, direction, magnitude”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Figures: </a:t>
            </a:r>
            <a:r>
              <a:rPr lang="en" sz="1200">
                <a:solidFill>
                  <a:srgbClr val="000000"/>
                </a:solidFill>
              </a:rPr>
              <a:t>legends, </a:t>
            </a:r>
            <a:r>
              <a:rPr lang="en" sz="1200"/>
              <a:t>saving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 fully reproducibly</a:t>
            </a:r>
            <a:endParaRPr sz="1200"/>
          </a:p>
        </p:txBody>
      </p:sp>
      <p:sp>
        <p:nvSpPr>
          <p:cNvPr id="153" name="Google Shape;153;p21"/>
          <p:cNvSpPr txBox="1"/>
          <p:nvPr/>
        </p:nvSpPr>
        <p:spPr>
          <a:xfrm>
            <a:off x="5701675" y="994275"/>
            <a:ext cx="1074600" cy="60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ranking, logging</a:t>
            </a:r>
            <a:endParaRPr sz="1200"/>
          </a:p>
        </p:txBody>
      </p:sp>
      <p:sp>
        <p:nvSpPr>
          <p:cNvPr id="154" name="Google Shape;154;p21"/>
          <p:cNvSpPr/>
          <p:nvPr/>
        </p:nvSpPr>
        <p:spPr>
          <a:xfrm>
            <a:off x="1951600" y="2631375"/>
            <a:ext cx="657850" cy="10950"/>
          </a:xfrm>
          <a:custGeom>
            <a:rect b="b" l="l" r="r" t="t"/>
            <a:pathLst>
              <a:path extrusionOk="0" h="438" w="26314">
                <a:moveTo>
                  <a:pt x="0" y="0"/>
                </a:moveTo>
                <a:lnTo>
                  <a:pt x="26314" y="438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21"/>
          <p:cNvSpPr/>
          <p:nvPr/>
        </p:nvSpPr>
        <p:spPr>
          <a:xfrm>
            <a:off x="4484200" y="1129300"/>
            <a:ext cx="1217486" cy="1173150"/>
          </a:xfrm>
          <a:custGeom>
            <a:rect b="b" l="l" r="r" t="t"/>
            <a:pathLst>
              <a:path extrusionOk="0" h="46926" w="80695">
                <a:moveTo>
                  <a:pt x="80695" y="0"/>
                </a:moveTo>
                <a:lnTo>
                  <a:pt x="0" y="0"/>
                </a:lnTo>
                <a:lnTo>
                  <a:pt x="0" y="46926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p21"/>
          <p:cNvSpPr/>
          <p:nvPr/>
        </p:nvSpPr>
        <p:spPr>
          <a:xfrm rot="121375">
            <a:off x="4226153" y="3762912"/>
            <a:ext cx="10950" cy="252181"/>
          </a:xfrm>
          <a:custGeom>
            <a:rect b="b" l="l" r="r" t="t"/>
            <a:pathLst>
              <a:path extrusionOk="0" h="10087" w="438">
                <a:moveTo>
                  <a:pt x="0" y="0"/>
                </a:moveTo>
                <a:lnTo>
                  <a:pt x="438" y="10087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Google Shape;157;p21"/>
          <p:cNvSpPr/>
          <p:nvPr/>
        </p:nvSpPr>
        <p:spPr>
          <a:xfrm>
            <a:off x="6150825" y="3355000"/>
            <a:ext cx="1129300" cy="789400"/>
          </a:xfrm>
          <a:custGeom>
            <a:rect b="b" l="l" r="r" t="t"/>
            <a:pathLst>
              <a:path extrusionOk="0" h="31576" w="45172">
                <a:moveTo>
                  <a:pt x="45172" y="31576"/>
                </a:moveTo>
                <a:lnTo>
                  <a:pt x="0" y="31138"/>
                </a:lnTo>
                <a:lnTo>
                  <a:pt x="438" y="0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Google Shape;158;p21"/>
          <p:cNvSpPr/>
          <p:nvPr/>
        </p:nvSpPr>
        <p:spPr>
          <a:xfrm>
            <a:off x="6645125" y="1130525"/>
            <a:ext cx="621375" cy="837125"/>
          </a:xfrm>
          <a:custGeom>
            <a:rect b="b" l="l" r="r" t="t"/>
            <a:pathLst>
              <a:path extrusionOk="0" h="33485" w="24855">
                <a:moveTo>
                  <a:pt x="0" y="33485"/>
                </a:moveTo>
                <a:lnTo>
                  <a:pt x="20367" y="33485"/>
                </a:lnTo>
                <a:lnTo>
                  <a:pt x="20712" y="0"/>
                </a:lnTo>
                <a:lnTo>
                  <a:pt x="24855" y="0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Google Shape;159;p21"/>
          <p:cNvSpPr txBox="1"/>
          <p:nvPr/>
        </p:nvSpPr>
        <p:spPr>
          <a:xfrm>
            <a:off x="179500" y="626775"/>
            <a:ext cx="1217400" cy="36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Introductory</a:t>
            </a:r>
            <a:endParaRPr sz="1100"/>
          </a:p>
        </p:txBody>
      </p:sp>
      <p:sp>
        <p:nvSpPr>
          <p:cNvPr id="160" name="Google Shape;160;p21"/>
          <p:cNvSpPr txBox="1"/>
          <p:nvPr/>
        </p:nvSpPr>
        <p:spPr>
          <a:xfrm>
            <a:off x="3363072" y="1841630"/>
            <a:ext cx="826800" cy="3888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cxnSp>
        <p:nvCxnSpPr>
          <p:cNvPr id="161" name="Google Shape;161;p21"/>
          <p:cNvCxnSpPr>
            <a:endCxn id="160" idx="1"/>
          </p:cNvCxnSpPr>
          <p:nvPr/>
        </p:nvCxnSpPr>
        <p:spPr>
          <a:xfrm flipH="1" rot="10800000">
            <a:off x="3103272" y="2036030"/>
            <a:ext cx="2598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2990800" y="1105361"/>
            <a:ext cx="1254600" cy="32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Abstraction</a:t>
            </a:r>
            <a:endParaRPr sz="1200"/>
          </a:p>
        </p:txBody>
      </p:sp>
      <p:cxnSp>
        <p:nvCxnSpPr>
          <p:cNvPr id="163" name="Google Shape;163;p21"/>
          <p:cNvCxnSpPr>
            <a:stCxn id="162" idx="2"/>
            <a:endCxn id="160" idx="0"/>
          </p:cNvCxnSpPr>
          <p:nvPr/>
        </p:nvCxnSpPr>
        <p:spPr>
          <a:xfrm>
            <a:off x="3618100" y="1425761"/>
            <a:ext cx="158400" cy="41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2145675" y="1689800"/>
            <a:ext cx="4988700" cy="210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Reproducibly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11700" y="40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65EAC"/>
                </a:solidFill>
              </a:rPr>
              <a:t>Stage 2</a:t>
            </a:r>
            <a:endParaRPr sz="2800">
              <a:solidFill>
                <a:srgbClr val="165EAC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602022" y="2452880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72" name="Google Shape;172;p22"/>
          <p:cNvSpPr txBox="1"/>
          <p:nvPr/>
        </p:nvSpPr>
        <p:spPr>
          <a:xfrm>
            <a:off x="2236574" y="32865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</a:t>
            </a:r>
            <a:endParaRPr sz="1100"/>
          </a:p>
        </p:txBody>
      </p:sp>
      <p:sp>
        <p:nvSpPr>
          <p:cNvPr id="173" name="Google Shape;173;p22"/>
          <p:cNvSpPr txBox="1"/>
          <p:nvPr/>
        </p:nvSpPr>
        <p:spPr>
          <a:xfrm>
            <a:off x="4188130" y="2301106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</a:t>
            </a:r>
            <a:endParaRPr sz="1100"/>
          </a:p>
        </p:txBody>
      </p:sp>
      <p:sp>
        <p:nvSpPr>
          <p:cNvPr id="174" name="Google Shape;174;p22"/>
          <p:cNvSpPr txBox="1"/>
          <p:nvPr/>
        </p:nvSpPr>
        <p:spPr>
          <a:xfrm>
            <a:off x="5807813" y="1841632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75" name="Google Shape;175;p22"/>
          <p:cNvSpPr txBox="1"/>
          <p:nvPr/>
        </p:nvSpPr>
        <p:spPr>
          <a:xfrm>
            <a:off x="5676441" y="2952207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</a:t>
            </a:r>
            <a:endParaRPr sz="1100"/>
          </a:p>
        </p:txBody>
      </p:sp>
      <p:sp>
        <p:nvSpPr>
          <p:cNvPr id="176" name="Google Shape;176;p22"/>
          <p:cNvSpPr txBox="1"/>
          <p:nvPr/>
        </p:nvSpPr>
        <p:spPr>
          <a:xfrm>
            <a:off x="3818234" y="3371740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Report</a:t>
            </a:r>
            <a:endParaRPr sz="1100"/>
          </a:p>
        </p:txBody>
      </p:sp>
      <p:cxnSp>
        <p:nvCxnSpPr>
          <p:cNvPr id="177" name="Google Shape;177;p22"/>
          <p:cNvCxnSpPr/>
          <p:nvPr/>
        </p:nvCxnSpPr>
        <p:spPr>
          <a:xfrm flipH="1" rot="10800000">
            <a:off x="2630465" y="2849113"/>
            <a:ext cx="2190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" name="Google Shape;178;p22"/>
          <p:cNvCxnSpPr>
            <a:stCxn id="174" idx="3"/>
            <a:endCxn id="175" idx="3"/>
          </p:cNvCxnSpPr>
          <p:nvPr/>
        </p:nvCxnSpPr>
        <p:spPr>
          <a:xfrm flipH="1">
            <a:off x="6503213" y="2036032"/>
            <a:ext cx="131400" cy="1110600"/>
          </a:xfrm>
          <a:prstGeom prst="curvedConnector3">
            <a:avLst>
              <a:gd fmla="val -181221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" name="Google Shape;179;p22"/>
          <p:cNvCxnSpPr/>
          <p:nvPr/>
        </p:nvCxnSpPr>
        <p:spPr>
          <a:xfrm flipH="1">
            <a:off x="4677316" y="3132538"/>
            <a:ext cx="745500" cy="56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0" name="Google Shape;180;p22"/>
          <p:cNvCxnSpPr>
            <a:endCxn id="173" idx="2"/>
          </p:cNvCxnSpPr>
          <p:nvPr/>
        </p:nvCxnSpPr>
        <p:spPr>
          <a:xfrm rot="10800000">
            <a:off x="4601530" y="2689906"/>
            <a:ext cx="1074600" cy="4581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22"/>
          <p:cNvCxnSpPr>
            <a:stCxn id="171" idx="3"/>
          </p:cNvCxnSpPr>
          <p:nvPr/>
        </p:nvCxnSpPr>
        <p:spPr>
          <a:xfrm flipH="1" rot="10800000">
            <a:off x="3428822" y="2591780"/>
            <a:ext cx="775500" cy="55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>
            <a:stCxn id="173" idx="0"/>
          </p:cNvCxnSpPr>
          <p:nvPr/>
        </p:nvCxnSpPr>
        <p:spPr>
          <a:xfrm rot="-5400000">
            <a:off x="5026480" y="1508656"/>
            <a:ext cx="367500" cy="12174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3" name="Google Shape;183;p22"/>
          <p:cNvSpPr txBox="1"/>
          <p:nvPr/>
        </p:nvSpPr>
        <p:spPr>
          <a:xfrm>
            <a:off x="417425" y="2171450"/>
            <a:ext cx="1524000" cy="83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Inevitably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7036775" y="1851650"/>
            <a:ext cx="1919700" cy="30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Explicitly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Stage 1 tests in LM framework (increased conceptual complexity)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LM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GLM - Binomial and Poisson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Odds ratios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Deviance measures of fit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on Multiple comparisons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Non-linear regression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Depending on options: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Mixed models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FDR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GWAS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bootstrapping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22"/>
          <p:cNvSpPr/>
          <p:nvPr/>
        </p:nvSpPr>
        <p:spPr>
          <a:xfrm>
            <a:off x="1951600" y="2631375"/>
            <a:ext cx="657850" cy="10950"/>
          </a:xfrm>
          <a:custGeom>
            <a:rect b="b" l="l" r="r" t="t"/>
            <a:pathLst>
              <a:path extrusionOk="0" h="438" w="26314">
                <a:moveTo>
                  <a:pt x="0" y="0"/>
                </a:moveTo>
                <a:lnTo>
                  <a:pt x="26314" y="438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Google Shape;186;p22"/>
          <p:cNvSpPr/>
          <p:nvPr/>
        </p:nvSpPr>
        <p:spPr>
          <a:xfrm>
            <a:off x="6150825" y="3355000"/>
            <a:ext cx="885936" cy="789400"/>
          </a:xfrm>
          <a:custGeom>
            <a:rect b="b" l="l" r="r" t="t"/>
            <a:pathLst>
              <a:path extrusionOk="0" h="31576" w="45172">
                <a:moveTo>
                  <a:pt x="45172" y="31576"/>
                </a:moveTo>
                <a:lnTo>
                  <a:pt x="0" y="31138"/>
                </a:lnTo>
                <a:lnTo>
                  <a:pt x="438" y="0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Google Shape;187;p22"/>
          <p:cNvSpPr txBox="1"/>
          <p:nvPr/>
        </p:nvSpPr>
        <p:spPr>
          <a:xfrm>
            <a:off x="3215775" y="4017450"/>
            <a:ext cx="2160000" cy="9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 panel figures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Complex domain specific figures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8" name="Google Shape;188;p22"/>
          <p:cNvSpPr/>
          <p:nvPr/>
        </p:nvSpPr>
        <p:spPr>
          <a:xfrm rot="121375">
            <a:off x="4226153" y="3762912"/>
            <a:ext cx="10950" cy="252181"/>
          </a:xfrm>
          <a:custGeom>
            <a:rect b="b" l="l" r="r" t="t"/>
            <a:pathLst>
              <a:path extrusionOk="0" h="10087" w="438">
                <a:moveTo>
                  <a:pt x="0" y="0"/>
                </a:moveTo>
                <a:lnTo>
                  <a:pt x="438" y="10087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22"/>
          <p:cNvSpPr txBox="1"/>
          <p:nvPr/>
        </p:nvSpPr>
        <p:spPr>
          <a:xfrm>
            <a:off x="2145675" y="322000"/>
            <a:ext cx="1217400" cy="36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Introductory</a:t>
            </a:r>
            <a:endParaRPr sz="1100"/>
          </a:p>
        </p:txBody>
      </p:sp>
      <p:sp>
        <p:nvSpPr>
          <p:cNvPr id="190" name="Google Shape;190;p22"/>
          <p:cNvSpPr txBox="1"/>
          <p:nvPr/>
        </p:nvSpPr>
        <p:spPr>
          <a:xfrm>
            <a:off x="2145675" y="689500"/>
            <a:ext cx="1217400" cy="388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Intermediate</a:t>
            </a:r>
            <a:endParaRPr sz="1100"/>
          </a:p>
        </p:txBody>
      </p:sp>
      <p:sp>
        <p:nvSpPr>
          <p:cNvPr id="191" name="Google Shape;191;p22"/>
          <p:cNvSpPr txBox="1"/>
          <p:nvPr/>
        </p:nvSpPr>
        <p:spPr>
          <a:xfrm>
            <a:off x="3363072" y="184163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cxnSp>
        <p:nvCxnSpPr>
          <p:cNvPr id="192" name="Google Shape;192;p22"/>
          <p:cNvCxnSpPr>
            <a:endCxn id="191" idx="1"/>
          </p:cNvCxnSpPr>
          <p:nvPr/>
        </p:nvCxnSpPr>
        <p:spPr>
          <a:xfrm flipH="1" rot="10800000">
            <a:off x="3103272" y="2036030"/>
            <a:ext cx="2598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3" name="Google Shape;193;p22"/>
          <p:cNvSpPr txBox="1"/>
          <p:nvPr/>
        </p:nvSpPr>
        <p:spPr>
          <a:xfrm>
            <a:off x="72400" y="1058925"/>
            <a:ext cx="1800300" cy="83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Depending on options: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Abstraction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Running and interpreting particular models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889750" y="1463050"/>
            <a:ext cx="1866900" cy="388600"/>
          </a:xfrm>
          <a:custGeom>
            <a:rect b="b" l="l" r="r" t="t"/>
            <a:pathLst>
              <a:path extrusionOk="0" h="15544" w="74676">
                <a:moveTo>
                  <a:pt x="0" y="304"/>
                </a:moveTo>
                <a:lnTo>
                  <a:pt x="74372" y="0"/>
                </a:lnTo>
                <a:lnTo>
                  <a:pt x="74676" y="15544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Google Shape;195;p22"/>
          <p:cNvSpPr txBox="1"/>
          <p:nvPr/>
        </p:nvSpPr>
        <p:spPr>
          <a:xfrm>
            <a:off x="5676450" y="254775"/>
            <a:ext cx="28665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Depending on options: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Proportions</a:t>
            </a:r>
            <a:br>
              <a:rPr lang="en" sz="1000"/>
            </a:br>
            <a:r>
              <a:rPr lang="en" sz="1000"/>
              <a:t>Z score standardisation</a:t>
            </a:r>
            <a:br>
              <a:rPr lang="en" sz="1000"/>
            </a:br>
            <a:r>
              <a:rPr lang="en" sz="1000"/>
              <a:t>Coefficient of variation</a:t>
            </a:r>
            <a:br>
              <a:rPr lang="en" sz="1000"/>
            </a:br>
            <a:r>
              <a:rPr lang="en" sz="1000"/>
              <a:t>Log to base 2</a:t>
            </a:r>
            <a:br>
              <a:rPr lang="en" sz="1000"/>
            </a:br>
            <a:r>
              <a:rPr lang="en" sz="1000"/>
              <a:t>Subtraction of noise/background</a:t>
            </a:r>
            <a:br>
              <a:rPr lang="en" sz="1000"/>
            </a:br>
            <a:r>
              <a:rPr lang="en" sz="1000"/>
              <a:t>Scaling/reversing experimental steps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PCR Relative quantification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RPKM quantification</a:t>
            </a:r>
            <a:endParaRPr sz="1000"/>
          </a:p>
        </p:txBody>
      </p:sp>
      <p:sp>
        <p:nvSpPr>
          <p:cNvPr id="196" name="Google Shape;196;p22"/>
          <p:cNvSpPr/>
          <p:nvPr/>
        </p:nvSpPr>
        <p:spPr>
          <a:xfrm>
            <a:off x="4484200" y="1129300"/>
            <a:ext cx="1191865" cy="1173150"/>
          </a:xfrm>
          <a:custGeom>
            <a:rect b="b" l="l" r="r" t="t"/>
            <a:pathLst>
              <a:path extrusionOk="0" h="46926" w="80695">
                <a:moveTo>
                  <a:pt x="80695" y="0"/>
                </a:moveTo>
                <a:lnTo>
                  <a:pt x="0" y="0"/>
                </a:lnTo>
                <a:lnTo>
                  <a:pt x="0" y="46926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