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00D7FA8-7F5F-4876-9E4E-33487814DD5F}">
  <a:tblStyle styleId="{400D7FA8-7F5F-4876-9E4E-33487814DD5F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FFAB40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FFAB4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AB40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AB40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598be672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598be672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1f1d25d5c_0_12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1f1d25d5c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598be6723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598be6723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5bdd865c3_0_4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5bdd865c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ec0cfd54f_0_2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ec0cfd5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ec0cfd54f_0_1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ec0cfd54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152699f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6152699f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152699f3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6152699f3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ec0cfd54f_0_45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ec0cfd54f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ec0cfd54f_0_42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5ec0cfd54f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ec0cfd54f_0_42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5ec0cfd54f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598be67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598be67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5ec0cfd54f_0_47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5ec0cfd54f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ec0cfd54f_0_48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5ec0cfd54f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60afd33c6d_0_3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60afd33c6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60afd33c6d_0_1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60afd33c6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5ec0cfd54f_0_43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5ec0cfd54f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5ec0cfd54f_1_3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5ec0cfd54f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Y-axis not ideal for reports but will make it easier to explain the lm() in a moment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5ec0cfd54f_0_43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5ec0cfd54f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Y-axis not ideal for reports but will make it easier to explain the lm()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60afd33c6d_0_10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60afd33c6d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Y-axis not ideal for reports but will make it easier to explain the lm()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60afd33c6d_0_8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60afd33c6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Y-axis not ideal for reports but will make it easier to explain the lm()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60afd33c6d_0_6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60afd33c6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76fdec631_3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76fdec63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60afd33c6d_0_7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60afd33c6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5ec0cfd54f_0_44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5ec0cfd54f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Y-axis not ideal for reports but will make it easier to explain the lm()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6152699f3e_0_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6152699f3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152699f3e_0_3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152699f3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Y-axis not ideal for reports but will make it easier to explain the lm()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6152699f3e_0_2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6152699f3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Y-axis not ideal for reports but will make it easier to explain the lm()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6152699f3e_0_5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6152699f3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Y-axis not ideal for reports but will make it easier to explain the lm()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6152699f3e_0_7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6152699f3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6152699f3e_0_9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6152699f3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6152699f3e_0_9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6152699f3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6152699f3e_0_11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6152699f3e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0afd33c6d_0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0afd33c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5ec0cfd54f_1_12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5ec0cfd54f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598be6723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598be6723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1f1d25d5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1f1d25d5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2de2e6ae0_0_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2de2e6ae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Schematic of the data analysis pipeline. Data are simulated or imported, then tidied, transformed, explored, modelled and report upon.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of this should be reproducible - i.e., scripted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22a3599fd_0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22a3599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Schematic of the data analysis pipeline with stage one topics annotated on to each of:  reproducible, simulate, import, tidy, transform, explore, model and report upon.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Stage 1 annotations.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Reproducible: Everything scripted, Code commenting,Organisation of analysis.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Simulate: little coverage but Autumn maths covered abstraction (expression of a complex biological system mathematically).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Import: From files - all but unusually complex for example txt, .xlsx, .csv, .sav, .dta; also Relative paths, Separators etc.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Tidy: concept of tidy data covered, changing variable names, types and altering factor levels. Reshaping data from wide to long.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Transform: little coverage but included ranking and logging.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Explore: Simple plots such as histograms, Normality testing, Summary stats.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Model: Fundamental concepts in hypothesis testing, CI, Linear models (t-tests, ANOVA, regression), correlation, Multiple comparison.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Report: “significance, direction, magnitude”; Figures: legends, saving.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22a3599fd_0_8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22a3599f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Schematic of the data analysis pipeline with stage two topics annotated on to each of:  reproducibly, simulate, import, tidy, transform, explore, model and report upon.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Stage 1 annotations.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Reproducible: Everything scripted, Code commenting,Organisation of analysis.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Simulate: running and interpreting of particular models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Import: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Tidy: for example identification and removal of outliers.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Transform: </a:t>
            </a:r>
            <a:r>
              <a:rPr lang="en" sz="1200">
                <a:solidFill>
                  <a:schemeClr val="dk1"/>
                </a:solidFill>
              </a:rPr>
              <a:t>Depends on options but may include Proportions, Z score standardisation, Coefficient of variation, Log to base 2, Subtraction of noise/background, Scaling/reversing experimental steps, PCR Relative quantification, RPKM quantification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Explore: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Model: </a:t>
            </a:r>
            <a:r>
              <a:rPr lang="en" sz="1200">
                <a:solidFill>
                  <a:schemeClr val="dk1"/>
                </a:solidFill>
              </a:rPr>
              <a:t>Stage 1 tests in LM framework (increased conceptual complexity), More LM, GLM - Binomial and Poisson, Odds ratios, Deviance measures of fit, More on Multiple comparisons, Non-linear regression and depending on options, mixed models, FDR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GWAS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Report: mutlipanel figures and more complex domain-specific plots depending on options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244408" y="4731990"/>
            <a:ext cx="504000" cy="30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139" l="0" r="0" t="139"/>
          <a:stretch/>
        </p:blipFill>
        <p:spPr>
          <a:xfrm>
            <a:off x="0" y="13650"/>
            <a:ext cx="2434676" cy="50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2">
            <a:alphaModFix/>
          </a:blip>
          <a:srcRect b="139" l="0" r="0" t="139"/>
          <a:stretch/>
        </p:blipFill>
        <p:spPr>
          <a:xfrm>
            <a:off x="6709375" y="4634825"/>
            <a:ext cx="2434626" cy="5086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Quantitative and Computational skills</a:t>
            </a:r>
            <a:endParaRPr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58</a:t>
            </a: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Lab and Prof Skills II</a:t>
            </a:r>
            <a:endParaRPr/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Google Shape;202;p23"/>
          <p:cNvSpPr txBox="1"/>
          <p:nvPr/>
        </p:nvSpPr>
        <p:spPr>
          <a:xfrm>
            <a:off x="5628075" y="1080200"/>
            <a:ext cx="3204300" cy="35061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Reproducibly: scripting</a:t>
            </a:r>
            <a:endParaRPr sz="2200"/>
          </a:p>
        </p:txBody>
      </p:sp>
      <p:sp>
        <p:nvSpPr>
          <p:cNvPr id="203" name="Google Shape;203;p23"/>
          <p:cNvSpPr txBox="1"/>
          <p:nvPr/>
        </p:nvSpPr>
        <p:spPr>
          <a:xfrm>
            <a:off x="164475" y="1080200"/>
            <a:ext cx="5403900" cy="35061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Reproducibly: protocol, lab book</a:t>
            </a:r>
            <a:endParaRPr sz="2200"/>
          </a:p>
        </p:txBody>
      </p:sp>
      <p:sp>
        <p:nvSpPr>
          <p:cNvPr id="204" name="Google Shape;204;p23"/>
          <p:cNvSpPr txBox="1"/>
          <p:nvPr>
            <p:ph type="title"/>
          </p:nvPr>
        </p:nvSpPr>
        <p:spPr>
          <a:xfrm>
            <a:off x="311700" y="574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rationale for scripting analysis</a:t>
            </a:r>
            <a:endParaRPr/>
          </a:p>
        </p:txBody>
      </p:sp>
      <p:sp>
        <p:nvSpPr>
          <p:cNvPr id="205" name="Google Shape;205;p23"/>
          <p:cNvSpPr txBox="1"/>
          <p:nvPr>
            <p:ph idx="1" type="body"/>
          </p:nvPr>
        </p:nvSpPr>
        <p:spPr>
          <a:xfrm>
            <a:off x="557600" y="2925675"/>
            <a:ext cx="1926600" cy="993300"/>
          </a:xfrm>
          <a:prstGeom prst="rect">
            <a:avLst/>
          </a:prstGeom>
          <a:gradFill>
            <a:gsLst>
              <a:gs pos="0">
                <a:srgbClr val="D4E5F5"/>
              </a:gs>
              <a:gs pos="0">
                <a:srgbClr val="FFFFFF"/>
              </a:gs>
              <a:gs pos="100000">
                <a:srgbClr val="DCE3F8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Explanatory variables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None/>
            </a:pPr>
            <a:r>
              <a:rPr lang="en" sz="1200"/>
              <a:t>Choose / set / manipulate</a:t>
            </a:r>
            <a:endParaRPr sz="1200"/>
          </a:p>
        </p:txBody>
      </p:sp>
      <p:sp>
        <p:nvSpPr>
          <p:cNvPr id="206" name="Google Shape;206;p23"/>
          <p:cNvSpPr txBox="1"/>
          <p:nvPr>
            <p:ph idx="1" type="body"/>
          </p:nvPr>
        </p:nvSpPr>
        <p:spPr>
          <a:xfrm>
            <a:off x="3522375" y="980200"/>
            <a:ext cx="2105700" cy="7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Experiments</a:t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(tests of ideas)</a:t>
            </a:r>
            <a:endParaRPr sz="1400"/>
          </a:p>
        </p:txBody>
      </p:sp>
      <p:sp>
        <p:nvSpPr>
          <p:cNvPr id="207" name="Google Shape;207;p23"/>
          <p:cNvSpPr txBox="1"/>
          <p:nvPr>
            <p:ph idx="1" type="body"/>
          </p:nvPr>
        </p:nvSpPr>
        <p:spPr>
          <a:xfrm>
            <a:off x="3503840" y="2925675"/>
            <a:ext cx="1926600" cy="993300"/>
          </a:xfrm>
          <a:prstGeom prst="rect">
            <a:avLst/>
          </a:prstGeom>
          <a:gradFill>
            <a:gsLst>
              <a:gs pos="0">
                <a:srgbClr val="D4E5F5"/>
              </a:gs>
              <a:gs pos="0">
                <a:srgbClr val="FFFFFF"/>
              </a:gs>
              <a:gs pos="100000">
                <a:srgbClr val="DCE3F8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 variables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None/>
            </a:pPr>
            <a:r>
              <a:rPr lang="en" sz="1200"/>
              <a:t>measure</a:t>
            </a:r>
            <a:endParaRPr sz="1200"/>
          </a:p>
        </p:txBody>
      </p:sp>
      <p:sp>
        <p:nvSpPr>
          <p:cNvPr id="208" name="Google Shape;208;p23"/>
          <p:cNvSpPr/>
          <p:nvPr/>
        </p:nvSpPr>
        <p:spPr>
          <a:xfrm>
            <a:off x="2571346" y="3174075"/>
            <a:ext cx="862800" cy="4965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4E5F5"/>
              </a:gs>
              <a:gs pos="0">
                <a:srgbClr val="FFFFFF"/>
              </a:gs>
              <a:gs pos="100000">
                <a:srgbClr val="DCE3F8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5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9" name="Google Shape;209;p23"/>
          <p:cNvSpPr txBox="1"/>
          <p:nvPr>
            <p:ph idx="1" type="body"/>
          </p:nvPr>
        </p:nvSpPr>
        <p:spPr>
          <a:xfrm>
            <a:off x="557600" y="1782675"/>
            <a:ext cx="4872900" cy="547200"/>
          </a:xfrm>
          <a:prstGeom prst="rect">
            <a:avLst/>
          </a:prstGeom>
          <a:gradFill>
            <a:gsLst>
              <a:gs pos="0">
                <a:srgbClr val="D4E5F5"/>
              </a:gs>
              <a:gs pos="0">
                <a:srgbClr val="FFFFFF"/>
              </a:gs>
              <a:gs pos="100000">
                <a:srgbClr val="DCE3F8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50"/>
              </a:spcAft>
              <a:buNone/>
            </a:pPr>
            <a:r>
              <a:rPr lang="en"/>
              <a:t>Experimental design</a:t>
            </a:r>
            <a:endParaRPr sz="1200"/>
          </a:p>
        </p:txBody>
      </p:sp>
      <p:sp>
        <p:nvSpPr>
          <p:cNvPr id="210" name="Google Shape;210;p23"/>
          <p:cNvSpPr txBox="1"/>
          <p:nvPr>
            <p:ph idx="1" type="body"/>
          </p:nvPr>
        </p:nvSpPr>
        <p:spPr>
          <a:xfrm>
            <a:off x="6702894" y="2925675"/>
            <a:ext cx="1926600" cy="993300"/>
          </a:xfrm>
          <a:prstGeom prst="rect">
            <a:avLst/>
          </a:prstGeom>
          <a:gradFill>
            <a:gsLst>
              <a:gs pos="0">
                <a:srgbClr val="D4E5F5"/>
              </a:gs>
              <a:gs pos="0">
                <a:srgbClr val="FFFFFF"/>
              </a:gs>
              <a:gs pos="100000">
                <a:srgbClr val="DCE3F8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None/>
            </a:pPr>
            <a:r>
              <a:rPr lang="en"/>
              <a:t>Visualise</a:t>
            </a:r>
            <a:endParaRPr/>
          </a:p>
        </p:txBody>
      </p:sp>
      <p:sp>
        <p:nvSpPr>
          <p:cNvPr id="211" name="Google Shape;211;p23"/>
          <p:cNvSpPr/>
          <p:nvPr/>
        </p:nvSpPr>
        <p:spPr>
          <a:xfrm>
            <a:off x="5780471" y="3174075"/>
            <a:ext cx="862800" cy="4965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4E5F5"/>
              </a:gs>
              <a:gs pos="0">
                <a:srgbClr val="FFFFFF"/>
              </a:gs>
              <a:gs pos="100000">
                <a:srgbClr val="DCE3F8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5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12" name="Google Shape;212;p23"/>
          <p:cNvSpPr txBox="1"/>
          <p:nvPr>
            <p:ph idx="1" type="body"/>
          </p:nvPr>
        </p:nvSpPr>
        <p:spPr>
          <a:xfrm>
            <a:off x="5780475" y="1782675"/>
            <a:ext cx="2849100" cy="547200"/>
          </a:xfrm>
          <a:prstGeom prst="rect">
            <a:avLst/>
          </a:prstGeom>
          <a:gradFill>
            <a:gsLst>
              <a:gs pos="0">
                <a:srgbClr val="D4E5F5"/>
              </a:gs>
              <a:gs pos="0">
                <a:srgbClr val="FFFFFF"/>
              </a:gs>
              <a:gs pos="100000">
                <a:srgbClr val="DCE3F8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50"/>
              </a:spcAft>
              <a:buNone/>
            </a:pPr>
            <a:r>
              <a:rPr lang="en"/>
              <a:t>Interpret and report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8" name="Google Shape;218;p24"/>
          <p:cNvSpPr txBox="1"/>
          <p:nvPr/>
        </p:nvSpPr>
        <p:spPr>
          <a:xfrm>
            <a:off x="311700" y="558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Why R? 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19" name="Google Shape;219;p24"/>
          <p:cNvSpPr txBox="1"/>
          <p:nvPr/>
        </p:nvSpPr>
        <p:spPr>
          <a:xfrm>
            <a:off x="311700" y="1131475"/>
            <a:ext cx="8520600" cy="3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It’s a good choice but not the only option.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R caters to “users who do not see themselves as programmers, but then allows them to slide gradually into programming”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Community, active, relatively diverse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Language designed for data analysis and visualisation so makes those easy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Open source, Free, 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Reproducibility - R markdown, R’s “killer feature”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1 Revision:</a:t>
            </a:r>
            <a:r>
              <a:rPr lang="en"/>
              <a:t> experiments and analysis</a:t>
            </a:r>
            <a:endParaRPr/>
          </a:p>
        </p:txBody>
      </p:sp>
      <p:sp>
        <p:nvSpPr>
          <p:cNvPr id="225" name="Google Shape;225;p25"/>
          <p:cNvSpPr txBox="1"/>
          <p:nvPr/>
        </p:nvSpPr>
        <p:spPr>
          <a:xfrm>
            <a:off x="424075" y="1092700"/>
            <a:ext cx="2753100" cy="66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Something</a:t>
            </a:r>
            <a:r>
              <a:rPr i="1" lang="en" sz="1800"/>
              <a:t> </a:t>
            </a:r>
            <a:r>
              <a:rPr i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measure</a:t>
            </a:r>
            <a:endParaRPr i="1" sz="1800"/>
          </a:p>
        </p:txBody>
      </p:sp>
      <p:sp>
        <p:nvSpPr>
          <p:cNvPr id="226" name="Google Shape;226;p25"/>
          <p:cNvSpPr txBox="1"/>
          <p:nvPr/>
        </p:nvSpPr>
        <p:spPr>
          <a:xfrm>
            <a:off x="5819850" y="1093925"/>
            <a:ext cx="2753100" cy="66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things we control, choose or set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5"/>
          <p:cNvSpPr txBox="1"/>
          <p:nvPr/>
        </p:nvSpPr>
        <p:spPr>
          <a:xfrm>
            <a:off x="3312650" y="1903275"/>
            <a:ext cx="2396400" cy="1050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Relationship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5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25"/>
          <p:cNvSpPr txBox="1"/>
          <p:nvPr/>
        </p:nvSpPr>
        <p:spPr>
          <a:xfrm>
            <a:off x="448750" y="1903275"/>
            <a:ext cx="2753100" cy="126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 variable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Dependent variable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‘y’ s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5"/>
          <p:cNvSpPr txBox="1"/>
          <p:nvPr/>
        </p:nvSpPr>
        <p:spPr>
          <a:xfrm>
            <a:off x="5819850" y="1903275"/>
            <a:ext cx="2753100" cy="126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Predictor 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Independent variable(s)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‘x’ s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750" y="3785325"/>
            <a:ext cx="1154075" cy="115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5"/>
          <p:cNvSpPr txBox="1"/>
          <p:nvPr/>
        </p:nvSpPr>
        <p:spPr>
          <a:xfrm>
            <a:off x="3312500" y="1092700"/>
            <a:ext cx="2396400" cy="66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explained by</a:t>
            </a:r>
            <a:endParaRPr i="1" sz="1800"/>
          </a:p>
        </p:txBody>
      </p:sp>
      <p:sp>
        <p:nvSpPr>
          <p:cNvPr id="233" name="Google Shape;233;p25"/>
          <p:cNvSpPr txBox="1"/>
          <p:nvPr/>
        </p:nvSpPr>
        <p:spPr>
          <a:xfrm>
            <a:off x="2317150" y="3940650"/>
            <a:ext cx="4331700" cy="1092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function(y ~ x)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function(y ~ x</a:t>
            </a:r>
            <a:r>
              <a:rPr baseline="-25000" lang="en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 x</a:t>
            </a:r>
            <a:r>
              <a:rPr baseline="-25000" lang="en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aseline="-25000" sz="2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4" name="Google Shape;234;p25"/>
          <p:cNvSpPr/>
          <p:nvPr/>
        </p:nvSpPr>
        <p:spPr>
          <a:xfrm>
            <a:off x="1785825" y="3180550"/>
            <a:ext cx="3077288" cy="804375"/>
          </a:xfrm>
          <a:custGeom>
            <a:rect b="b" l="l" r="r" t="t"/>
            <a:pathLst>
              <a:path extrusionOk="0" h="32175" w="121909">
                <a:moveTo>
                  <a:pt x="0" y="0"/>
                </a:moveTo>
                <a:lnTo>
                  <a:pt x="0" y="10627"/>
                </a:lnTo>
                <a:lnTo>
                  <a:pt x="121909" y="10627"/>
                </a:lnTo>
                <a:lnTo>
                  <a:pt x="121909" y="3217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35" name="Google Shape;235;p25"/>
          <p:cNvSpPr/>
          <p:nvPr/>
        </p:nvSpPr>
        <p:spPr>
          <a:xfrm>
            <a:off x="3929075" y="2957525"/>
            <a:ext cx="585775" cy="1000125"/>
          </a:xfrm>
          <a:custGeom>
            <a:rect b="b" l="l" r="r" t="t"/>
            <a:pathLst>
              <a:path extrusionOk="0" h="40005" w="23431">
                <a:moveTo>
                  <a:pt x="23431" y="0"/>
                </a:moveTo>
                <a:lnTo>
                  <a:pt x="23431" y="9144"/>
                </a:lnTo>
                <a:lnTo>
                  <a:pt x="0" y="9144"/>
                </a:lnTo>
                <a:lnTo>
                  <a:pt x="0" y="4000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36" name="Google Shape;236;p25"/>
          <p:cNvSpPr/>
          <p:nvPr/>
        </p:nvSpPr>
        <p:spPr>
          <a:xfrm flipH="1">
            <a:off x="5624519" y="3180550"/>
            <a:ext cx="1619256" cy="804375"/>
          </a:xfrm>
          <a:custGeom>
            <a:rect b="b" l="l" r="r" t="t"/>
            <a:pathLst>
              <a:path extrusionOk="0" h="32175" w="121909">
                <a:moveTo>
                  <a:pt x="0" y="0"/>
                </a:moveTo>
                <a:lnTo>
                  <a:pt x="0" y="10627"/>
                </a:lnTo>
                <a:lnTo>
                  <a:pt x="121909" y="10627"/>
                </a:lnTo>
                <a:lnTo>
                  <a:pt x="121909" y="3217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1 Revision: experiments and analysis</a:t>
            </a:r>
            <a:endParaRPr/>
          </a:p>
        </p:txBody>
      </p:sp>
      <p:sp>
        <p:nvSpPr>
          <p:cNvPr id="242" name="Google Shape;242;p26"/>
          <p:cNvSpPr txBox="1"/>
          <p:nvPr/>
        </p:nvSpPr>
        <p:spPr>
          <a:xfrm>
            <a:off x="424075" y="1092700"/>
            <a:ext cx="2753100" cy="66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Something</a:t>
            </a:r>
            <a:r>
              <a:rPr i="1" lang="en" sz="1800"/>
              <a:t> </a:t>
            </a:r>
            <a:r>
              <a:rPr i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measure</a:t>
            </a:r>
            <a:endParaRPr i="1" sz="1800"/>
          </a:p>
        </p:txBody>
      </p:sp>
      <p:sp>
        <p:nvSpPr>
          <p:cNvPr id="243" name="Google Shape;243;p26"/>
          <p:cNvSpPr txBox="1"/>
          <p:nvPr/>
        </p:nvSpPr>
        <p:spPr>
          <a:xfrm>
            <a:off x="5819850" y="1093925"/>
            <a:ext cx="2753100" cy="66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things we control, choose or set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6"/>
          <p:cNvSpPr txBox="1"/>
          <p:nvPr/>
        </p:nvSpPr>
        <p:spPr>
          <a:xfrm>
            <a:off x="3312650" y="1903275"/>
            <a:ext cx="2396400" cy="1050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Relationship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6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p26"/>
          <p:cNvSpPr txBox="1"/>
          <p:nvPr/>
        </p:nvSpPr>
        <p:spPr>
          <a:xfrm>
            <a:off x="448750" y="1903275"/>
            <a:ext cx="2753100" cy="126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 variable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Normally distributed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6"/>
          <p:cNvSpPr txBox="1"/>
          <p:nvPr/>
        </p:nvSpPr>
        <p:spPr>
          <a:xfrm>
            <a:off x="5819850" y="1903275"/>
            <a:ext cx="2753100" cy="126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Predictor variables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Continuous: regression</a:t>
            </a:r>
            <a:b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Categories: t-test, ANOVA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750" y="3785325"/>
            <a:ext cx="1154075" cy="115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6"/>
          <p:cNvSpPr txBox="1"/>
          <p:nvPr/>
        </p:nvSpPr>
        <p:spPr>
          <a:xfrm>
            <a:off x="3312500" y="1092700"/>
            <a:ext cx="2396400" cy="66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explained by</a:t>
            </a:r>
            <a:endParaRPr i="1" sz="1800"/>
          </a:p>
        </p:txBody>
      </p:sp>
      <p:sp>
        <p:nvSpPr>
          <p:cNvPr id="250" name="Google Shape;250;p26"/>
          <p:cNvSpPr txBox="1"/>
          <p:nvPr/>
        </p:nvSpPr>
        <p:spPr>
          <a:xfrm>
            <a:off x="2317150" y="3940650"/>
            <a:ext cx="4331700" cy="1092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function(y ~ x)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function(y ~ x</a:t>
            </a:r>
            <a:r>
              <a:rPr baseline="-25000" lang="en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 x</a:t>
            </a:r>
            <a:r>
              <a:rPr baseline="-25000" lang="en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aseline="-25000" sz="2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1" name="Google Shape;251;p26"/>
          <p:cNvSpPr/>
          <p:nvPr/>
        </p:nvSpPr>
        <p:spPr>
          <a:xfrm>
            <a:off x="1785825" y="3180550"/>
            <a:ext cx="3077288" cy="804375"/>
          </a:xfrm>
          <a:custGeom>
            <a:rect b="b" l="l" r="r" t="t"/>
            <a:pathLst>
              <a:path extrusionOk="0" h="32175" w="121909">
                <a:moveTo>
                  <a:pt x="0" y="0"/>
                </a:moveTo>
                <a:lnTo>
                  <a:pt x="0" y="10627"/>
                </a:lnTo>
                <a:lnTo>
                  <a:pt x="121909" y="10627"/>
                </a:lnTo>
                <a:lnTo>
                  <a:pt x="121909" y="3217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52" name="Google Shape;252;p26"/>
          <p:cNvSpPr/>
          <p:nvPr/>
        </p:nvSpPr>
        <p:spPr>
          <a:xfrm>
            <a:off x="3929075" y="2957525"/>
            <a:ext cx="585775" cy="1000125"/>
          </a:xfrm>
          <a:custGeom>
            <a:rect b="b" l="l" r="r" t="t"/>
            <a:pathLst>
              <a:path extrusionOk="0" h="40005" w="23431">
                <a:moveTo>
                  <a:pt x="23431" y="0"/>
                </a:moveTo>
                <a:lnTo>
                  <a:pt x="23431" y="9144"/>
                </a:lnTo>
                <a:lnTo>
                  <a:pt x="0" y="9144"/>
                </a:lnTo>
                <a:lnTo>
                  <a:pt x="0" y="4000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53" name="Google Shape;253;p26"/>
          <p:cNvSpPr/>
          <p:nvPr/>
        </p:nvSpPr>
        <p:spPr>
          <a:xfrm flipH="1">
            <a:off x="5624519" y="3180550"/>
            <a:ext cx="1619256" cy="804375"/>
          </a:xfrm>
          <a:custGeom>
            <a:rect b="b" l="l" r="r" t="t"/>
            <a:pathLst>
              <a:path extrusionOk="0" h="32175" w="121909">
                <a:moveTo>
                  <a:pt x="0" y="0"/>
                </a:moveTo>
                <a:lnTo>
                  <a:pt x="0" y="10627"/>
                </a:lnTo>
                <a:lnTo>
                  <a:pt x="121909" y="10627"/>
                </a:lnTo>
                <a:lnTo>
                  <a:pt x="121909" y="3217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time: 1 lecture + 4 workshops</a:t>
            </a:r>
            <a:endParaRPr/>
          </a:p>
        </p:txBody>
      </p:sp>
      <p:sp>
        <p:nvSpPr>
          <p:cNvPr id="259" name="Google Shape;25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Lecture 1 : Introduction to Generalised Linear Models (E</a:t>
            </a:r>
            <a:r>
              <a:rPr lang="en"/>
              <a:t>R)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Workshop 1: Linear Models (ER)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T-tests, ANOVA and regression are used when we have a continuous response variable. We revisit these using a linear modelling framework. This means using a single function `lm()` rather than three different ones and enhancing our understanding of the concepts underlying the tests.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Workshop 2: Generalised Linear Models for Poisson distributed data (ER)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Workshop 3: Generalised Linear Models for Binomially distributed data (ER)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We extend our knowledge of linear models by considering other types of response variable.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Workshop 4: Non-linear regression and dynamics (JWP)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7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Overview</a:t>
            </a:r>
            <a:endParaRPr/>
          </a:p>
        </p:txBody>
      </p:sp>
      <p:sp>
        <p:nvSpPr>
          <p:cNvPr id="266" name="Google Shape;266;p28"/>
          <p:cNvSpPr txBox="1"/>
          <p:nvPr>
            <p:ph idx="1" type="body"/>
          </p:nvPr>
        </p:nvSpPr>
        <p:spPr>
          <a:xfrm>
            <a:off x="311700" y="1152475"/>
            <a:ext cx="8520600" cy="3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Introduction to Q&amp;C skills strand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Q&amp;C skills strand in 58I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 Skills in degree program - roadmap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Stage 1 - revision, brief!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Linear models - what are they?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Revisiting t-tests and ANOVA as linear models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Generalised linear models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267" name="Google Shape;267;p28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9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</a:t>
            </a:r>
            <a:endParaRPr/>
          </a:p>
        </p:txBody>
      </p:sp>
      <p:sp>
        <p:nvSpPr>
          <p:cNvPr id="273" name="Google Shape;273;p29"/>
          <p:cNvSpPr txBox="1"/>
          <p:nvPr>
            <p:ph idx="1" type="body"/>
          </p:nvPr>
        </p:nvSpPr>
        <p:spPr>
          <a:xfrm>
            <a:off x="311700" y="1152475"/>
            <a:ext cx="8520600" cy="3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By actively following this lecture and undertaking the exercises in workshop 1 the successful student will be able to: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Explain the the link between t-tests, ANOVA and regression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Appropriately apply linear models using lm()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Interpret the results using summary() and anova() and relate them to the outputs of t.test() and aov()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274" name="Google Shape;274;p29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linear models?</a:t>
            </a:r>
            <a:endParaRPr/>
          </a:p>
        </p:txBody>
      </p:sp>
      <p:sp>
        <p:nvSpPr>
          <p:cNvPr id="280" name="Google Shape;280;p30"/>
          <p:cNvSpPr txBox="1"/>
          <p:nvPr>
            <p:ph idx="1" type="body"/>
          </p:nvPr>
        </p:nvSpPr>
        <p:spPr>
          <a:xfrm>
            <a:off x="311700" y="1152475"/>
            <a:ext cx="85206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Something you have already met!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Equation</a:t>
            </a:r>
            <a:r>
              <a:rPr lang="en"/>
              <a:t> to explain, with a linear relationship, one response variable with one or more explanatory variables: </a:t>
            </a:r>
            <a:r>
              <a:rPr i="1" lang="en"/>
              <a:t>y = ax</a:t>
            </a:r>
            <a:r>
              <a:rPr baseline="-25000" i="1" lang="en"/>
              <a:t>1</a:t>
            </a:r>
            <a:r>
              <a:rPr i="1" lang="en"/>
              <a:t> + bx</a:t>
            </a:r>
            <a:r>
              <a:rPr baseline="-25000" i="1" lang="en"/>
              <a:t>2</a:t>
            </a:r>
            <a:r>
              <a:rPr i="1" lang="en"/>
              <a:t> +....</a:t>
            </a:r>
            <a:endParaRPr i="1"/>
          </a:p>
        </p:txBody>
      </p:sp>
      <p:sp>
        <p:nvSpPr>
          <p:cNvPr id="281" name="Google Shape;281;p30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82" name="Google Shape;282;p30"/>
          <p:cNvGraphicFramePr/>
          <p:nvPr/>
        </p:nvGraphicFramePr>
        <p:xfrm>
          <a:off x="192048" y="247297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{400D7FA8-7F5F-4876-9E4E-33487814DD5F}</a:tableStyleId>
              </a:tblPr>
              <a:tblGrid>
                <a:gridCol w="1201400"/>
                <a:gridCol w="1037425"/>
                <a:gridCol w="2239000"/>
                <a:gridCol w="1190775"/>
                <a:gridCol w="3045500"/>
              </a:tblGrid>
              <a:tr h="324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Procedure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Response</a:t>
                      </a:r>
                      <a:endParaRPr sz="1200"/>
                    </a:p>
                  </a:txBody>
                  <a:tcPr marT="34300" marB="34300" marR="91450" marL="9145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Explanatory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</a:t>
                      </a:r>
                      <a:endParaRPr sz="1200" u="none" cap="none" strike="noStrike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Stage 1 examples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24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Single linear regression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Continuous</a:t>
                      </a:r>
                      <a:endParaRPr sz="1200"/>
                    </a:p>
                  </a:txBody>
                  <a:tcPr marT="34300" marB="34300" marR="91450" marL="9145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 Continuous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 ~ x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</a:t>
                      </a:r>
                      <a:r>
                        <a:rPr lang="en" sz="1200"/>
                        <a:t>and </a:t>
                      </a:r>
                      <a:r>
                        <a:rPr lang="en" sz="1200"/>
                        <a:t>~ jh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mass ~ day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78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Two-sample</a:t>
                      </a:r>
                      <a:r>
                        <a:rPr lang="en" sz="1200"/>
                        <a:t> t-test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Continuous</a:t>
                      </a:r>
                      <a:endParaRPr sz="1200"/>
                    </a:p>
                  </a:txBody>
                  <a:tcPr marT="34300" marB="34300" marR="91450" marL="9145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 categorical (2 levels)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y ~ x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adiponectin ~ treatment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time ~ status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78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One-way ANOVA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Continuous</a:t>
                      </a:r>
                      <a:endParaRPr sz="1200"/>
                    </a:p>
                  </a:txBody>
                  <a:tcPr marT="34300" marB="34300" marR="91450" marL="9145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Calibri"/>
                        <a:buNone/>
                      </a:pPr>
                      <a:r>
                        <a:rPr lang="en" sz="1200"/>
                        <a:t>1 categorical (2 or more levels)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y ~ x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myoglobin ~ species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78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Two-way ANOVA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Continuous</a:t>
                      </a:r>
                      <a:endParaRPr sz="1200"/>
                    </a:p>
                  </a:txBody>
                  <a:tcPr marT="34300" marB="34300" marR="91450" marL="9145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Calibri"/>
                        <a:buNone/>
                      </a:pPr>
                      <a:r>
                        <a:rPr lang="en" sz="1200"/>
                        <a:t>2 categorical (2 or more levels each)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y ~ x1*x2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para ~ season * species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</a:t>
                      </a:r>
                      <a:r>
                        <a:rPr lang="en" sz="1200"/>
                        <a:t>iameter ~ agent * species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points</a:t>
            </a:r>
            <a:endParaRPr/>
          </a:p>
        </p:txBody>
      </p:sp>
      <p:sp>
        <p:nvSpPr>
          <p:cNvPr id="288" name="Google Shape;28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T-tests, ANOVA and regression are fundamentally the same, collectively called  ‘general linear models’. They can be carried out in R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lm()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There are other linear models too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concept can be extended to ‘genera</a:t>
            </a:r>
            <a:r>
              <a:rPr lang="en"/>
              <a:t>lised</a:t>
            </a:r>
            <a:r>
              <a:rPr lang="en"/>
              <a:t> linear models’ for different types of response. Generalised linear models are carried out in R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glm()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output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lm()</a:t>
            </a:r>
            <a:r>
              <a:rPr lang="en"/>
              <a:t> looks more complex, at first, than the outputs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t.test()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aov()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output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glm()</a:t>
            </a:r>
            <a:r>
              <a:rPr lang="en"/>
              <a:t> is like that for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lm()</a:t>
            </a:r>
            <a:r>
              <a:rPr lang="en"/>
              <a:t>. So we will revisit regression, t-tests and ANOVA using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lm()</a:t>
            </a:r>
            <a:r>
              <a:rPr lang="en"/>
              <a:t> to help you understand the output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1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2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Revisiting: Regression - this is exactly as last year!</a:t>
            </a:r>
            <a:endParaRPr/>
          </a:p>
        </p:txBody>
      </p:sp>
      <p:sp>
        <p:nvSpPr>
          <p:cNvPr id="295" name="Google Shape;295;p32"/>
          <p:cNvSpPr txBox="1"/>
          <p:nvPr>
            <p:ph idx="1" type="body"/>
          </p:nvPr>
        </p:nvSpPr>
        <p:spPr>
          <a:xfrm>
            <a:off x="311700" y="1152475"/>
            <a:ext cx="334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Concentration of juvenile  hormone (JH) and mandible length in stag beetles </a:t>
            </a:r>
            <a:endParaRPr/>
          </a:p>
        </p:txBody>
      </p:sp>
      <p:sp>
        <p:nvSpPr>
          <p:cNvPr id="296" name="Google Shape;296;p32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32"/>
          <p:cNvSpPr/>
          <p:nvPr/>
        </p:nvSpPr>
        <p:spPr>
          <a:xfrm>
            <a:off x="361075" y="2978675"/>
            <a:ext cx="40383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mod &lt;- lm(data = stag, mand ~ jh)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98" name="Google Shape;298;p32"/>
          <p:cNvPicPr preferRelativeResize="0"/>
          <p:nvPr/>
        </p:nvPicPr>
        <p:blipFill rotWithShape="1">
          <a:blip r:embed="rId3">
            <a:alphaModFix/>
          </a:blip>
          <a:srcRect b="1463" l="1787" r="0" t="1647"/>
          <a:stretch/>
        </p:blipFill>
        <p:spPr>
          <a:xfrm>
            <a:off x="4615025" y="1297750"/>
            <a:ext cx="3480050" cy="303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Overview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Introduction to </a:t>
            </a:r>
            <a:r>
              <a:rPr lang="en" sz="2000"/>
              <a:t>Q&amp;C skills strand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Q&amp;C skills strand in 58I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 Skills in degree program - roadmap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Stage 1 - revision, brief!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Linear models - what are they?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Revisiting t-tests and ANOVA as linear models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Generalised linear models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3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Revisiting: </a:t>
            </a:r>
            <a:r>
              <a:rPr lang="en"/>
              <a:t>Regression - this is exactly as last year!</a:t>
            </a:r>
            <a:endParaRPr/>
          </a:p>
        </p:txBody>
      </p:sp>
      <p:sp>
        <p:nvSpPr>
          <p:cNvPr id="304" name="Google Shape;304;p33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5" name="Google Shape;305;p33"/>
          <p:cNvSpPr/>
          <p:nvPr/>
        </p:nvSpPr>
        <p:spPr>
          <a:xfrm>
            <a:off x="40627" y="1707650"/>
            <a:ext cx="5627100" cy="313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summary(mod)</a:t>
            </a:r>
            <a:endParaRPr sz="1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Call: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lm(formula = mand ~ jh, data = stag)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Residuals: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     Min       1Q   Median       3Q      Max 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-0.38604 -0.20281 -0.09751  0.15034  0.60690 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Coefficients: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            Estimate Std. Error t value Pr(&gt;|t|)   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(Intercept) 0.419338   0.139429   3.008  0.00941 **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jh          0.032294   0.007919   4.078  0.00113 **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---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Signif. codes:  0 ‘***’ 0.001 ‘**’ 0.01 ‘*’ 0.05 ‘.’ 0.1 ‘ ’ 1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Residual standard error: 0.292 on 14 degrees of freedom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Multiple R-squared:  0.5429,	Adjusted R-squared:  0.5103 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F-statistic: 16.63 on 1 and 14 DF,  p-value: 0.00113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6" name="Google Shape;306;p33"/>
          <p:cNvSpPr/>
          <p:nvPr/>
        </p:nvSpPr>
        <p:spPr>
          <a:xfrm>
            <a:off x="88675" y="1307450"/>
            <a:ext cx="40383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mod &lt;- lm(data = stag, mand ~ jh)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4"/>
          <p:cNvSpPr/>
          <p:nvPr/>
        </p:nvSpPr>
        <p:spPr>
          <a:xfrm>
            <a:off x="345427" y="1707650"/>
            <a:ext cx="5627100" cy="313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summary(mod)</a:t>
            </a:r>
            <a:endParaRPr sz="1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Call: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lm(formula = mand ~ jh, data = stag)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Residuals: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     Min       1Q   Median       3Q      Max 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-0.38604 -0.20281 -0.09751  0.15034  0.60690 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Coefficients: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            Estimate Std. Error t value Pr(&gt;|t|)   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(Intercept) 0.419338   0.139429   3.008  0.00941 **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jh          0.032294   0.007919   4.078  0.00113 **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---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Signif. codes:  0 ‘***’ 0.001 ‘**’ 0.01 ‘*’ 0.05 ‘.’ 0.1 ‘ ’ 1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Residual standard error: 0.292 on 14 degrees of freedom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Multiple R-squared:  0.5429,	Adjusted R-squared:  0.5103 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F-statistic: 16.63 on 1 and 14 DF,  p-value: 0.00113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2" name="Google Shape;312;p34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Revisiting: </a:t>
            </a:r>
            <a:r>
              <a:rPr lang="en"/>
              <a:t>Regression - this is exactly as last year!</a:t>
            </a:r>
            <a:endParaRPr/>
          </a:p>
        </p:txBody>
      </p:sp>
      <p:sp>
        <p:nvSpPr>
          <p:cNvPr id="313" name="Google Shape;313;p34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4" name="Google Shape;314;p34"/>
          <p:cNvSpPr/>
          <p:nvPr/>
        </p:nvSpPr>
        <p:spPr>
          <a:xfrm>
            <a:off x="5796325" y="1806625"/>
            <a:ext cx="2621400" cy="278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Intercept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Slope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Test of intercept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Test of slope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% of variation in y explained by x “model fit”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Test of model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5" name="Google Shape;315;p34"/>
          <p:cNvCxnSpPr/>
          <p:nvPr/>
        </p:nvCxnSpPr>
        <p:spPr>
          <a:xfrm flipH="1">
            <a:off x="4887375" y="4500775"/>
            <a:ext cx="970500" cy="266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" name="Google Shape;316;p34"/>
          <p:cNvCxnSpPr/>
          <p:nvPr/>
        </p:nvCxnSpPr>
        <p:spPr>
          <a:xfrm flipH="1">
            <a:off x="2756250" y="3634075"/>
            <a:ext cx="3121800" cy="948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7" name="Google Shape;317;p34"/>
          <p:cNvCxnSpPr/>
          <p:nvPr/>
        </p:nvCxnSpPr>
        <p:spPr>
          <a:xfrm flipH="1">
            <a:off x="4722325" y="3015975"/>
            <a:ext cx="1182600" cy="69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" name="Google Shape;318;p34"/>
          <p:cNvCxnSpPr/>
          <p:nvPr/>
        </p:nvCxnSpPr>
        <p:spPr>
          <a:xfrm flipH="1">
            <a:off x="4727175" y="2787550"/>
            <a:ext cx="1130700" cy="705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9" name="Google Shape;319;p34"/>
          <p:cNvCxnSpPr/>
          <p:nvPr/>
        </p:nvCxnSpPr>
        <p:spPr>
          <a:xfrm flipH="1">
            <a:off x="2203050" y="2411300"/>
            <a:ext cx="3607800" cy="1296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" name="Google Shape;320;p34"/>
          <p:cNvCxnSpPr/>
          <p:nvPr/>
        </p:nvCxnSpPr>
        <p:spPr>
          <a:xfrm flipH="1">
            <a:off x="2176100" y="1941000"/>
            <a:ext cx="3654900" cy="1578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1" name="Google Shape;321;p34"/>
          <p:cNvSpPr txBox="1"/>
          <p:nvPr/>
        </p:nvSpPr>
        <p:spPr>
          <a:xfrm>
            <a:off x="5731600" y="1128575"/>
            <a:ext cx="3121800" cy="432000"/>
          </a:xfrm>
          <a:prstGeom prst="rect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y = 0.42 + 0.03*jh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4"/>
          <p:cNvSpPr/>
          <p:nvPr/>
        </p:nvSpPr>
        <p:spPr>
          <a:xfrm>
            <a:off x="88675" y="1307450"/>
            <a:ext cx="40383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mod &lt;- lm(data = stag, mand ~ jh)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"/>
          <p:cNvSpPr/>
          <p:nvPr/>
        </p:nvSpPr>
        <p:spPr>
          <a:xfrm>
            <a:off x="32350" y="1707650"/>
            <a:ext cx="4919100" cy="2948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summary(mod)</a:t>
            </a:r>
            <a:endParaRPr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latin typeface="Droid Sans Mono"/>
                <a:ea typeface="Droid Sans Mono"/>
                <a:cs typeface="Droid Sans Mono"/>
                <a:sym typeface="Droid Sans Mono"/>
              </a:rPr>
              <a:t>Call:</a:t>
            </a:r>
            <a:endParaRPr sz="10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latin typeface="Droid Sans Mono"/>
                <a:ea typeface="Droid Sans Mono"/>
                <a:cs typeface="Droid Sans Mono"/>
                <a:sym typeface="Droid Sans Mono"/>
              </a:rPr>
              <a:t>lm(formula = mand ~ jh, data = stag)</a:t>
            </a:r>
            <a:endParaRPr sz="10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latin typeface="Droid Sans Mono"/>
                <a:ea typeface="Droid Sans Mono"/>
                <a:cs typeface="Droid Sans Mono"/>
                <a:sym typeface="Droid Sans Mono"/>
              </a:rPr>
              <a:t>Residuals:</a:t>
            </a:r>
            <a:endParaRPr sz="10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latin typeface="Droid Sans Mono"/>
                <a:ea typeface="Droid Sans Mono"/>
                <a:cs typeface="Droid Sans Mono"/>
                <a:sym typeface="Droid Sans Mono"/>
              </a:rPr>
              <a:t>     Min       1Q   Median       3Q      Max </a:t>
            </a:r>
            <a:endParaRPr sz="10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latin typeface="Droid Sans Mono"/>
                <a:ea typeface="Droid Sans Mono"/>
                <a:cs typeface="Droid Sans Mono"/>
                <a:sym typeface="Droid Sans Mono"/>
              </a:rPr>
              <a:t>-0.38604 -0.20281 -0.09751  0.15034  0.60690 </a:t>
            </a:r>
            <a:endParaRPr sz="10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latin typeface="Droid Sans Mono"/>
                <a:ea typeface="Droid Sans Mono"/>
                <a:cs typeface="Droid Sans Mono"/>
                <a:sym typeface="Droid Sans Mono"/>
              </a:rPr>
              <a:t>Coefficients:</a:t>
            </a:r>
            <a:endParaRPr sz="10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latin typeface="Droid Sans Mono"/>
                <a:ea typeface="Droid Sans Mono"/>
                <a:cs typeface="Droid Sans Mono"/>
                <a:sym typeface="Droid Sans Mono"/>
              </a:rPr>
              <a:t>            Estimate Std. Error t value Pr(&gt;|t|)   </a:t>
            </a:r>
            <a:endParaRPr sz="10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latin typeface="Droid Sans Mono"/>
                <a:ea typeface="Droid Sans Mono"/>
                <a:cs typeface="Droid Sans Mono"/>
                <a:sym typeface="Droid Sans Mono"/>
              </a:rPr>
              <a:t>(Intercept) 0.419338   0.139429   3.008  0.00941 **</a:t>
            </a:r>
            <a:endParaRPr sz="10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latin typeface="Droid Sans Mono"/>
                <a:ea typeface="Droid Sans Mono"/>
                <a:cs typeface="Droid Sans Mono"/>
                <a:sym typeface="Droid Sans Mono"/>
              </a:rPr>
              <a:t>jh          0.032294   0.007919   4.078  0.00113 **</a:t>
            </a:r>
            <a:endParaRPr sz="10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latin typeface="Droid Sans Mono"/>
                <a:ea typeface="Droid Sans Mono"/>
                <a:cs typeface="Droid Sans Mono"/>
                <a:sym typeface="Droid Sans Mono"/>
              </a:rPr>
              <a:t>---</a:t>
            </a:r>
            <a:endParaRPr sz="10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latin typeface="Droid Sans Mono"/>
                <a:ea typeface="Droid Sans Mono"/>
                <a:cs typeface="Droid Sans Mono"/>
                <a:sym typeface="Droid Sans Mono"/>
              </a:rPr>
              <a:t>Signif. codes:  0 ‘***’ 0.001 ‘**’ 0.01 ‘*’ 0.05 ‘.’ 0.1 ‘ ’ 1</a:t>
            </a:r>
            <a:endParaRPr sz="10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latin typeface="Droid Sans Mono"/>
                <a:ea typeface="Droid Sans Mono"/>
                <a:cs typeface="Droid Sans Mono"/>
                <a:sym typeface="Droid Sans Mono"/>
              </a:rPr>
              <a:t>Residual standard error: 0.292 on 14 degrees of freedom</a:t>
            </a:r>
            <a:endParaRPr sz="10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latin typeface="Droid Sans Mono"/>
                <a:ea typeface="Droid Sans Mono"/>
                <a:cs typeface="Droid Sans Mono"/>
                <a:sym typeface="Droid Sans Mono"/>
              </a:rPr>
              <a:t>Multiple R-squared:  0.5429,	Adjusted R-squared:  0.5103 </a:t>
            </a:r>
            <a:endParaRPr sz="10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latin typeface="Droid Sans Mono"/>
                <a:ea typeface="Droid Sans Mono"/>
                <a:cs typeface="Droid Sans Mono"/>
                <a:sym typeface="Droid Sans Mono"/>
              </a:rPr>
              <a:t>F-statistic: 16.63 on 1 and 14 DF,  p-value: 0.00113</a:t>
            </a:r>
            <a:endParaRPr sz="10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8" name="Google Shape;328;p35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Revisiting: </a:t>
            </a:r>
            <a:r>
              <a:rPr lang="en"/>
              <a:t>Regression - this is exactly as last year!</a:t>
            </a:r>
            <a:endParaRPr/>
          </a:p>
        </p:txBody>
      </p:sp>
      <p:sp>
        <p:nvSpPr>
          <p:cNvPr id="329" name="Google Shape;329;p35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0" name="Google Shape;330;p35"/>
          <p:cNvSpPr/>
          <p:nvPr/>
        </p:nvSpPr>
        <p:spPr>
          <a:xfrm>
            <a:off x="3845925" y="2625875"/>
            <a:ext cx="985500" cy="102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5A9C4"/>
                </a:solidFill>
                <a:latin typeface="Calibri"/>
                <a:ea typeface="Calibri"/>
                <a:cs typeface="Calibri"/>
                <a:sym typeface="Calibri"/>
              </a:rPr>
              <a:t>Intercept</a:t>
            </a:r>
            <a:endParaRPr b="1">
              <a:solidFill>
                <a:srgbClr val="45A9C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Slope</a:t>
            </a:r>
            <a:endParaRPr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1" name="Google Shape;331;p35"/>
          <p:cNvCxnSpPr/>
          <p:nvPr/>
        </p:nvCxnSpPr>
        <p:spPr>
          <a:xfrm rot="10800000">
            <a:off x="1661725" y="3523850"/>
            <a:ext cx="2256300" cy="98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2" name="Google Shape;332;p35"/>
          <p:cNvCxnSpPr/>
          <p:nvPr/>
        </p:nvCxnSpPr>
        <p:spPr>
          <a:xfrm flipH="1">
            <a:off x="1727375" y="2805050"/>
            <a:ext cx="2222700" cy="562800"/>
          </a:xfrm>
          <a:prstGeom prst="straightConnector1">
            <a:avLst/>
          </a:prstGeom>
          <a:noFill/>
          <a:ln cap="flat" cmpd="sng" w="19050">
            <a:solidFill>
              <a:srgbClr val="45A9C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3" name="Google Shape;333;p35"/>
          <p:cNvSpPr/>
          <p:nvPr/>
        </p:nvSpPr>
        <p:spPr>
          <a:xfrm>
            <a:off x="88675" y="1307450"/>
            <a:ext cx="40383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mod &lt;- lm(data = stag, mand ~ jh)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34" name="Google Shape;334;p35"/>
          <p:cNvCxnSpPr/>
          <p:nvPr/>
        </p:nvCxnSpPr>
        <p:spPr>
          <a:xfrm>
            <a:off x="4727275" y="2275200"/>
            <a:ext cx="480600" cy="10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35" name="Google Shape;335;p35"/>
          <p:cNvPicPr preferRelativeResize="0"/>
          <p:nvPr/>
        </p:nvPicPr>
        <p:blipFill rotWithShape="1">
          <a:blip r:embed="rId3">
            <a:alphaModFix/>
          </a:blip>
          <a:srcRect b="1463" l="1787" r="0" t="1647"/>
          <a:stretch/>
        </p:blipFill>
        <p:spPr>
          <a:xfrm>
            <a:off x="4631050" y="359650"/>
            <a:ext cx="4480025" cy="390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5"/>
          <p:cNvSpPr/>
          <p:nvPr/>
        </p:nvSpPr>
        <p:spPr>
          <a:xfrm flipH="1">
            <a:off x="5728800" y="2643725"/>
            <a:ext cx="232200" cy="121200"/>
          </a:xfrm>
          <a:prstGeom prst="rtTriangl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37" name="Google Shape;337;p35"/>
          <p:cNvSpPr/>
          <p:nvPr/>
        </p:nvSpPr>
        <p:spPr>
          <a:xfrm>
            <a:off x="4835275" y="2909225"/>
            <a:ext cx="308400" cy="26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5A9C4"/>
                </a:solidFill>
                <a:latin typeface="Calibri"/>
                <a:ea typeface="Calibri"/>
                <a:cs typeface="Calibri"/>
                <a:sym typeface="Calibri"/>
              </a:rPr>
              <a:t>0.42</a:t>
            </a:r>
            <a:endParaRPr b="1" sz="1200">
              <a:solidFill>
                <a:srgbClr val="45A9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5"/>
          <p:cNvSpPr/>
          <p:nvPr/>
        </p:nvSpPr>
        <p:spPr>
          <a:xfrm>
            <a:off x="5817025" y="2764925"/>
            <a:ext cx="232200" cy="17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35"/>
          <p:cNvSpPr/>
          <p:nvPr/>
        </p:nvSpPr>
        <p:spPr>
          <a:xfrm>
            <a:off x="6001050" y="2616275"/>
            <a:ext cx="372600" cy="17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0.03</a:t>
            </a:r>
            <a:endParaRPr b="1" sz="1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0" name="Google Shape;340;p35"/>
          <p:cNvCxnSpPr>
            <a:stCxn id="330" idx="2"/>
            <a:endCxn id="339" idx="2"/>
          </p:cNvCxnSpPr>
          <p:nvPr/>
        </p:nvCxnSpPr>
        <p:spPr>
          <a:xfrm flipH="1" rot="10800000">
            <a:off x="4338675" y="2792375"/>
            <a:ext cx="1848600" cy="860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1" name="Google Shape;341;p35"/>
          <p:cNvCxnSpPr/>
          <p:nvPr/>
        </p:nvCxnSpPr>
        <p:spPr>
          <a:xfrm>
            <a:off x="4647075" y="2813075"/>
            <a:ext cx="512700" cy="140400"/>
          </a:xfrm>
          <a:prstGeom prst="straightConnector1">
            <a:avLst/>
          </a:prstGeom>
          <a:noFill/>
          <a:ln cap="flat" cmpd="sng" w="19050">
            <a:solidFill>
              <a:srgbClr val="45A9C4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6"/>
          <p:cNvSpPr/>
          <p:nvPr/>
        </p:nvSpPr>
        <p:spPr>
          <a:xfrm>
            <a:off x="345427" y="1707650"/>
            <a:ext cx="5627100" cy="313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summary(mod)</a:t>
            </a:r>
            <a:endParaRPr sz="1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Call: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lm(formula = mand ~ jh, data = stag)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Residuals: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     Min       1Q   Median       3Q      Max 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-0.38604 -0.20281 -0.09751  0.15034  0.60690 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Coefficients: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            Estimate Std. Error t value Pr(&gt;|t|)   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(Intercept) 0.419338   0.139429   3.008  0.00941 **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jh          0.032294   0.007919   4.078  0.00113 **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---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Signif. codes:  0 ‘***’ 0.001 ‘**’ 0.01 ‘*’ 0.05 ‘.’ 0.1 ‘ ’ 1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Residual standard error: 0.292 on 14 degrees of freedom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Multiple R-squared:  0.5429,	Adjusted R-squared:  0.5103 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latin typeface="Droid Sans Mono"/>
                <a:ea typeface="Droid Sans Mono"/>
                <a:cs typeface="Droid Sans Mono"/>
                <a:sym typeface="Droid Sans Mono"/>
              </a:rPr>
              <a:t>F-statistic: 16.63 on 1 and 14 DF,  p-value: 0.00113</a:t>
            </a:r>
            <a:endParaRPr sz="1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7" name="Google Shape;347;p36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Revisiting: </a:t>
            </a:r>
            <a:r>
              <a:rPr lang="en"/>
              <a:t>Regression - this is exactly as last year!</a:t>
            </a:r>
            <a:endParaRPr/>
          </a:p>
        </p:txBody>
      </p:sp>
      <p:sp>
        <p:nvSpPr>
          <p:cNvPr id="348" name="Google Shape;348;p36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49" name="Google Shape;349;p36"/>
          <p:cNvCxnSpPr/>
          <p:nvPr/>
        </p:nvCxnSpPr>
        <p:spPr>
          <a:xfrm flipH="1">
            <a:off x="4887450" y="2316350"/>
            <a:ext cx="1930800" cy="2450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0" name="Google Shape;350;p36"/>
          <p:cNvCxnSpPr/>
          <p:nvPr/>
        </p:nvCxnSpPr>
        <p:spPr>
          <a:xfrm flipH="1">
            <a:off x="4722275" y="1419050"/>
            <a:ext cx="2112000" cy="2295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1" name="Google Shape;351;p36"/>
          <p:cNvSpPr/>
          <p:nvPr/>
        </p:nvSpPr>
        <p:spPr>
          <a:xfrm>
            <a:off x="88675" y="1307450"/>
            <a:ext cx="40383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mod &lt;- lm(data = stag, mand ~ jh)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2" name="Google Shape;352;p36"/>
          <p:cNvSpPr txBox="1"/>
          <p:nvPr/>
        </p:nvSpPr>
        <p:spPr>
          <a:xfrm>
            <a:off x="6770175" y="1176950"/>
            <a:ext cx="1698600" cy="3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 value for slope of single variable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 value of whole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will not be true for more for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i) one-way anova with more than 2 gps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ii) two-way anova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iii) other linear models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6"/>
          <p:cNvSpPr txBox="1"/>
          <p:nvPr/>
        </p:nvSpPr>
        <p:spPr>
          <a:xfrm>
            <a:off x="4358650" y="1253150"/>
            <a:ext cx="24327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only one continuous variable after the ~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7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Revisiting: </a:t>
            </a:r>
            <a:r>
              <a:rPr lang="en"/>
              <a:t>two-sample t-test using t.test()</a:t>
            </a:r>
            <a:endParaRPr/>
          </a:p>
        </p:txBody>
      </p:sp>
      <p:sp>
        <p:nvSpPr>
          <p:cNvPr id="359" name="Google Shape;359;p37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0" name="Google Shape;360;p37"/>
          <p:cNvSpPr/>
          <p:nvPr/>
        </p:nvSpPr>
        <p:spPr>
          <a:xfrm>
            <a:off x="3464100" y="1573375"/>
            <a:ext cx="4834200" cy="156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t.test(mass ~ sex, data = chaff, var.equal = T)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Two Sample t-test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data:  mass by sex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 = -2.6471, df = 38, p-value = 0.01175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alternative hypothesis: true difference in means is not equal to 0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95 percent confidence interval: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-3.167734 -0.422266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sample estimates: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mean in group females   mean in group males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</a:t>
            </a:r>
            <a:r>
              <a:rPr lang="en" sz="900">
                <a:latin typeface="Droid Sans Mono"/>
                <a:ea typeface="Droid Sans Mono"/>
                <a:cs typeface="Droid Sans Mono"/>
                <a:sym typeface="Droid Sans Mono"/>
              </a:rPr>
              <a:t>20.480</a:t>
            </a:r>
            <a:r>
              <a:rPr lang="en" sz="9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 22.275</a:t>
            </a:r>
            <a:endParaRPr sz="900"/>
          </a:p>
        </p:txBody>
      </p:sp>
      <p:sp>
        <p:nvSpPr>
          <p:cNvPr id="361" name="Google Shape;361;p37"/>
          <p:cNvSpPr txBox="1"/>
          <p:nvPr/>
        </p:nvSpPr>
        <p:spPr>
          <a:xfrm>
            <a:off x="2056875" y="940325"/>
            <a:ext cx="57441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t.test(y ~ x, data = mydata, var.equal = T)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37"/>
          <p:cNvSpPr txBox="1"/>
          <p:nvPr/>
        </p:nvSpPr>
        <p:spPr>
          <a:xfrm>
            <a:off x="3464100" y="3197625"/>
            <a:ext cx="4964400" cy="17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t.test(</a:t>
            </a: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adiponectin</a:t>
            </a: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~ treatment,</a:t>
            </a: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data = adip,</a:t>
            </a: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var.equal = T)</a:t>
            </a:r>
            <a:endParaRPr sz="900">
              <a:solidFill>
                <a:srgbClr val="0000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	</a:t>
            </a:r>
            <a:endParaRPr sz="9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latin typeface="Droid Sans Mono"/>
                <a:ea typeface="Droid Sans Mono"/>
                <a:cs typeface="Droid Sans Mono"/>
                <a:sym typeface="Droid Sans Mono"/>
              </a:rPr>
              <a:t>       Two Sample t-test</a:t>
            </a:r>
            <a:endParaRPr sz="9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latin typeface="Droid Sans Mono"/>
                <a:ea typeface="Droid Sans Mono"/>
                <a:cs typeface="Droid Sans Mono"/>
                <a:sym typeface="Droid Sans Mono"/>
              </a:rPr>
              <a:t>data:  adiponectin by treatment</a:t>
            </a:r>
            <a:endParaRPr sz="9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latin typeface="Droid Sans Mono"/>
                <a:ea typeface="Droid Sans Mono"/>
                <a:cs typeface="Droid Sans Mono"/>
                <a:sym typeface="Droid Sans Mono"/>
              </a:rPr>
              <a:t>t = -3.2728, df = 28, p-value = 0.00283</a:t>
            </a:r>
            <a:endParaRPr sz="9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latin typeface="Droid Sans Mono"/>
                <a:ea typeface="Droid Sans Mono"/>
                <a:cs typeface="Droid Sans Mono"/>
                <a:sym typeface="Droid Sans Mono"/>
              </a:rPr>
              <a:t>alternative hypothesis: true difference in means is not equal to 0</a:t>
            </a:r>
            <a:endParaRPr sz="9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latin typeface="Droid Sans Mono"/>
                <a:ea typeface="Droid Sans Mono"/>
                <a:cs typeface="Droid Sans Mono"/>
                <a:sym typeface="Droid Sans Mono"/>
              </a:rPr>
              <a:t>95 percent confidence interval:</a:t>
            </a:r>
            <a:endParaRPr sz="9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latin typeface="Droid Sans Mono"/>
                <a:ea typeface="Droid Sans Mono"/>
                <a:cs typeface="Droid Sans Mono"/>
                <a:sym typeface="Droid Sans Mono"/>
              </a:rPr>
              <a:t> -3.1910762 -0.7342571</a:t>
            </a:r>
            <a:endParaRPr sz="9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latin typeface="Droid Sans Mono"/>
                <a:ea typeface="Droid Sans Mono"/>
                <a:cs typeface="Droid Sans Mono"/>
                <a:sym typeface="Droid Sans Mono"/>
              </a:rPr>
              <a:t>sample estimates:</a:t>
            </a:r>
            <a:endParaRPr sz="9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latin typeface="Droid Sans Mono"/>
                <a:ea typeface="Droid Sans Mono"/>
                <a:cs typeface="Droid Sans Mono"/>
                <a:sym typeface="Droid Sans Mono"/>
              </a:rPr>
              <a:t>  mean in group control mean in group nicotinic </a:t>
            </a:r>
            <a:endParaRPr sz="9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latin typeface="Droid Sans Mono"/>
                <a:ea typeface="Droid Sans Mono"/>
                <a:cs typeface="Droid Sans Mono"/>
                <a:sym typeface="Droid Sans Mono"/>
              </a:rPr>
              <a:t>               5.546000                7.508667</a:t>
            </a:r>
            <a:endParaRPr sz="9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363" name="Google Shape;363;p37"/>
          <p:cNvSpPr txBox="1"/>
          <p:nvPr/>
        </p:nvSpPr>
        <p:spPr>
          <a:xfrm>
            <a:off x="224625" y="1573375"/>
            <a:ext cx="3183600" cy="14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Example 1 from 17C.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there a significant difference between the masses of male and female chaffinches?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37"/>
          <p:cNvSpPr txBox="1"/>
          <p:nvPr/>
        </p:nvSpPr>
        <p:spPr>
          <a:xfrm>
            <a:off x="160550" y="3235725"/>
            <a:ext cx="3327300" cy="14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2 from 08C.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Does treatment with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Nicotinic acid affect adiponectin secretion</a:t>
            </a: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compared to control treatment?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8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Revisiting: two-sample t-test using t.test()</a:t>
            </a:r>
            <a:endParaRPr/>
          </a:p>
        </p:txBody>
      </p:sp>
      <p:sp>
        <p:nvSpPr>
          <p:cNvPr id="370" name="Google Shape;370;p38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1" name="Google Shape;371;p38"/>
          <p:cNvSpPr/>
          <p:nvPr/>
        </p:nvSpPr>
        <p:spPr>
          <a:xfrm>
            <a:off x="4226100" y="1573375"/>
            <a:ext cx="4834200" cy="156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t.test(mass ~ sex, data = chaff, paired = F, var.equal = T)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Two Sample t-test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data:  mass by sex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 = -2.6471, df = 38, </a:t>
            </a:r>
            <a:r>
              <a:rPr lang="en" sz="900">
                <a:solidFill>
                  <a:srgbClr val="000000"/>
                </a:solidFill>
                <a:highlight>
                  <a:srgbClr val="00FF00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p-value = 0.01175</a:t>
            </a:r>
            <a:endParaRPr sz="900">
              <a:highlight>
                <a:srgbClr val="00FF00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alternative hypothesis: true difference in means is not equal to 0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95 percent confidence interval: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-3.167734 -0.422266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sample estimates: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00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mean in group females   mean in group males </a:t>
            </a:r>
            <a:endParaRPr sz="900">
              <a:highlight>
                <a:srgbClr val="FFFF00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00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             </a:t>
            </a:r>
            <a:r>
              <a:rPr lang="en" sz="900">
                <a:highlight>
                  <a:srgbClr val="FFFF00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20.480</a:t>
            </a:r>
            <a:r>
              <a:rPr lang="en" sz="900">
                <a:solidFill>
                  <a:srgbClr val="000000"/>
                </a:solidFill>
                <a:highlight>
                  <a:srgbClr val="FFFF00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              22.275</a:t>
            </a:r>
            <a:endParaRPr sz="900">
              <a:highlight>
                <a:srgbClr val="FFFF00"/>
              </a:highlight>
            </a:endParaRPr>
          </a:p>
        </p:txBody>
      </p:sp>
      <p:sp>
        <p:nvSpPr>
          <p:cNvPr id="372" name="Google Shape;372;p38"/>
          <p:cNvSpPr txBox="1"/>
          <p:nvPr/>
        </p:nvSpPr>
        <p:spPr>
          <a:xfrm>
            <a:off x="2056875" y="940325"/>
            <a:ext cx="57441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t.test(y ~ x, data = mydata, var.equal = T)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38"/>
          <p:cNvSpPr txBox="1"/>
          <p:nvPr/>
        </p:nvSpPr>
        <p:spPr>
          <a:xfrm>
            <a:off x="4382675" y="3140275"/>
            <a:ext cx="3148500" cy="17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The means </a:t>
            </a:r>
            <a:r>
              <a:rPr lang="en" sz="1800">
                <a:highlight>
                  <a:srgbClr val="00FF00"/>
                </a:highlight>
                <a:latin typeface="Calibri"/>
                <a:ea typeface="Calibri"/>
                <a:cs typeface="Calibri"/>
                <a:sym typeface="Calibri"/>
              </a:rPr>
              <a:t>are significantly different</a:t>
            </a:r>
            <a:endParaRPr sz="1800">
              <a:highlight>
                <a:srgbClr val="00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Alternative way to state: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Sex has a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significant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effect on mass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4" name="Google Shape;374;p38"/>
          <p:cNvPicPr preferRelativeResize="0"/>
          <p:nvPr/>
        </p:nvPicPr>
        <p:blipFill rotWithShape="1">
          <a:blip r:embed="rId3">
            <a:alphaModFix/>
          </a:blip>
          <a:srcRect b="0" l="1431" r="6782" t="2143"/>
          <a:stretch/>
        </p:blipFill>
        <p:spPr>
          <a:xfrm>
            <a:off x="168550" y="1573375"/>
            <a:ext cx="4021875" cy="30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9"/>
          <p:cNvSpPr/>
          <p:nvPr/>
        </p:nvSpPr>
        <p:spPr>
          <a:xfrm>
            <a:off x="0" y="1085450"/>
            <a:ext cx="4834200" cy="146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t.test(mass ~ sex, data = chaff, paired = F, var.equal = T)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Two Sample t-test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data:  mass by sex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B6D7A8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t = -2.6471, df = 38, </a:t>
            </a:r>
            <a:r>
              <a:rPr lang="en" sz="800">
                <a:solidFill>
                  <a:srgbClr val="000000"/>
                </a:solidFill>
                <a:highlight>
                  <a:srgbClr val="B6D7A8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p-value = 0.01175</a:t>
            </a:r>
            <a:endParaRPr sz="800">
              <a:highlight>
                <a:srgbClr val="B6D7A8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alternative hypothesis: true difference in means is not equal to 0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95 percent confidence interval: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-3.167734 -0.422266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sample estimates: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mean in group females   mean in group males 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</a:t>
            </a:r>
            <a:r>
              <a:rPr lang="en" sz="800">
                <a:latin typeface="Droid Sans Mono"/>
                <a:ea typeface="Droid Sans Mono"/>
                <a:cs typeface="Droid Sans Mono"/>
                <a:sym typeface="Droid Sans Mono"/>
              </a:rPr>
              <a:t>20.480</a:t>
            </a: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 22.275</a:t>
            </a:r>
            <a:endParaRPr sz="800"/>
          </a:p>
        </p:txBody>
      </p:sp>
      <p:sp>
        <p:nvSpPr>
          <p:cNvPr id="380" name="Google Shape;380;p39"/>
          <p:cNvSpPr/>
          <p:nvPr/>
        </p:nvSpPr>
        <p:spPr>
          <a:xfrm>
            <a:off x="4151700" y="2628800"/>
            <a:ext cx="4985100" cy="251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mod &lt;- lm(mass ~ sex, data = chaff)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summary(mod)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Call: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lm(formula = mass ~ sex, data = chaff)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Residuals: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Min      1Q  Median      3Q     Max 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-5.2750 -1.7000 -0.3775  1.6200  4.1250 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Coefficients: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Estimate Std. Error t value Pr(&gt;|t|)    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(Intercept)  20.4800     0.4795  42.712   &lt;2e-16 ***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sexmales      1.7950     0.6781   </a:t>
            </a:r>
            <a:r>
              <a:rPr lang="en" sz="800">
                <a:highlight>
                  <a:srgbClr val="B6D7A8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2.647   0.0118</a:t>
            </a: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*  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---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Signif. codes:  0 ‘***’ 0.001 ‘**’ 0.01 ‘*’ 0.05 ‘.’ 0.1 ‘ ’ 1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Residual standard error: 2.144 on </a:t>
            </a:r>
            <a:r>
              <a:rPr lang="en" sz="800">
                <a:highlight>
                  <a:srgbClr val="B6D7A8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38 degrees of freedom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Multiple R-squared:  0.1557,	Adjusted R-squared:  0.1335 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F-statistic: 7.007 on 1 and 38 DF,  </a:t>
            </a:r>
            <a:r>
              <a:rPr lang="en" sz="800">
                <a:highlight>
                  <a:srgbClr val="B6D7A8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p-value: 0.01175</a:t>
            </a:r>
            <a:endParaRPr sz="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381" name="Google Shape;381;p39"/>
          <p:cNvSpPr txBox="1"/>
          <p:nvPr>
            <p:ph type="title"/>
          </p:nvPr>
        </p:nvSpPr>
        <p:spPr>
          <a:xfrm>
            <a:off x="2417050" y="521225"/>
            <a:ext cx="64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Revisiting: </a:t>
            </a:r>
            <a:r>
              <a:rPr lang="en"/>
              <a:t>Comparing t.test() with lm()</a:t>
            </a:r>
            <a:endParaRPr/>
          </a:p>
        </p:txBody>
      </p:sp>
      <p:sp>
        <p:nvSpPr>
          <p:cNvPr id="382" name="Google Shape;382;p39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3" name="Google Shape;383;p39"/>
          <p:cNvSpPr txBox="1"/>
          <p:nvPr/>
        </p:nvSpPr>
        <p:spPr>
          <a:xfrm>
            <a:off x="7989775" y="2248700"/>
            <a:ext cx="1136100" cy="38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Using lm()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39"/>
          <p:cNvSpPr txBox="1"/>
          <p:nvPr/>
        </p:nvSpPr>
        <p:spPr>
          <a:xfrm>
            <a:off x="4" y="666950"/>
            <a:ext cx="1500300" cy="418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Using t.test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39"/>
          <p:cNvSpPr txBox="1"/>
          <p:nvPr/>
        </p:nvSpPr>
        <p:spPr>
          <a:xfrm>
            <a:off x="7945375" y="4063625"/>
            <a:ext cx="10725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Difference is significant </a:t>
            </a:r>
            <a:endParaRPr/>
          </a:p>
        </p:txBody>
      </p:sp>
      <p:cxnSp>
        <p:nvCxnSpPr>
          <p:cNvPr id="386" name="Google Shape;386;p39"/>
          <p:cNvCxnSpPr/>
          <p:nvPr/>
        </p:nvCxnSpPr>
        <p:spPr>
          <a:xfrm flipH="1" rot="10800000">
            <a:off x="7429750" y="4261500"/>
            <a:ext cx="557700" cy="6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87" name="Google Shape;387;p39"/>
          <p:cNvPicPr preferRelativeResize="0"/>
          <p:nvPr/>
        </p:nvPicPr>
        <p:blipFill rotWithShape="1">
          <a:blip r:embed="rId3">
            <a:alphaModFix/>
          </a:blip>
          <a:srcRect b="0" l="1431" r="6782" t="2143"/>
          <a:stretch/>
        </p:blipFill>
        <p:spPr>
          <a:xfrm>
            <a:off x="288725" y="2716925"/>
            <a:ext cx="3128850" cy="2378475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39"/>
          <p:cNvSpPr txBox="1"/>
          <p:nvPr/>
        </p:nvSpPr>
        <p:spPr>
          <a:xfrm>
            <a:off x="4954375" y="1085450"/>
            <a:ext cx="38298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Output of lm() to do a t-test looks the same as the output of lm() to do a regression.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Mathematically the same thing!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0"/>
          <p:cNvSpPr/>
          <p:nvPr/>
        </p:nvSpPr>
        <p:spPr>
          <a:xfrm>
            <a:off x="0" y="1085450"/>
            <a:ext cx="4834200" cy="146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t.test(mass ~ sex, data = chaff, paired = F, var.equal = T)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Two Sample t-test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data:  mass by sex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Droid Sans Mono"/>
                <a:ea typeface="Droid Sans Mono"/>
                <a:cs typeface="Droid Sans Mono"/>
                <a:sym typeface="Droid Sans Mono"/>
              </a:rPr>
              <a:t>t = -2.6471, df = 38, </a:t>
            </a: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p-value = 0.01175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alternative hypothesis: true difference in means is not equal to 0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95 percent confidence interval: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-3.167734 -0.422266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sample estimates: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D966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mean in group females</a:t>
            </a: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mean in group males 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</a:t>
            </a:r>
            <a:r>
              <a:rPr lang="en" sz="800">
                <a:highlight>
                  <a:srgbClr val="FFD966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20.480</a:t>
            </a: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 22.275</a:t>
            </a:r>
            <a:endParaRPr sz="800"/>
          </a:p>
        </p:txBody>
      </p:sp>
      <p:sp>
        <p:nvSpPr>
          <p:cNvPr id="394" name="Google Shape;394;p40"/>
          <p:cNvSpPr/>
          <p:nvPr/>
        </p:nvSpPr>
        <p:spPr>
          <a:xfrm>
            <a:off x="4151700" y="2628800"/>
            <a:ext cx="4985100" cy="251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mod &lt;- lm(mass ~ sex, data = chaff)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summary(mod)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Call: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lm(formula = mass ~ sex, data = chaff)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Residuals: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Min      1Q  Median      3Q     Max 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-5.2750 -1.7000 -0.3775  1.6200  4.1250 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Coefficients: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Estimate Std. Error t value Pr(&gt;|t|)    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D966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(Intercept)  20.4800</a:t>
            </a: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0.4795  42.712   &lt;2e-16 ***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sexmales      1.7950     0.6781   </a:t>
            </a:r>
            <a:r>
              <a:rPr lang="en" sz="800">
                <a:latin typeface="Droid Sans Mono"/>
                <a:ea typeface="Droid Sans Mono"/>
                <a:cs typeface="Droid Sans Mono"/>
                <a:sym typeface="Droid Sans Mono"/>
              </a:rPr>
              <a:t>2.647   0.0118</a:t>
            </a: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*  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---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Signif. codes:  0 ‘***’ 0.001 ‘**’ 0.01 ‘*’ 0.05 ‘.’ 0.1 ‘ ’ 1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Residual standard error: 2.144 on </a:t>
            </a:r>
            <a:r>
              <a:rPr lang="en" sz="800">
                <a:latin typeface="Droid Sans Mono"/>
                <a:ea typeface="Droid Sans Mono"/>
                <a:cs typeface="Droid Sans Mono"/>
                <a:sym typeface="Droid Sans Mono"/>
              </a:rPr>
              <a:t>38 degrees of freedom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Multiple R-squared:  0.1557,	Adjusted R-squared:  0.1335 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F-statistic: 7.007 on 1 and 38 DF,  </a:t>
            </a:r>
            <a:r>
              <a:rPr lang="en" sz="800">
                <a:latin typeface="Droid Sans Mono"/>
                <a:ea typeface="Droid Sans Mono"/>
                <a:cs typeface="Droid Sans Mono"/>
                <a:sym typeface="Droid Sans Mono"/>
              </a:rPr>
              <a:t>p-value: 0.01175</a:t>
            </a:r>
            <a:endParaRPr sz="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395" name="Google Shape;395;p40"/>
          <p:cNvSpPr txBox="1"/>
          <p:nvPr>
            <p:ph type="title"/>
          </p:nvPr>
        </p:nvSpPr>
        <p:spPr>
          <a:xfrm>
            <a:off x="2417050" y="521225"/>
            <a:ext cx="64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Revisiting: </a:t>
            </a:r>
            <a:r>
              <a:rPr lang="en"/>
              <a:t>Comparing t.test() with lm()</a:t>
            </a:r>
            <a:endParaRPr/>
          </a:p>
        </p:txBody>
      </p:sp>
      <p:sp>
        <p:nvSpPr>
          <p:cNvPr id="396" name="Google Shape;396;p40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7" name="Google Shape;397;p40"/>
          <p:cNvSpPr txBox="1"/>
          <p:nvPr/>
        </p:nvSpPr>
        <p:spPr>
          <a:xfrm>
            <a:off x="7989775" y="2248700"/>
            <a:ext cx="1136100" cy="38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Using lm()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40"/>
          <p:cNvSpPr txBox="1"/>
          <p:nvPr/>
        </p:nvSpPr>
        <p:spPr>
          <a:xfrm>
            <a:off x="7320500" y="2957150"/>
            <a:ext cx="1613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D966"/>
                </a:highlight>
                <a:latin typeface="Calibri"/>
                <a:ea typeface="Calibri"/>
                <a:cs typeface="Calibri"/>
                <a:sym typeface="Calibri"/>
              </a:rPr>
              <a:t>Female mean sig diff from 0. Not important</a:t>
            </a:r>
            <a:endParaRPr sz="1200">
              <a:highlight>
                <a:srgbClr val="FFD966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40"/>
          <p:cNvSpPr txBox="1"/>
          <p:nvPr/>
        </p:nvSpPr>
        <p:spPr>
          <a:xfrm>
            <a:off x="4" y="666950"/>
            <a:ext cx="1500300" cy="418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Using t.test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40"/>
          <p:cNvSpPr txBox="1"/>
          <p:nvPr/>
        </p:nvSpPr>
        <p:spPr>
          <a:xfrm>
            <a:off x="5726550" y="1226768"/>
            <a:ext cx="28488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D966"/>
                </a:highlight>
                <a:latin typeface="Calibri"/>
                <a:ea typeface="Calibri"/>
                <a:cs typeface="Calibri"/>
                <a:sym typeface="Calibri"/>
              </a:rPr>
              <a:t>Intercept is mean of ‘lowest’ level of factor</a:t>
            </a:r>
            <a:endParaRPr sz="1200">
              <a:highlight>
                <a:srgbClr val="FFD966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D966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D966"/>
                </a:highlight>
                <a:latin typeface="Calibri"/>
                <a:ea typeface="Calibri"/>
                <a:cs typeface="Calibri"/>
                <a:sym typeface="Calibri"/>
              </a:rPr>
              <a:t>I.e., equivalent to x = 0 in regression</a:t>
            </a:r>
            <a:endParaRPr sz="1200">
              <a:highlight>
                <a:srgbClr val="FFD966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1" name="Google Shape;401;p40"/>
          <p:cNvCxnSpPr>
            <a:stCxn id="398" idx="2"/>
          </p:cNvCxnSpPr>
          <p:nvPr/>
        </p:nvCxnSpPr>
        <p:spPr>
          <a:xfrm flipH="1">
            <a:off x="7384400" y="3337250"/>
            <a:ext cx="742800" cy="729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02" name="Google Shape;402;p40"/>
          <p:cNvPicPr preferRelativeResize="0"/>
          <p:nvPr/>
        </p:nvPicPr>
        <p:blipFill rotWithShape="1">
          <a:blip r:embed="rId3">
            <a:alphaModFix/>
          </a:blip>
          <a:srcRect b="0" l="1431" r="6782" t="2143"/>
          <a:stretch/>
        </p:blipFill>
        <p:spPr>
          <a:xfrm>
            <a:off x="288725" y="2716925"/>
            <a:ext cx="3128850" cy="2378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3" name="Google Shape;403;p40"/>
          <p:cNvCxnSpPr/>
          <p:nvPr/>
        </p:nvCxnSpPr>
        <p:spPr>
          <a:xfrm flipH="1">
            <a:off x="1450375" y="4078925"/>
            <a:ext cx="2780100" cy="28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4" name="Google Shape;404;p40"/>
          <p:cNvCxnSpPr/>
          <p:nvPr/>
        </p:nvCxnSpPr>
        <p:spPr>
          <a:xfrm flipH="1">
            <a:off x="625100" y="4343300"/>
            <a:ext cx="21873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05" name="Google Shape;405;p40"/>
          <p:cNvCxnSpPr/>
          <p:nvPr/>
        </p:nvCxnSpPr>
        <p:spPr>
          <a:xfrm>
            <a:off x="1145975" y="2532675"/>
            <a:ext cx="208200" cy="178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1"/>
          <p:cNvSpPr/>
          <p:nvPr/>
        </p:nvSpPr>
        <p:spPr>
          <a:xfrm>
            <a:off x="0" y="1085450"/>
            <a:ext cx="4834200" cy="146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t.test(mass ~ sex, data = chaff, paired = F, var.equal = T)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Two Sample t-test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data:  mass by sex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B6D7A8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t = -2.6471, df = 38, </a:t>
            </a:r>
            <a:r>
              <a:rPr lang="en" sz="800">
                <a:solidFill>
                  <a:srgbClr val="000000"/>
                </a:solidFill>
                <a:highlight>
                  <a:srgbClr val="B6D7A8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p-value = 0.01175</a:t>
            </a:r>
            <a:endParaRPr sz="800">
              <a:highlight>
                <a:srgbClr val="B6D7A8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alternative hypothesis: true difference in means is not equal to 0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95 percent confidence interval: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-3.167734 -0.422266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sample estimates: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mean in group females   </a:t>
            </a:r>
            <a:r>
              <a:rPr lang="en" sz="800">
                <a:solidFill>
                  <a:srgbClr val="000000"/>
                </a:solidFill>
                <a:highlight>
                  <a:srgbClr val="A4C2F4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mean in group males</a:t>
            </a: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</a:t>
            </a:r>
            <a:r>
              <a:rPr lang="en" sz="800">
                <a:latin typeface="Droid Sans Mono"/>
                <a:ea typeface="Droid Sans Mono"/>
                <a:cs typeface="Droid Sans Mono"/>
                <a:sym typeface="Droid Sans Mono"/>
              </a:rPr>
              <a:t>20.480</a:t>
            </a: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 </a:t>
            </a:r>
            <a:r>
              <a:rPr lang="en" sz="800">
                <a:solidFill>
                  <a:srgbClr val="000000"/>
                </a:solidFill>
                <a:highlight>
                  <a:srgbClr val="A4C2F4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22.275</a:t>
            </a:r>
            <a:endParaRPr sz="800">
              <a:highlight>
                <a:srgbClr val="A4C2F4"/>
              </a:highlight>
            </a:endParaRPr>
          </a:p>
        </p:txBody>
      </p:sp>
      <p:sp>
        <p:nvSpPr>
          <p:cNvPr id="411" name="Google Shape;411;p41"/>
          <p:cNvSpPr/>
          <p:nvPr/>
        </p:nvSpPr>
        <p:spPr>
          <a:xfrm>
            <a:off x="4151700" y="2628800"/>
            <a:ext cx="4985100" cy="251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mod &lt;- lm(mass ~ sex, data = chaff)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summary(mod)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Call: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lm(formula = mass ~ sex, data = chaff)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Residuals: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Min      1Q  Median      3Q     Max 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-5.2750 -1.7000 -0.3775  1.6200  4.1250 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Coefficients: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Estimate Std. Error t value Pr(&gt;|t|)    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(Intercept)  20.4800     0.4795  42.712   &lt;2e-16 ***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A4C2F4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sexmales      1.7950 </a:t>
            </a: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0.6781   </a:t>
            </a:r>
            <a:r>
              <a:rPr lang="en" sz="800">
                <a:highlight>
                  <a:srgbClr val="B6D7A8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2.647   0.0118</a:t>
            </a: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*  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---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Signif. codes:  0 ‘***’ 0.001 ‘**’ 0.01 ‘*’ 0.05 ‘.’ 0.1 ‘ ’ 1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Residual standard error: 2.144 on </a:t>
            </a:r>
            <a:r>
              <a:rPr lang="en" sz="800">
                <a:highlight>
                  <a:srgbClr val="B6D7A8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38 degrees of freedom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Multiple R-squared:  0.1557,	Adjusted R-squared:  0.1335 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F-statistic: 7.007 on 1 and 38 DF,  </a:t>
            </a:r>
            <a:r>
              <a:rPr lang="en" sz="800">
                <a:highlight>
                  <a:srgbClr val="B6D7A8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p-value: 0.01175</a:t>
            </a:r>
            <a:endParaRPr sz="8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412" name="Google Shape;412;p41"/>
          <p:cNvSpPr txBox="1"/>
          <p:nvPr>
            <p:ph type="title"/>
          </p:nvPr>
        </p:nvSpPr>
        <p:spPr>
          <a:xfrm>
            <a:off x="2417050" y="521225"/>
            <a:ext cx="64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Revisiting: </a:t>
            </a:r>
            <a:r>
              <a:rPr lang="en"/>
              <a:t>Comparing t.test() with lm()</a:t>
            </a:r>
            <a:endParaRPr/>
          </a:p>
        </p:txBody>
      </p:sp>
      <p:sp>
        <p:nvSpPr>
          <p:cNvPr id="413" name="Google Shape;413;p41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4" name="Google Shape;414;p41"/>
          <p:cNvSpPr txBox="1"/>
          <p:nvPr/>
        </p:nvSpPr>
        <p:spPr>
          <a:xfrm>
            <a:off x="7989775" y="2248700"/>
            <a:ext cx="1136100" cy="38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Using lm()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41"/>
          <p:cNvSpPr txBox="1"/>
          <p:nvPr/>
        </p:nvSpPr>
        <p:spPr>
          <a:xfrm>
            <a:off x="4" y="666950"/>
            <a:ext cx="1500300" cy="418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Using t.test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41"/>
          <p:cNvSpPr txBox="1"/>
          <p:nvPr/>
        </p:nvSpPr>
        <p:spPr>
          <a:xfrm>
            <a:off x="5956400" y="1282851"/>
            <a:ext cx="2108100" cy="13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A4C2F4"/>
                </a:highlight>
                <a:latin typeface="Calibri"/>
                <a:ea typeface="Calibri"/>
                <a:cs typeface="Calibri"/>
                <a:sym typeface="Calibri"/>
              </a:rPr>
              <a:t>Difference between intercept and next level (i.e., the slope)</a:t>
            </a:r>
            <a:endParaRPr sz="1200">
              <a:highlight>
                <a:srgbClr val="A4C2F4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A4C2F4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A4C2F4"/>
                </a:highlight>
                <a:latin typeface="Calibri"/>
                <a:ea typeface="Calibri"/>
                <a:cs typeface="Calibri"/>
                <a:sym typeface="Calibri"/>
              </a:rPr>
              <a:t>I.e., Changing x by 1 unit makes y go up by the value of slope</a:t>
            </a:r>
            <a:endParaRPr sz="1200">
              <a:highlight>
                <a:srgbClr val="A4C2F4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A4C2F4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41"/>
          <p:cNvSpPr txBox="1"/>
          <p:nvPr/>
        </p:nvSpPr>
        <p:spPr>
          <a:xfrm>
            <a:off x="7945375" y="4063625"/>
            <a:ext cx="10725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A4C2F4"/>
                </a:highlight>
                <a:latin typeface="Calibri"/>
                <a:ea typeface="Calibri"/>
                <a:cs typeface="Calibri"/>
                <a:sym typeface="Calibri"/>
              </a:rPr>
              <a:t>Difference is significant </a:t>
            </a:r>
            <a:endParaRPr/>
          </a:p>
        </p:txBody>
      </p:sp>
      <p:cxnSp>
        <p:nvCxnSpPr>
          <p:cNvPr id="418" name="Google Shape;418;p41"/>
          <p:cNvCxnSpPr/>
          <p:nvPr/>
        </p:nvCxnSpPr>
        <p:spPr>
          <a:xfrm flipH="1" rot="10800000">
            <a:off x="7429750" y="4261500"/>
            <a:ext cx="557700" cy="6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19" name="Google Shape;419;p41"/>
          <p:cNvPicPr preferRelativeResize="0"/>
          <p:nvPr/>
        </p:nvPicPr>
        <p:blipFill rotWithShape="1">
          <a:blip r:embed="rId3">
            <a:alphaModFix/>
          </a:blip>
          <a:srcRect b="0" l="1431" r="6782" t="2143"/>
          <a:stretch/>
        </p:blipFill>
        <p:spPr>
          <a:xfrm>
            <a:off x="288725" y="2716925"/>
            <a:ext cx="3128850" cy="2378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0" name="Google Shape;420;p41"/>
          <p:cNvCxnSpPr/>
          <p:nvPr/>
        </p:nvCxnSpPr>
        <p:spPr>
          <a:xfrm flipH="1">
            <a:off x="625100" y="4343300"/>
            <a:ext cx="21873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21" name="Google Shape;421;p41"/>
          <p:cNvCxnSpPr/>
          <p:nvPr/>
        </p:nvCxnSpPr>
        <p:spPr>
          <a:xfrm>
            <a:off x="2491950" y="2481600"/>
            <a:ext cx="248400" cy="64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2" name="Google Shape;422;p41"/>
          <p:cNvCxnSpPr/>
          <p:nvPr/>
        </p:nvCxnSpPr>
        <p:spPr>
          <a:xfrm flipH="1">
            <a:off x="625100" y="3143150"/>
            <a:ext cx="21873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23" name="Google Shape;423;p41"/>
          <p:cNvSpPr/>
          <p:nvPr/>
        </p:nvSpPr>
        <p:spPr>
          <a:xfrm>
            <a:off x="2559800" y="3141450"/>
            <a:ext cx="108300" cy="1201800"/>
          </a:xfrm>
          <a:prstGeom prst="rightBracket">
            <a:avLst>
              <a:gd fmla="val 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4" name="Google Shape;424;p41"/>
          <p:cNvCxnSpPr>
            <a:stCxn id="423" idx="2"/>
          </p:cNvCxnSpPr>
          <p:nvPr/>
        </p:nvCxnSpPr>
        <p:spPr>
          <a:xfrm>
            <a:off x="2668100" y="3742350"/>
            <a:ext cx="1570500" cy="48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2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lm()?</a:t>
            </a:r>
            <a:endParaRPr/>
          </a:p>
        </p:txBody>
      </p:sp>
      <p:sp>
        <p:nvSpPr>
          <p:cNvPr id="430" name="Google Shape;430;p42"/>
          <p:cNvSpPr txBox="1"/>
          <p:nvPr>
            <p:ph idx="1" type="body"/>
          </p:nvPr>
        </p:nvSpPr>
        <p:spPr>
          <a:xfrm>
            <a:off x="311700" y="1152475"/>
            <a:ext cx="8520600" cy="3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Extendable! These are particular cases but a linear models include any number of continuous and categorical explanatory variables.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42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32" name="Google Shape;432;p42"/>
          <p:cNvGraphicFramePr/>
          <p:nvPr/>
        </p:nvGraphicFramePr>
        <p:xfrm>
          <a:off x="214948" y="19729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{400D7FA8-7F5F-4876-9E4E-33487814DD5F}</a:tableStyleId>
              </a:tblPr>
              <a:tblGrid>
                <a:gridCol w="1201400"/>
                <a:gridCol w="1037425"/>
                <a:gridCol w="2239000"/>
                <a:gridCol w="1190775"/>
                <a:gridCol w="3045500"/>
              </a:tblGrid>
              <a:tr h="324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Procedure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Response</a:t>
                      </a:r>
                      <a:endParaRPr sz="1200"/>
                    </a:p>
                  </a:txBody>
                  <a:tcPr marT="34300" marB="34300" marR="91450" marL="9145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Explanatory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</a:t>
                      </a:r>
                      <a:endParaRPr sz="1200" u="none" cap="none" strike="noStrike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Stage 1 examples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24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Single linear regression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Continuous</a:t>
                      </a:r>
                      <a:endParaRPr sz="1200"/>
                    </a:p>
                  </a:txBody>
                  <a:tcPr marT="34300" marB="34300" marR="91450" marL="9145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 Continuous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 ~ x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mand ~ jh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mass ~ day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78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Two-sample</a:t>
                      </a:r>
                      <a:r>
                        <a:rPr lang="en" sz="1200"/>
                        <a:t> t-test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Continuous</a:t>
                      </a:r>
                      <a:endParaRPr sz="1200"/>
                    </a:p>
                  </a:txBody>
                  <a:tcPr marT="34300" marB="34300" marR="91450" marL="9145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 categorical (2 levels)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y ~ x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adiponectin ~ treatment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time ~ status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78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One-way ANOVA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Continuous</a:t>
                      </a:r>
                      <a:endParaRPr sz="1200"/>
                    </a:p>
                  </a:txBody>
                  <a:tcPr marT="34300" marB="34300" marR="91450" marL="9145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Calibri"/>
                        <a:buNone/>
                      </a:pPr>
                      <a:r>
                        <a:rPr lang="en" sz="1200"/>
                        <a:t>1 categorical (2 or more levels)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y ~ x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myoglobin ~ species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78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Two-way ANOVA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Continuous</a:t>
                      </a:r>
                      <a:endParaRPr sz="1200"/>
                    </a:p>
                  </a:txBody>
                  <a:tcPr marT="34300" marB="34300" marR="91450" marL="9145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Calibri"/>
                        <a:buNone/>
                      </a:pPr>
                      <a:r>
                        <a:rPr lang="en" sz="1200"/>
                        <a:t>2 categorical (2 or more levels each)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y ~ x1*x2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para ~ season * species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diameter ~ agent * species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 for 58I as a whole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093925"/>
            <a:ext cx="8520600" cy="33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To be able to generate a testable hypothesis.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To design and conduct experiments to test this hypothesis, with appropriate controls.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To have practical experience of a range of techniques relevant to the discipline.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To work effectively within a team.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To be able to write a scientific report based on practical work.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To communicate scientific information and ideas in the form of a variety of media to a variety of audiences.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To use appropriate graphical methods to produce data figures with appropriately detailed legends.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To use relevant statistical or other analytical methods to analyse data.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To research scientific literature in a given area, and write an extended and well-structured account.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3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lm()?</a:t>
            </a:r>
            <a:endParaRPr/>
          </a:p>
        </p:txBody>
      </p:sp>
      <p:sp>
        <p:nvSpPr>
          <p:cNvPr id="438" name="Google Shape;438;p43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For example...</a:t>
            </a:r>
            <a:endParaRPr/>
          </a:p>
        </p:txBody>
      </p:sp>
      <p:sp>
        <p:nvSpPr>
          <p:cNvPr id="439" name="Google Shape;439;p43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40" name="Google Shape;440;p43"/>
          <p:cNvGraphicFramePr/>
          <p:nvPr/>
        </p:nvGraphicFramePr>
        <p:xfrm>
          <a:off x="214948" y="19729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{400D7FA8-7F5F-4876-9E4E-33487814DD5F}</a:tableStyleId>
              </a:tblPr>
              <a:tblGrid>
                <a:gridCol w="1201400"/>
                <a:gridCol w="1037425"/>
                <a:gridCol w="2239000"/>
                <a:gridCol w="1190775"/>
                <a:gridCol w="3045500"/>
              </a:tblGrid>
              <a:tr h="324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Procedure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Response</a:t>
                      </a:r>
                      <a:endParaRPr sz="1200"/>
                    </a:p>
                  </a:txBody>
                  <a:tcPr marT="34300" marB="34300" marR="91450" marL="9145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Explanatory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</a:t>
                      </a:r>
                      <a:endParaRPr sz="1200" u="none" cap="none" strike="noStrike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Stage 1 examples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24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Single linear regression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Continuous</a:t>
                      </a:r>
                      <a:endParaRPr sz="1200"/>
                    </a:p>
                  </a:txBody>
                  <a:tcPr marT="34300" marB="34300" marR="91450" marL="9145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 Continuous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 ~ x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mand ~ jh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mass ~ day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78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Two-sample</a:t>
                      </a:r>
                      <a:r>
                        <a:rPr lang="en" sz="1200"/>
                        <a:t> t-test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Continuous</a:t>
                      </a:r>
                      <a:endParaRPr sz="1200"/>
                    </a:p>
                  </a:txBody>
                  <a:tcPr marT="34300" marB="34300" marR="91450" marL="9145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 categorical (2 levels)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y ~ x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adiponectin ~ treatment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time ~ status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78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One-way ANOVA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Continuous</a:t>
                      </a:r>
                      <a:endParaRPr sz="1200"/>
                    </a:p>
                  </a:txBody>
                  <a:tcPr marT="34300" marB="34300" marR="91450" marL="9145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Calibri"/>
                        <a:buNone/>
                      </a:pPr>
                      <a:r>
                        <a:rPr lang="en" sz="1200"/>
                        <a:t>1 categorical (2 or more levels)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y ~ x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myoglobin ~ species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78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Two-way ANOVA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Continuous</a:t>
                      </a:r>
                      <a:endParaRPr sz="1200"/>
                    </a:p>
                  </a:txBody>
                  <a:tcPr marT="34300" marB="34300" marR="91450" marL="9145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Calibri"/>
                        <a:buNone/>
                      </a:pPr>
                      <a:r>
                        <a:rPr lang="en" sz="1200"/>
                        <a:t>2 categorical (2 or more levels each)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y ~ x1*x2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para ~ season * species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diameter ~ agent * species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78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Continuous</a:t>
                      </a:r>
                      <a:endParaRPr sz="1200"/>
                    </a:p>
                  </a:txBody>
                  <a:tcPr marT="34300" marB="34300" marR="91450" marL="9145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categorical and 1 continuous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y ~ x1*x2</a:t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4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Revisiting: </a:t>
            </a:r>
            <a:r>
              <a:rPr lang="en"/>
              <a:t>One-way ANOVA</a:t>
            </a:r>
            <a:endParaRPr/>
          </a:p>
        </p:txBody>
      </p:sp>
      <p:sp>
        <p:nvSpPr>
          <p:cNvPr id="446" name="Google Shape;446;p44"/>
          <p:cNvSpPr txBox="1"/>
          <p:nvPr>
            <p:ph idx="1" type="body"/>
          </p:nvPr>
        </p:nvSpPr>
        <p:spPr>
          <a:xfrm>
            <a:off x="311700" y="1152475"/>
            <a:ext cx="517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44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8" name="Google Shape;448;p44"/>
          <p:cNvSpPr txBox="1"/>
          <p:nvPr/>
        </p:nvSpPr>
        <p:spPr>
          <a:xfrm>
            <a:off x="2040000" y="1300950"/>
            <a:ext cx="50640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 &lt;- aov(y ~ x, data = mydata)</a:t>
            </a:r>
            <a:b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summary(mod)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44"/>
          <p:cNvSpPr/>
          <p:nvPr/>
        </p:nvSpPr>
        <p:spPr>
          <a:xfrm>
            <a:off x="348275" y="2227925"/>
            <a:ext cx="5135400" cy="143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modc &lt;- aov(diameter ~ medium, data = culture)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summary(modc)</a:t>
            </a:r>
            <a:endParaRPr sz="1000">
              <a:solidFill>
                <a:srgbClr val="0000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Df Sum Sq Mean Sq F value  Pr(&gt;F)   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medium       2 10.495  5.2473  6.1129 0.00646 **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Residuals   27 23.177  0.8584                   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---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Signif. codes:  0 ‘***’ 0.001 ‘**’ 0.01 ‘*’ 0.05 ‘.’ 0.1 ‘ ’ 1</a:t>
            </a:r>
            <a:endParaRPr sz="1000"/>
          </a:p>
        </p:txBody>
      </p:sp>
      <p:pic>
        <p:nvPicPr>
          <p:cNvPr id="450" name="Google Shape;45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1759" y="1293150"/>
            <a:ext cx="3589840" cy="233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5"/>
          <p:cNvSpPr txBox="1"/>
          <p:nvPr>
            <p:ph type="title"/>
          </p:nvPr>
        </p:nvSpPr>
        <p:spPr>
          <a:xfrm>
            <a:off x="2766350" y="521225"/>
            <a:ext cx="606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Revisiting: One-way ANOVA</a:t>
            </a:r>
            <a:endParaRPr/>
          </a:p>
        </p:txBody>
      </p:sp>
      <p:sp>
        <p:nvSpPr>
          <p:cNvPr id="456" name="Google Shape;456;p45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7" name="Google Shape;457;p45"/>
          <p:cNvSpPr/>
          <p:nvPr/>
        </p:nvSpPr>
        <p:spPr>
          <a:xfrm>
            <a:off x="0" y="1093925"/>
            <a:ext cx="4500000" cy="103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modc &lt;- aov(diameter ~ medium, data = culture)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summary(modc)</a:t>
            </a:r>
            <a:endParaRPr sz="900">
              <a:solidFill>
                <a:srgbClr val="0000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Df Sum Sq Mean Sq F value  Pr(&gt;F)  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B6D7A8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medium       2</a:t>
            </a: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10.495  5.2473  </a:t>
            </a:r>
            <a:r>
              <a:rPr lang="en" sz="900">
                <a:solidFill>
                  <a:schemeClr val="dk1"/>
                </a:solidFill>
                <a:highlight>
                  <a:srgbClr val="B6D7A8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6.1129 0.00646 **</a:t>
            </a:r>
            <a:endParaRPr sz="900">
              <a:highlight>
                <a:srgbClr val="B6D7A8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Residuals   </a:t>
            </a:r>
            <a:r>
              <a:rPr lang="en" sz="900">
                <a:solidFill>
                  <a:schemeClr val="dk1"/>
                </a:solidFill>
                <a:highlight>
                  <a:srgbClr val="B6D7A8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27</a:t>
            </a: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23.177  0.8584                  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---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Signif. codes:  0 ‘***’ 0.001 ‘**’ 0.01 ‘*’ 0.05 ‘.’ 0.1 ‘ ’ 1</a:t>
            </a:r>
            <a:endParaRPr sz="900"/>
          </a:p>
        </p:txBody>
      </p:sp>
      <p:sp>
        <p:nvSpPr>
          <p:cNvPr id="458" name="Google Shape;458;p45"/>
          <p:cNvSpPr txBox="1"/>
          <p:nvPr/>
        </p:nvSpPr>
        <p:spPr>
          <a:xfrm>
            <a:off x="7964075" y="1808000"/>
            <a:ext cx="1136100" cy="38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Using lm()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45"/>
          <p:cNvSpPr txBox="1"/>
          <p:nvPr/>
        </p:nvSpPr>
        <p:spPr>
          <a:xfrm>
            <a:off x="4" y="666950"/>
            <a:ext cx="1500300" cy="418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Using aov()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45"/>
          <p:cNvSpPr/>
          <p:nvPr/>
        </p:nvSpPr>
        <p:spPr>
          <a:xfrm>
            <a:off x="3912875" y="2188100"/>
            <a:ext cx="5187300" cy="27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modl &lt;- lm(diameter ~ medium, data = culture)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summary(modl)</a:t>
            </a:r>
            <a:endParaRPr sz="900">
              <a:solidFill>
                <a:srgbClr val="0000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lm(formula = diameter ~ medium, data = culture)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Residuals: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Min     1Q Median     3Q    Max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-1.541 -0.700 -0.080  0.424  1.949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Coefficients: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                Estimate Std. Error t value Pr(&gt;|t|)   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(Intercept)                     10.0700     0.2930  34.370  &lt; 2e-16 ***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mediumwith sugar                 0.1700     0.4143   0.410  0.68483   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mediumwith sugar + amino acids   1.3310     0.4143   3.212  0.00339 **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---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Signif. codes:  0 ‘***’ 0.001 ‘**’ 0.01 ‘*’ 0.05 ‘.’ 0.1 ‘ ’ 1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Residual standard error: 0.9265 on 27 degrees of freedom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Multiple R-squared:  0.3117,	Adjusted R-squared:  0.2607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B6D7A8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F-statistic: 6.113 on 2 and 27 DF,  p-value: 0.00646</a:t>
            </a:r>
            <a:endParaRPr sz="900">
              <a:solidFill>
                <a:schemeClr val="dk1"/>
              </a:solidFill>
              <a:highlight>
                <a:srgbClr val="B6D7A8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6"/>
          <p:cNvSpPr txBox="1"/>
          <p:nvPr>
            <p:ph type="title"/>
          </p:nvPr>
        </p:nvSpPr>
        <p:spPr>
          <a:xfrm>
            <a:off x="2766350" y="521225"/>
            <a:ext cx="606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Revisiting: One-way ANOVA</a:t>
            </a:r>
            <a:endParaRPr/>
          </a:p>
        </p:txBody>
      </p:sp>
      <p:sp>
        <p:nvSpPr>
          <p:cNvPr id="466" name="Google Shape;466;p46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7" name="Google Shape;467;p46"/>
          <p:cNvSpPr/>
          <p:nvPr/>
        </p:nvSpPr>
        <p:spPr>
          <a:xfrm>
            <a:off x="0" y="1093925"/>
            <a:ext cx="4500000" cy="103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modc &lt;- aov(diameter ~ medium, data = culture)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summary(modc)</a:t>
            </a:r>
            <a:endParaRPr sz="900">
              <a:solidFill>
                <a:srgbClr val="0000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Df Sum Sq Mean Sq F value  Pr(&gt;F)  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medium       2 10.495  5.2473  6.1129 0.00646 **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Residuals   27 23.177  0.8584                  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---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Signif. codes:  0 ‘***’ 0.001 ‘**’ 0.01 ‘*’ 0.05 ‘.’ 0.1 ‘ ’ 1</a:t>
            </a:r>
            <a:endParaRPr sz="900"/>
          </a:p>
        </p:txBody>
      </p:sp>
      <p:sp>
        <p:nvSpPr>
          <p:cNvPr id="468" name="Google Shape;468;p46"/>
          <p:cNvSpPr txBox="1"/>
          <p:nvPr/>
        </p:nvSpPr>
        <p:spPr>
          <a:xfrm>
            <a:off x="7964075" y="1808000"/>
            <a:ext cx="1136100" cy="38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Using lm()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46"/>
          <p:cNvSpPr txBox="1"/>
          <p:nvPr/>
        </p:nvSpPr>
        <p:spPr>
          <a:xfrm>
            <a:off x="4" y="666950"/>
            <a:ext cx="1500300" cy="418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Using aov()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46"/>
          <p:cNvSpPr/>
          <p:nvPr/>
        </p:nvSpPr>
        <p:spPr>
          <a:xfrm>
            <a:off x="3912875" y="2188100"/>
            <a:ext cx="5187300" cy="27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modl &lt;- lm(diameter ~ medium, data = culture)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summary(modl)</a:t>
            </a:r>
            <a:endParaRPr sz="900">
              <a:solidFill>
                <a:srgbClr val="0000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lm(formula = diameter ~ medium, data = culture)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Residuals: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Min     1Q Median     3Q    Max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-1.541 -0.700 -0.080  0.424  1.949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Coefficients: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                Estimate Std. Error t value Pr(&gt;|t|)   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D966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(Intercept)                     10.0700</a:t>
            </a: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0.2930  34.370  &lt; 2e-16 ***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mediumwith sugar                 0.1700     0.4143   0.410  0.68483   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mediumwith sugar + amino acids   1.3310     0.4143   3.212  0.00339 **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---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Signif. codes:  0 ‘***’ 0.001 ‘**’ 0.01 ‘*’ 0.05 ‘.’ 0.1 ‘ ’ 1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Residual standard error: 0.9265 on 27 degrees of freedom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Multiple R-squared:  0.3117,	Adjusted R-squared:  0.2607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F-statistic: 6.113 on 2 and 27 DF,  p-value: 0.00646</a:t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id="471" name="Google Shape;47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59" y="2664750"/>
            <a:ext cx="3589840" cy="2334600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46"/>
          <p:cNvSpPr txBox="1"/>
          <p:nvPr/>
        </p:nvSpPr>
        <p:spPr>
          <a:xfrm>
            <a:off x="5082125" y="1365193"/>
            <a:ext cx="28488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D966"/>
                </a:highlight>
                <a:latin typeface="Calibri"/>
                <a:ea typeface="Calibri"/>
                <a:cs typeface="Calibri"/>
                <a:sym typeface="Calibri"/>
              </a:rPr>
              <a:t>Intercept is mean of ‘lowest’ level of factor</a:t>
            </a:r>
            <a:endParaRPr sz="1200">
              <a:highlight>
                <a:srgbClr val="FFD966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D966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D966"/>
                </a:highlight>
                <a:latin typeface="Calibri"/>
                <a:ea typeface="Calibri"/>
                <a:cs typeface="Calibri"/>
                <a:sym typeface="Calibri"/>
              </a:rPr>
              <a:t>I.e., equivalent to x = 0 in regression</a:t>
            </a:r>
            <a:endParaRPr sz="1200">
              <a:highlight>
                <a:srgbClr val="FFD966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3" name="Google Shape;473;p46"/>
          <p:cNvCxnSpPr/>
          <p:nvPr/>
        </p:nvCxnSpPr>
        <p:spPr>
          <a:xfrm flipH="1">
            <a:off x="1233425" y="3683050"/>
            <a:ext cx="2835000" cy="64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4" name="Google Shape;474;p46"/>
          <p:cNvSpPr txBox="1"/>
          <p:nvPr/>
        </p:nvSpPr>
        <p:spPr>
          <a:xfrm>
            <a:off x="7472900" y="2347550"/>
            <a:ext cx="1613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D966"/>
                </a:highlight>
                <a:latin typeface="Calibri"/>
                <a:ea typeface="Calibri"/>
                <a:cs typeface="Calibri"/>
                <a:sym typeface="Calibri"/>
              </a:rPr>
              <a:t>Control </a:t>
            </a:r>
            <a:r>
              <a:rPr lang="en" sz="1200">
                <a:highlight>
                  <a:srgbClr val="FFD966"/>
                </a:highlight>
                <a:latin typeface="Calibri"/>
                <a:ea typeface="Calibri"/>
                <a:cs typeface="Calibri"/>
                <a:sym typeface="Calibri"/>
              </a:rPr>
              <a:t>mean sig diff from 0. Not important</a:t>
            </a:r>
            <a:endParaRPr sz="1200">
              <a:highlight>
                <a:srgbClr val="FFD966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5" name="Google Shape;475;p46"/>
          <p:cNvCxnSpPr/>
          <p:nvPr/>
        </p:nvCxnSpPr>
        <p:spPr>
          <a:xfrm flipH="1">
            <a:off x="8761875" y="2755825"/>
            <a:ext cx="31500" cy="789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7"/>
          <p:cNvSpPr txBox="1"/>
          <p:nvPr>
            <p:ph type="title"/>
          </p:nvPr>
        </p:nvSpPr>
        <p:spPr>
          <a:xfrm>
            <a:off x="2766350" y="521225"/>
            <a:ext cx="606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Revisiting: One-way ANOVA</a:t>
            </a:r>
            <a:endParaRPr/>
          </a:p>
        </p:txBody>
      </p:sp>
      <p:sp>
        <p:nvSpPr>
          <p:cNvPr id="481" name="Google Shape;481;p47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2" name="Google Shape;482;p47"/>
          <p:cNvSpPr/>
          <p:nvPr/>
        </p:nvSpPr>
        <p:spPr>
          <a:xfrm>
            <a:off x="0" y="1093925"/>
            <a:ext cx="4500000" cy="103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modc &lt;- aov(diameter ~ medium, data = culture)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summary(modc)</a:t>
            </a:r>
            <a:endParaRPr sz="900">
              <a:solidFill>
                <a:srgbClr val="0000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Df Sum Sq Mean Sq F value  Pr(&gt;F)  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medium       2 10.495  5.2473  6.1129 0.00646 **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Residuals   27 23.177  0.8584                  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---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Signif. codes:  0 ‘***’ 0.001 ‘**’ 0.01 ‘*’ 0.05 ‘.’ 0.1 ‘ ’ 1</a:t>
            </a:r>
            <a:endParaRPr sz="900"/>
          </a:p>
        </p:txBody>
      </p:sp>
      <p:sp>
        <p:nvSpPr>
          <p:cNvPr id="483" name="Google Shape;483;p47"/>
          <p:cNvSpPr txBox="1"/>
          <p:nvPr/>
        </p:nvSpPr>
        <p:spPr>
          <a:xfrm>
            <a:off x="7964075" y="1808000"/>
            <a:ext cx="1136100" cy="38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Using lm()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47"/>
          <p:cNvSpPr txBox="1"/>
          <p:nvPr/>
        </p:nvSpPr>
        <p:spPr>
          <a:xfrm>
            <a:off x="4" y="666950"/>
            <a:ext cx="1500300" cy="418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Using aov()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47"/>
          <p:cNvSpPr/>
          <p:nvPr/>
        </p:nvSpPr>
        <p:spPr>
          <a:xfrm>
            <a:off x="3912875" y="2188100"/>
            <a:ext cx="5187300" cy="27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modl &lt;- lm(diameter ~ medium, data = culture)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summary(modl)</a:t>
            </a:r>
            <a:endParaRPr sz="900">
              <a:solidFill>
                <a:srgbClr val="0000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lm(formula = diameter ~ medium, data = culture)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Residuals: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Min     1Q Median     3Q    Max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-1.541 -0.700 -0.080  0.424  1.949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Coefficients: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                Estimate Std. Error t value Pr(&gt;|t|)   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(Intercept)                     10.0700     0.2930  34.370  &lt; 2e-16 ***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A4C2F4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mediumwith sugar                 0.1700 </a:t>
            </a: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0.4143   0.410  0.68483   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mediumwith sugar + amino acids   1.3310     0.4143   3.212  0.00339 **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---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Signif. codes:  0 ‘***’ 0.001 ‘**’ 0.01 ‘*’ 0.05 ‘.’ 0.1 ‘ ’ 1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Residual standard error: 0.9265 on 27 degrees of freedom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Multiple R-squared:  0.3117,	Adjusted R-squared:  0.2607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F-statistic: 6.113 on 2 and 27 DF,  p-value: 0.00646</a:t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id="486" name="Google Shape;48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59" y="2664750"/>
            <a:ext cx="3589840" cy="2334600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47"/>
          <p:cNvSpPr txBox="1"/>
          <p:nvPr/>
        </p:nvSpPr>
        <p:spPr>
          <a:xfrm>
            <a:off x="5082125" y="1365193"/>
            <a:ext cx="28488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A4C2F4"/>
                </a:highlight>
                <a:latin typeface="Calibri"/>
                <a:ea typeface="Calibri"/>
                <a:cs typeface="Calibri"/>
                <a:sym typeface="Calibri"/>
              </a:rPr>
              <a:t>Difference between intercept and next level</a:t>
            </a:r>
            <a:endParaRPr sz="1200">
              <a:highlight>
                <a:srgbClr val="A4C2F4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8" name="Google Shape;488;p47"/>
          <p:cNvCxnSpPr/>
          <p:nvPr/>
        </p:nvCxnSpPr>
        <p:spPr>
          <a:xfrm flipH="1" rot="10800000">
            <a:off x="619125" y="4347425"/>
            <a:ext cx="30291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89" name="Google Shape;489;p47"/>
          <p:cNvCxnSpPr/>
          <p:nvPr/>
        </p:nvCxnSpPr>
        <p:spPr>
          <a:xfrm flipH="1" rot="10800000">
            <a:off x="552450" y="4166225"/>
            <a:ext cx="3095700" cy="3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90" name="Google Shape;490;p47"/>
          <p:cNvCxnSpPr/>
          <p:nvPr/>
        </p:nvCxnSpPr>
        <p:spPr>
          <a:xfrm flipH="1">
            <a:off x="2617325" y="3781425"/>
            <a:ext cx="1390800" cy="49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1" name="Google Shape;491;p47"/>
          <p:cNvCxnSpPr/>
          <p:nvPr/>
        </p:nvCxnSpPr>
        <p:spPr>
          <a:xfrm>
            <a:off x="2503175" y="4180525"/>
            <a:ext cx="2100" cy="17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8"/>
          <p:cNvSpPr txBox="1"/>
          <p:nvPr>
            <p:ph type="title"/>
          </p:nvPr>
        </p:nvSpPr>
        <p:spPr>
          <a:xfrm>
            <a:off x="2766350" y="521225"/>
            <a:ext cx="606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Revisiting: One-way ANOVA</a:t>
            </a:r>
            <a:endParaRPr/>
          </a:p>
        </p:txBody>
      </p:sp>
      <p:sp>
        <p:nvSpPr>
          <p:cNvPr id="497" name="Google Shape;497;p48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8" name="Google Shape;498;p48"/>
          <p:cNvSpPr/>
          <p:nvPr/>
        </p:nvSpPr>
        <p:spPr>
          <a:xfrm>
            <a:off x="0" y="1093925"/>
            <a:ext cx="4500000" cy="103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modc &lt;- aov(diameter ~ medium, data = culture)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summary(modc)</a:t>
            </a:r>
            <a:endParaRPr sz="900">
              <a:solidFill>
                <a:srgbClr val="0000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Df Sum Sq Mean Sq F value  Pr(&gt;F)  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medium       2 10.495  5.2473  6.1129 0.00646 **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Residuals   27 23.177  0.8584                  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---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Signif. codes:  0 ‘***’ 0.001 ‘**’ 0.01 ‘*’ 0.05 ‘.’ 0.1 ‘ ’ 1</a:t>
            </a:r>
            <a:endParaRPr sz="900"/>
          </a:p>
        </p:txBody>
      </p:sp>
      <p:sp>
        <p:nvSpPr>
          <p:cNvPr id="499" name="Google Shape;499;p48"/>
          <p:cNvSpPr txBox="1"/>
          <p:nvPr/>
        </p:nvSpPr>
        <p:spPr>
          <a:xfrm>
            <a:off x="7964075" y="1808000"/>
            <a:ext cx="1136100" cy="38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Using lm()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48"/>
          <p:cNvSpPr txBox="1"/>
          <p:nvPr/>
        </p:nvSpPr>
        <p:spPr>
          <a:xfrm>
            <a:off x="4" y="666950"/>
            <a:ext cx="1500300" cy="418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Using aov()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48"/>
          <p:cNvSpPr/>
          <p:nvPr/>
        </p:nvSpPr>
        <p:spPr>
          <a:xfrm>
            <a:off x="3912875" y="2188100"/>
            <a:ext cx="5187300" cy="27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modl &lt;- lm(diameter ~ medium, data = culture)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summary(modl)</a:t>
            </a:r>
            <a:endParaRPr sz="900">
              <a:solidFill>
                <a:srgbClr val="0000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lm(formula = diameter ~ medium, data = culture)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Residuals: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Min     1Q Median     3Q    Max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-1.541 -0.700 -0.080  0.424  1.949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Coefficients: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                Estimate Std. Error t value Pr(&gt;|t|)   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(Intercept)                     10.0700     0.2930  34.370  &lt; 2e-16 ***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mediumwith sugar                 0.1700     0.4143   0.410  0.68483   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B6D7A8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mediumwith sugar + amino acids   1.3310 </a:t>
            </a: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0.4143   3.212  0.00339 **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---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Signif. codes:  0 ‘***’ 0.001 ‘**’ 0.01 ‘*’ 0.05 ‘.’ 0.1 ‘ ’ 1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Residual standard error: 0.9265 on 27 degrees of freedom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Multiple R-squared:  0.3117,	Adjusted R-squared:  0.2607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F-statistic: 6.113 on 2 and 27 DF,  p-value: 0.00646</a:t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id="502" name="Google Shape;50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59" y="2664750"/>
            <a:ext cx="3589840" cy="2334600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48"/>
          <p:cNvSpPr txBox="1"/>
          <p:nvPr/>
        </p:nvSpPr>
        <p:spPr>
          <a:xfrm>
            <a:off x="5082125" y="1365193"/>
            <a:ext cx="28488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B6D7A8"/>
                </a:highlight>
                <a:latin typeface="Calibri"/>
                <a:ea typeface="Calibri"/>
                <a:cs typeface="Calibri"/>
                <a:sym typeface="Calibri"/>
              </a:rPr>
              <a:t>Difference between intercept and third level</a:t>
            </a:r>
            <a:endParaRPr sz="1200">
              <a:highlight>
                <a:srgbClr val="B6D7A8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4" name="Google Shape;504;p48"/>
          <p:cNvCxnSpPr/>
          <p:nvPr/>
        </p:nvCxnSpPr>
        <p:spPr>
          <a:xfrm flipH="1" rot="10800000">
            <a:off x="590550" y="4335625"/>
            <a:ext cx="2962200" cy="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48"/>
          <p:cNvCxnSpPr/>
          <p:nvPr/>
        </p:nvCxnSpPr>
        <p:spPr>
          <a:xfrm flipH="1" rot="10800000">
            <a:off x="600075" y="3154525"/>
            <a:ext cx="3009900" cy="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06" name="Google Shape;506;p48"/>
          <p:cNvCxnSpPr/>
          <p:nvPr/>
        </p:nvCxnSpPr>
        <p:spPr>
          <a:xfrm rot="10800000">
            <a:off x="2505000" y="3916675"/>
            <a:ext cx="145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7" name="Google Shape;507;p48"/>
          <p:cNvCxnSpPr/>
          <p:nvPr/>
        </p:nvCxnSpPr>
        <p:spPr>
          <a:xfrm>
            <a:off x="2486025" y="3183250"/>
            <a:ext cx="19200" cy="117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9"/>
          <p:cNvSpPr txBox="1"/>
          <p:nvPr>
            <p:ph type="title"/>
          </p:nvPr>
        </p:nvSpPr>
        <p:spPr>
          <a:xfrm>
            <a:off x="923925" y="521225"/>
            <a:ext cx="790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Usual steps in applying lm()</a:t>
            </a:r>
            <a:endParaRPr/>
          </a:p>
        </p:txBody>
      </p:sp>
      <p:sp>
        <p:nvSpPr>
          <p:cNvPr id="513" name="Google Shape;513;p49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4" name="Google Shape;514;p49"/>
          <p:cNvSpPr/>
          <p:nvPr/>
        </p:nvSpPr>
        <p:spPr>
          <a:xfrm>
            <a:off x="3857700" y="1093925"/>
            <a:ext cx="5187300" cy="341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modl &lt;- lm(diameter ~ medium, data = culture)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summary(modl)</a:t>
            </a:r>
            <a:endParaRPr sz="900">
              <a:solidFill>
                <a:srgbClr val="0000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lm(formula = diameter ~ medium, data = culture)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Residuals: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Min     1Q Median     3Q    Max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-1.541 -0.700 -0.080  0.424  1.949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Coefficients: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                Estimate Std. Error t value Pr(&gt;|t|)   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(Intercept)                     10.0700     0.2930  34.370  &lt; 2e-16 ***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mediumwith sugar                 0.1700     0.4143   0.410  0.68483   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mediumwith sugar + amino acids   1.3310     0.4143   3.212  0.00339 **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---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Signif. codes:  0 ‘***’ 0.001 ‘**’ 0.01 ‘*’ 0.05 ‘.’ 0.1 ‘ ’ 1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Residual standard error: 0.9265 on 27 degrees of freedom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Multiple R-squared:  0.3117,	Adjusted R-squared:  0.2607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F-statistic: 6.113 on 2 and 27 DF,  p-value: 0.00646</a:t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515" name="Google Shape;515;p49"/>
          <p:cNvSpPr txBox="1"/>
          <p:nvPr>
            <p:ph idx="1" type="body"/>
          </p:nvPr>
        </p:nvSpPr>
        <p:spPr>
          <a:xfrm>
            <a:off x="311700" y="1152475"/>
            <a:ext cx="354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lm()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ummary(mod1) - ‘estimates’ and direction of effects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+’ve bigger than intercept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-’ve smaller than intercept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0"/>
          <p:cNvSpPr txBox="1"/>
          <p:nvPr>
            <p:ph type="title"/>
          </p:nvPr>
        </p:nvSpPr>
        <p:spPr>
          <a:xfrm>
            <a:off x="923925" y="521225"/>
            <a:ext cx="790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Usual steps in applying lm()</a:t>
            </a:r>
            <a:endParaRPr/>
          </a:p>
        </p:txBody>
      </p:sp>
      <p:sp>
        <p:nvSpPr>
          <p:cNvPr id="521" name="Google Shape;521;p50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2" name="Google Shape;522;p50"/>
          <p:cNvSpPr/>
          <p:nvPr/>
        </p:nvSpPr>
        <p:spPr>
          <a:xfrm>
            <a:off x="3857700" y="1093925"/>
            <a:ext cx="5187300" cy="341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anova(mod1)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Analysis of Variance Table</a:t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Response: diameter</a:t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Df Sum Sq Mean Sq F value  Pr(&gt;F)   </a:t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medium     2 10.495  5.2473  6.1129 0.00646 **</a:t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Residuals 27 23.177  0.8584                   </a:t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---</a:t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Signif. codes:  0 ‘***’ 0.001 ‘**’ 0.01 ‘*’ 0.05 ‘.’ 0.1 ‘ ’ 1</a:t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523" name="Google Shape;523;p50"/>
          <p:cNvSpPr txBox="1"/>
          <p:nvPr>
            <p:ph idx="1" type="body"/>
          </p:nvPr>
        </p:nvSpPr>
        <p:spPr>
          <a:xfrm>
            <a:off x="311700" y="1152475"/>
            <a:ext cx="354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anova(mod1)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Test of the ‘explanatory power’ of the model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reference: it’s also how to compare models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1"/>
          <p:cNvSpPr txBox="1"/>
          <p:nvPr>
            <p:ph type="title"/>
          </p:nvPr>
        </p:nvSpPr>
        <p:spPr>
          <a:xfrm>
            <a:off x="923925" y="521225"/>
            <a:ext cx="790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Usual steps in applying lm()</a:t>
            </a:r>
            <a:endParaRPr/>
          </a:p>
        </p:txBody>
      </p:sp>
      <p:sp>
        <p:nvSpPr>
          <p:cNvPr id="529" name="Google Shape;529;p51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0" name="Google Shape;530;p51"/>
          <p:cNvSpPr/>
          <p:nvPr/>
        </p:nvSpPr>
        <p:spPr>
          <a:xfrm>
            <a:off x="3173400" y="1093925"/>
            <a:ext cx="5871600" cy="341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library(multcomp)</a:t>
            </a:r>
            <a:endParaRPr sz="900">
              <a:solidFill>
                <a:srgbClr val="0000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post &lt;- glht(mod1, linfct = mcp(medium = "Tukey"))</a:t>
            </a:r>
            <a:endParaRPr sz="900">
              <a:solidFill>
                <a:srgbClr val="0000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summary(post)</a:t>
            </a:r>
            <a:endParaRPr sz="900">
              <a:solidFill>
                <a:srgbClr val="0000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 Simultaneous Tests for General Linear Hypotheses</a:t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Multiple Comparisons of Means: Tukey Contrasts</a:t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Fit: lm(formula = diameter ~ medium, data = culture)</a:t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Linear Hypotheses:</a:t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                            Estimate Std. Error t value Pr(&gt;|t|)   </a:t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with sugar - control == 0                    0.1700     0.4143   0.410  0.91168   </a:t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with sugar + amino acids - control == 0      1.3310     0.4143   3.212  0.00912 **</a:t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with sugar + amino acids - with sugar == 0   1.1610     0.4143   2.802  0.02442 * </a:t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---</a:t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Signif. codes:  0 ‘***’ 0.001 ‘**’ 0.01 ‘*’ 0.05 ‘.’ 0.1 ‘ ’ 1</a:t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(Adjusted p values reported -- single-step method)</a:t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531" name="Google Shape;531;p51"/>
          <p:cNvSpPr txBox="1"/>
          <p:nvPr>
            <p:ph idx="1" type="body"/>
          </p:nvPr>
        </p:nvSpPr>
        <p:spPr>
          <a:xfrm>
            <a:off x="311700" y="1152475"/>
            <a:ext cx="264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hoc - which means differ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 glht() from package multcomp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A3A3A"/>
                </a:solidFill>
              </a:rPr>
              <a:t>Torsten Hothorn, Frank Bretz and Peter Westfall (2008), Simultaneous Inference in General Parametric Models. </a:t>
            </a:r>
            <a:r>
              <a:rPr i="1" lang="en" sz="1150">
                <a:solidFill>
                  <a:srgbClr val="3A3A3A"/>
                </a:solidFill>
              </a:rPr>
              <a:t>Biometrical Journal</a:t>
            </a:r>
            <a:r>
              <a:rPr lang="en" sz="1150">
                <a:solidFill>
                  <a:srgbClr val="3A3A3A"/>
                </a:solidFill>
              </a:rPr>
              <a:t>, </a:t>
            </a:r>
            <a:r>
              <a:rPr b="1" lang="en" sz="1150">
                <a:solidFill>
                  <a:srgbClr val="3A3A3A"/>
                </a:solidFill>
              </a:rPr>
              <a:t>50</a:t>
            </a:r>
            <a:r>
              <a:rPr lang="en" sz="1150">
                <a:solidFill>
                  <a:srgbClr val="3A3A3A"/>
                </a:solidFill>
              </a:rPr>
              <a:t>(3), 346--363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2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 - exactly as stage 1</a:t>
            </a:r>
            <a:endParaRPr/>
          </a:p>
        </p:txBody>
      </p:sp>
      <p:sp>
        <p:nvSpPr>
          <p:cNvPr id="537" name="Google Shape;537;p52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8" name="Google Shape;538;p52"/>
          <p:cNvSpPr/>
          <p:nvPr/>
        </p:nvSpPr>
        <p:spPr>
          <a:xfrm>
            <a:off x="392575" y="1208425"/>
            <a:ext cx="3288000" cy="327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shapiro.test(mod1$residuals)</a:t>
            </a:r>
            <a:endParaRPr sz="1200">
              <a:solidFill>
                <a:srgbClr val="0000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Shapiro-Wilk normality test</a:t>
            </a:r>
            <a:endParaRPr sz="12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data:  mod1$residuals</a:t>
            </a:r>
            <a:endParaRPr sz="12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 = 0.96423, p-value = 0.3953</a:t>
            </a:r>
            <a:endParaRPr sz="12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plot(mod1)</a:t>
            </a:r>
            <a:endParaRPr sz="1200">
              <a:solidFill>
                <a:srgbClr val="0000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/>
              <a:t>These look fine</a:t>
            </a:r>
            <a:endParaRPr sz="1800"/>
          </a:p>
        </p:txBody>
      </p:sp>
      <p:pic>
        <p:nvPicPr>
          <p:cNvPr id="539" name="Google Shape;53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975" y="1246325"/>
            <a:ext cx="2628350" cy="295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3725" y="1246325"/>
            <a:ext cx="2377875" cy="2671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 for 58I Q&amp;C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093925"/>
            <a:ext cx="8520600" cy="33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To be able to generate a testable hypothesis.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To design and conduct experiments to test this hypothesis, with appropriate controls.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To have practical experience of a range of techniques relevant to the discipline.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To work effectively within a team.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To be able to write a scientific report based on practical work.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To communicate scientific information and ideas in the form of a variety of media to a variety of audiences.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To use appropriate graphical methods to produce data figures with appropriately detailed legends.</a:t>
            </a:r>
            <a:endParaRPr sz="1400"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To use relevant statistical or other analytical methods to analyse data.</a:t>
            </a:r>
            <a:endParaRPr sz="1400"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To research scientific literature in a given area, and write an extended and well-structured account.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3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points</a:t>
            </a:r>
            <a:endParaRPr/>
          </a:p>
        </p:txBody>
      </p:sp>
      <p:sp>
        <p:nvSpPr>
          <p:cNvPr id="546" name="Google Shape;546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T-tests, ANOVA and regression are fundamentally the same, collectively called  ‘general linear models’. They can be carried out in R with lm()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concept can be extended to ‘generalised linear models’ for different types of response. Generalised linear models are carried out in R with glm()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output of lm() looks more complex, at first, than the outputs of t.test() and aov()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output of glm() is like that for lm(). So we will revisit regression, t-tests and ANOVA using lm() to help you understand the output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53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Assessment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7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Express competency in Experimental Design and Bioscience Techniques (and elsewhere)</a:t>
            </a:r>
            <a:endParaRPr/>
          </a:p>
        </p:txBody>
      </p:sp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1854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Becoming Competent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2363375"/>
            <a:ext cx="8520600" cy="22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it fun. Practice and engage with people.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The workshops are not tests, they are opportunities.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It is expected that you make a lot of mistakes and need help.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Talk to each other, demonstrators and lecturers.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“</a:t>
            </a:r>
            <a:r>
              <a:rPr i="1" lang="en"/>
              <a:t>There are two ways to write error free code and only the third way works”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 covered in 58I Q&amp;C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Impossible to cover everything to you might ever need!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Different people will use different topics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Chosen topics are: f</a:t>
            </a:r>
            <a:r>
              <a:rPr lang="en" sz="2000"/>
              <a:t>oundational, follow stage 1 well, widely a</a:t>
            </a:r>
            <a:r>
              <a:rPr lang="en" sz="2000"/>
              <a:t>pplicable (</a:t>
            </a:r>
            <a:r>
              <a:rPr lang="en" sz="2000"/>
              <a:t>in this module </a:t>
            </a:r>
            <a:r>
              <a:rPr lang="en" sz="2000"/>
              <a:t>and beyond), transferable conceptually: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Generalised Linear Models: 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Non-linear Models (non-linear regression)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Methods which are very specific to the Experimental Design / Bioscience Technique taken are covered in that option. Talk to your project leader.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65EAC"/>
                </a:solidFill>
              </a:rPr>
              <a:t>Data Skills are r</a:t>
            </a:r>
            <a:r>
              <a:rPr lang="en">
                <a:solidFill>
                  <a:srgbClr val="165EAC"/>
                </a:solidFill>
              </a:rPr>
              <a:t>eproducible actions with data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20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164475" y="1004000"/>
            <a:ext cx="8079900" cy="36828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Reproducibly</a:t>
            </a:r>
            <a:endParaRPr sz="2400"/>
          </a:p>
        </p:txBody>
      </p:sp>
      <p:sp>
        <p:nvSpPr>
          <p:cNvPr id="111" name="Google Shape;111;p20"/>
          <p:cNvSpPr txBox="1"/>
          <p:nvPr/>
        </p:nvSpPr>
        <p:spPr>
          <a:xfrm>
            <a:off x="903600" y="2336082"/>
            <a:ext cx="1339200" cy="678600"/>
          </a:xfrm>
          <a:prstGeom prst="rect">
            <a:avLst/>
          </a:prstGeom>
          <a:gradFill>
            <a:gsLst>
              <a:gs pos="0">
                <a:srgbClr val="D4E5F5"/>
              </a:gs>
              <a:gs pos="0">
                <a:srgbClr val="FFFFFF"/>
              </a:gs>
              <a:gs pos="100000">
                <a:srgbClr val="DCE3F8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Tidy                                                                                                                                                                                                       </a:t>
            </a:r>
            <a:endParaRPr sz="1800"/>
          </a:p>
        </p:txBody>
      </p:sp>
      <p:sp>
        <p:nvSpPr>
          <p:cNvPr id="112" name="Google Shape;112;p20"/>
          <p:cNvSpPr txBox="1"/>
          <p:nvPr/>
        </p:nvSpPr>
        <p:spPr>
          <a:xfrm>
            <a:off x="311700" y="3791442"/>
            <a:ext cx="1339200" cy="678600"/>
          </a:xfrm>
          <a:prstGeom prst="rect">
            <a:avLst/>
          </a:prstGeom>
          <a:gradFill>
            <a:gsLst>
              <a:gs pos="0">
                <a:srgbClr val="D4E5F5"/>
              </a:gs>
              <a:gs pos="0">
                <a:srgbClr val="FFFFFF"/>
              </a:gs>
              <a:gs pos="100000">
                <a:srgbClr val="DCE3F8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Import</a:t>
            </a:r>
            <a:endParaRPr sz="1800"/>
          </a:p>
        </p:txBody>
      </p:sp>
      <p:sp>
        <p:nvSpPr>
          <p:cNvPr id="113" name="Google Shape;113;p20"/>
          <p:cNvSpPr txBox="1"/>
          <p:nvPr/>
        </p:nvSpPr>
        <p:spPr>
          <a:xfrm>
            <a:off x="3498789" y="2071135"/>
            <a:ext cx="1339200" cy="678600"/>
          </a:xfrm>
          <a:prstGeom prst="rect">
            <a:avLst/>
          </a:prstGeom>
          <a:gradFill>
            <a:gsLst>
              <a:gs pos="0">
                <a:srgbClr val="D4E5F5"/>
              </a:gs>
              <a:gs pos="0">
                <a:srgbClr val="FFFFFF"/>
              </a:gs>
              <a:gs pos="100000">
                <a:srgbClr val="DCE3F8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Transform</a:t>
            </a:r>
            <a:endParaRPr sz="1800"/>
          </a:p>
        </p:txBody>
      </p:sp>
      <p:sp>
        <p:nvSpPr>
          <p:cNvPr id="114" name="Google Shape;114;p20"/>
          <p:cNvSpPr txBox="1"/>
          <p:nvPr/>
        </p:nvSpPr>
        <p:spPr>
          <a:xfrm>
            <a:off x="6122119" y="1269049"/>
            <a:ext cx="1339200" cy="678600"/>
          </a:xfrm>
          <a:prstGeom prst="rect">
            <a:avLst/>
          </a:prstGeom>
          <a:gradFill>
            <a:gsLst>
              <a:gs pos="0">
                <a:srgbClr val="D4E5F5"/>
              </a:gs>
              <a:gs pos="0">
                <a:srgbClr val="FFFFFF"/>
              </a:gs>
              <a:gs pos="100000">
                <a:srgbClr val="DCE3F8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Explore                                                                                                                                                                                                     </a:t>
            </a:r>
            <a:endParaRPr sz="1800"/>
          </a:p>
        </p:txBody>
      </p:sp>
      <p:sp>
        <p:nvSpPr>
          <p:cNvPr id="115" name="Google Shape;115;p20"/>
          <p:cNvSpPr txBox="1"/>
          <p:nvPr/>
        </p:nvSpPr>
        <p:spPr>
          <a:xfrm>
            <a:off x="5909341" y="3207740"/>
            <a:ext cx="1339200" cy="678600"/>
          </a:xfrm>
          <a:prstGeom prst="rect">
            <a:avLst/>
          </a:prstGeom>
          <a:gradFill>
            <a:gsLst>
              <a:gs pos="0">
                <a:srgbClr val="D4E5F5"/>
              </a:gs>
              <a:gs pos="0">
                <a:srgbClr val="FFFFFF"/>
              </a:gs>
              <a:gs pos="100000">
                <a:srgbClr val="DCE3F8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Model</a:t>
            </a:r>
            <a:endParaRPr sz="1800"/>
          </a:p>
        </p:txBody>
      </p:sp>
      <p:sp>
        <p:nvSpPr>
          <p:cNvPr id="116" name="Google Shape;116;p20"/>
          <p:cNvSpPr txBox="1"/>
          <p:nvPr/>
        </p:nvSpPr>
        <p:spPr>
          <a:xfrm>
            <a:off x="2899684" y="3940104"/>
            <a:ext cx="1339200" cy="678600"/>
          </a:xfrm>
          <a:prstGeom prst="rect">
            <a:avLst/>
          </a:prstGeom>
          <a:gradFill>
            <a:gsLst>
              <a:gs pos="0">
                <a:srgbClr val="D4E5F5"/>
              </a:gs>
              <a:gs pos="0">
                <a:srgbClr val="FFFFFF"/>
              </a:gs>
              <a:gs pos="100000">
                <a:srgbClr val="DCE3F8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Report</a:t>
            </a:r>
            <a:endParaRPr sz="1800"/>
          </a:p>
        </p:txBody>
      </p:sp>
      <p:cxnSp>
        <p:nvCxnSpPr>
          <p:cNvPr id="117" name="Google Shape;117;p20"/>
          <p:cNvCxnSpPr/>
          <p:nvPr/>
        </p:nvCxnSpPr>
        <p:spPr>
          <a:xfrm flipH="1" rot="10800000">
            <a:off x="949668" y="3028025"/>
            <a:ext cx="354600" cy="7434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8" name="Google Shape;118;p20"/>
          <p:cNvCxnSpPr>
            <a:stCxn id="114" idx="3"/>
            <a:endCxn id="115" idx="3"/>
          </p:cNvCxnSpPr>
          <p:nvPr/>
        </p:nvCxnSpPr>
        <p:spPr>
          <a:xfrm flipH="1">
            <a:off x="7248619" y="1608349"/>
            <a:ext cx="212700" cy="1938600"/>
          </a:xfrm>
          <a:prstGeom prst="curvedConnector3">
            <a:avLst>
              <a:gd fmla="val -111953" name="adj1"/>
            </a:avLst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9" name="Google Shape;119;p20"/>
          <p:cNvCxnSpPr/>
          <p:nvPr/>
        </p:nvCxnSpPr>
        <p:spPr>
          <a:xfrm flipH="1">
            <a:off x="4265118" y="3522537"/>
            <a:ext cx="1207200" cy="989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0" name="Google Shape;120;p20"/>
          <p:cNvCxnSpPr>
            <a:endCxn id="113" idx="2"/>
          </p:cNvCxnSpPr>
          <p:nvPr/>
        </p:nvCxnSpPr>
        <p:spPr>
          <a:xfrm rot="10800000">
            <a:off x="4168389" y="2749735"/>
            <a:ext cx="1740900" cy="799500"/>
          </a:xfrm>
          <a:prstGeom prst="curvedConnector2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1" name="Google Shape;121;p20"/>
          <p:cNvCxnSpPr>
            <a:stCxn id="111" idx="3"/>
          </p:cNvCxnSpPr>
          <p:nvPr/>
        </p:nvCxnSpPr>
        <p:spPr>
          <a:xfrm flipH="1" rot="10800000">
            <a:off x="2242800" y="2578182"/>
            <a:ext cx="1256100" cy="972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20"/>
          <p:cNvCxnSpPr>
            <a:stCxn id="113" idx="0"/>
          </p:cNvCxnSpPr>
          <p:nvPr/>
        </p:nvCxnSpPr>
        <p:spPr>
          <a:xfrm rot="-5400000">
            <a:off x="4833489" y="764335"/>
            <a:ext cx="641700" cy="1971900"/>
          </a:xfrm>
          <a:prstGeom prst="curvedConnector2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3" name="Google Shape;123;p20"/>
          <p:cNvSpPr txBox="1"/>
          <p:nvPr/>
        </p:nvSpPr>
        <p:spPr>
          <a:xfrm>
            <a:off x="311700" y="1203182"/>
            <a:ext cx="1339200" cy="678600"/>
          </a:xfrm>
          <a:prstGeom prst="rect">
            <a:avLst/>
          </a:prstGeom>
          <a:gradFill>
            <a:gsLst>
              <a:gs pos="0">
                <a:srgbClr val="D4E5F5"/>
              </a:gs>
              <a:gs pos="0">
                <a:srgbClr val="FFFFFF"/>
              </a:gs>
              <a:gs pos="100000">
                <a:srgbClr val="DCE3F8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Simulate                                                                                                                                                                                                      </a:t>
            </a:r>
            <a:endParaRPr sz="1800"/>
          </a:p>
        </p:txBody>
      </p:sp>
      <p:cxnSp>
        <p:nvCxnSpPr>
          <p:cNvPr id="124" name="Google Shape;124;p20"/>
          <p:cNvCxnSpPr>
            <a:stCxn id="123" idx="2"/>
          </p:cNvCxnSpPr>
          <p:nvPr/>
        </p:nvCxnSpPr>
        <p:spPr>
          <a:xfrm>
            <a:off x="981300" y="1881782"/>
            <a:ext cx="258600" cy="4416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5" name="Google Shape;125;p20"/>
          <p:cNvSpPr txBox="1"/>
          <p:nvPr/>
        </p:nvSpPr>
        <p:spPr>
          <a:xfrm>
            <a:off x="5066900" y="4227825"/>
            <a:ext cx="312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Based on </a:t>
            </a:r>
            <a:r>
              <a:rPr lang="en" sz="9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Wickham, H. &amp; Grolemund, G. (2016)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1"/>
          <p:cNvSpPr txBox="1"/>
          <p:nvPr/>
        </p:nvSpPr>
        <p:spPr>
          <a:xfrm>
            <a:off x="2145675" y="1689800"/>
            <a:ext cx="4988700" cy="2109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4CCCC"/>
                </a:highlight>
              </a:rPr>
              <a:t>Reproducibly</a:t>
            </a:r>
            <a:endParaRPr>
              <a:highlight>
                <a:srgbClr val="F4CCCC"/>
              </a:highlight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311700" y="400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65EAC"/>
                </a:solidFill>
              </a:rPr>
              <a:t>ROADMAP: Stage 1</a:t>
            </a:r>
            <a:endParaRPr sz="2800">
              <a:solidFill>
                <a:srgbClr val="165EAC"/>
              </a:solidFill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2602022" y="2452880"/>
            <a:ext cx="826800" cy="388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Tidy                                                                                                                                                                                                       </a:t>
            </a:r>
            <a:endParaRPr sz="1100"/>
          </a:p>
        </p:txBody>
      </p:sp>
      <p:sp>
        <p:nvSpPr>
          <p:cNvPr id="134" name="Google Shape;134;p21"/>
          <p:cNvSpPr txBox="1"/>
          <p:nvPr/>
        </p:nvSpPr>
        <p:spPr>
          <a:xfrm>
            <a:off x="2236574" y="3286580"/>
            <a:ext cx="826800" cy="388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Import</a:t>
            </a:r>
            <a:endParaRPr sz="1100"/>
          </a:p>
        </p:txBody>
      </p:sp>
      <p:sp>
        <p:nvSpPr>
          <p:cNvPr id="135" name="Google Shape;135;p21"/>
          <p:cNvSpPr txBox="1"/>
          <p:nvPr/>
        </p:nvSpPr>
        <p:spPr>
          <a:xfrm>
            <a:off x="4188130" y="2301106"/>
            <a:ext cx="826800" cy="388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Transform</a:t>
            </a:r>
            <a:endParaRPr sz="1100"/>
          </a:p>
        </p:txBody>
      </p:sp>
      <p:sp>
        <p:nvSpPr>
          <p:cNvPr id="136" name="Google Shape;136;p21"/>
          <p:cNvSpPr txBox="1"/>
          <p:nvPr/>
        </p:nvSpPr>
        <p:spPr>
          <a:xfrm>
            <a:off x="5807813" y="1841632"/>
            <a:ext cx="826800" cy="388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Explore                                                                                                                                                                                                     </a:t>
            </a:r>
            <a:endParaRPr sz="1100"/>
          </a:p>
        </p:txBody>
      </p:sp>
      <p:sp>
        <p:nvSpPr>
          <p:cNvPr id="137" name="Google Shape;137;p21"/>
          <p:cNvSpPr txBox="1"/>
          <p:nvPr/>
        </p:nvSpPr>
        <p:spPr>
          <a:xfrm>
            <a:off x="5676441" y="2952207"/>
            <a:ext cx="826800" cy="388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Model</a:t>
            </a:r>
            <a:endParaRPr sz="1100"/>
          </a:p>
        </p:txBody>
      </p:sp>
      <p:sp>
        <p:nvSpPr>
          <p:cNvPr id="138" name="Google Shape;138;p21"/>
          <p:cNvSpPr txBox="1"/>
          <p:nvPr/>
        </p:nvSpPr>
        <p:spPr>
          <a:xfrm>
            <a:off x="3818234" y="3371740"/>
            <a:ext cx="826800" cy="388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Report</a:t>
            </a:r>
            <a:endParaRPr sz="1100"/>
          </a:p>
        </p:txBody>
      </p:sp>
      <p:cxnSp>
        <p:nvCxnSpPr>
          <p:cNvPr id="139" name="Google Shape;139;p21"/>
          <p:cNvCxnSpPr/>
          <p:nvPr/>
        </p:nvCxnSpPr>
        <p:spPr>
          <a:xfrm flipH="1" rot="10800000">
            <a:off x="2630465" y="2849113"/>
            <a:ext cx="219000" cy="4260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0" name="Google Shape;140;p21"/>
          <p:cNvCxnSpPr>
            <a:stCxn id="136" idx="3"/>
            <a:endCxn id="137" idx="3"/>
          </p:cNvCxnSpPr>
          <p:nvPr/>
        </p:nvCxnSpPr>
        <p:spPr>
          <a:xfrm flipH="1">
            <a:off x="6503213" y="2036032"/>
            <a:ext cx="131400" cy="1110600"/>
          </a:xfrm>
          <a:prstGeom prst="curvedConnector3">
            <a:avLst>
              <a:gd fmla="val -181221" name="adj1"/>
            </a:avLst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1" name="Google Shape;141;p21"/>
          <p:cNvCxnSpPr/>
          <p:nvPr/>
        </p:nvCxnSpPr>
        <p:spPr>
          <a:xfrm flipH="1">
            <a:off x="4677316" y="3132538"/>
            <a:ext cx="745500" cy="566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2" name="Google Shape;142;p21"/>
          <p:cNvCxnSpPr>
            <a:endCxn id="135" idx="2"/>
          </p:cNvCxnSpPr>
          <p:nvPr/>
        </p:nvCxnSpPr>
        <p:spPr>
          <a:xfrm rot="10800000">
            <a:off x="4601530" y="2689906"/>
            <a:ext cx="1074600" cy="458100"/>
          </a:xfrm>
          <a:prstGeom prst="curvedConnector2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3" name="Google Shape;143;p21"/>
          <p:cNvCxnSpPr>
            <a:stCxn id="133" idx="3"/>
          </p:cNvCxnSpPr>
          <p:nvPr/>
        </p:nvCxnSpPr>
        <p:spPr>
          <a:xfrm flipH="1" rot="10800000">
            <a:off x="3428822" y="2591780"/>
            <a:ext cx="775500" cy="555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21"/>
          <p:cNvCxnSpPr>
            <a:stCxn id="135" idx="0"/>
          </p:cNvCxnSpPr>
          <p:nvPr/>
        </p:nvCxnSpPr>
        <p:spPr>
          <a:xfrm rot="-5400000">
            <a:off x="5026480" y="1508656"/>
            <a:ext cx="367500" cy="1217400"/>
          </a:xfrm>
          <a:prstGeom prst="curvedConnector2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45" name="Google Shape;145;p21"/>
          <p:cNvSpPr txBox="1"/>
          <p:nvPr/>
        </p:nvSpPr>
        <p:spPr>
          <a:xfrm>
            <a:off x="417425" y="3442700"/>
            <a:ext cx="1524000" cy="15021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From files - all but unusually complex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.txt, .xlsx, .csv, .sav, .dta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Relative paths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Separators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..and more</a:t>
            </a:r>
            <a:endParaRPr sz="1200"/>
          </a:p>
        </p:txBody>
      </p:sp>
      <p:sp>
        <p:nvSpPr>
          <p:cNvPr id="146" name="Google Shape;146;p21"/>
          <p:cNvSpPr txBox="1"/>
          <p:nvPr/>
        </p:nvSpPr>
        <p:spPr>
          <a:xfrm>
            <a:off x="673275" y="994025"/>
            <a:ext cx="1859700" cy="6753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Everything scripted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Code commenting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Organisation of analysis</a:t>
            </a:r>
            <a:endParaRPr sz="1200"/>
          </a:p>
        </p:txBody>
      </p:sp>
      <p:sp>
        <p:nvSpPr>
          <p:cNvPr id="147" name="Google Shape;147;p21"/>
          <p:cNvSpPr/>
          <p:nvPr/>
        </p:nvSpPr>
        <p:spPr>
          <a:xfrm>
            <a:off x="2532979" y="1151225"/>
            <a:ext cx="219017" cy="603025"/>
          </a:xfrm>
          <a:custGeom>
            <a:rect b="b" l="l" r="r" t="t"/>
            <a:pathLst>
              <a:path extrusionOk="0" h="24121" w="23244">
                <a:moveTo>
                  <a:pt x="0" y="0"/>
                </a:moveTo>
                <a:lnTo>
                  <a:pt x="23244" y="438"/>
                </a:lnTo>
                <a:lnTo>
                  <a:pt x="23244" y="24121"/>
                </a:lnTo>
              </a:path>
            </a:pathLst>
          </a:custGeom>
          <a:noFill/>
          <a:ln cap="flat" cmpd="sng" w="9525">
            <a:solidFill>
              <a:srgbClr val="FFAB4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" name="Google Shape;148;p21"/>
          <p:cNvSpPr/>
          <p:nvPr/>
        </p:nvSpPr>
        <p:spPr>
          <a:xfrm>
            <a:off x="1941425" y="3672950"/>
            <a:ext cx="700889" cy="537225"/>
          </a:xfrm>
          <a:custGeom>
            <a:rect b="b" l="l" r="r" t="t"/>
            <a:pathLst>
              <a:path extrusionOk="0" h="21489" w="34646">
                <a:moveTo>
                  <a:pt x="0" y="21489"/>
                </a:moveTo>
                <a:lnTo>
                  <a:pt x="34646" y="21051"/>
                </a:lnTo>
                <a:lnTo>
                  <a:pt x="34208" y="0"/>
                </a:lnTo>
              </a:path>
            </a:pathLst>
          </a:custGeom>
          <a:noFill/>
          <a:ln cap="flat" cmpd="sng" w="9525">
            <a:solidFill>
              <a:srgbClr val="FFAB4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Google Shape;149;p21"/>
          <p:cNvSpPr txBox="1"/>
          <p:nvPr/>
        </p:nvSpPr>
        <p:spPr>
          <a:xfrm>
            <a:off x="417425" y="1842500"/>
            <a:ext cx="1524000" cy="15021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What ‘tidy’ data are but little tidying.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Changing variable names and types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Factor levels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Wide to long reshaping</a:t>
            </a:r>
            <a:endParaRPr sz="1200"/>
          </a:p>
        </p:txBody>
      </p:sp>
      <p:sp>
        <p:nvSpPr>
          <p:cNvPr id="150" name="Google Shape;150;p21"/>
          <p:cNvSpPr txBox="1"/>
          <p:nvPr/>
        </p:nvSpPr>
        <p:spPr>
          <a:xfrm>
            <a:off x="7261625" y="678673"/>
            <a:ext cx="1524000" cy="9330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Simple plots: histograms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Normality testing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Summary stats</a:t>
            </a:r>
            <a:endParaRPr sz="1200"/>
          </a:p>
        </p:txBody>
      </p:sp>
      <p:sp>
        <p:nvSpPr>
          <p:cNvPr id="151" name="Google Shape;151;p21"/>
          <p:cNvSpPr txBox="1"/>
          <p:nvPr/>
        </p:nvSpPr>
        <p:spPr>
          <a:xfrm>
            <a:off x="7261625" y="1841625"/>
            <a:ext cx="1524000" cy="31032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Fundamental concepts in hypothesis testing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CI, Linear models (</a:t>
            </a:r>
            <a:r>
              <a:rPr i="1" lang="en" sz="1200"/>
              <a:t>t</a:t>
            </a:r>
            <a:r>
              <a:rPr lang="en" sz="1200"/>
              <a:t>-tests, ANOVA, regression), correlation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Multiple comparison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Selection: Assumptions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Not really fit</a:t>
            </a:r>
            <a:endParaRPr sz="1200"/>
          </a:p>
        </p:txBody>
      </p:sp>
      <p:sp>
        <p:nvSpPr>
          <p:cNvPr id="152" name="Google Shape;152;p21"/>
          <p:cNvSpPr txBox="1"/>
          <p:nvPr/>
        </p:nvSpPr>
        <p:spPr>
          <a:xfrm>
            <a:off x="3215775" y="4017450"/>
            <a:ext cx="2160000" cy="9930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“significance, direction, magnitude”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Figures: </a:t>
            </a:r>
            <a:r>
              <a:rPr lang="en" sz="1200">
                <a:solidFill>
                  <a:srgbClr val="000000"/>
                </a:solidFill>
              </a:rPr>
              <a:t>legends, </a:t>
            </a:r>
            <a:r>
              <a:rPr lang="en" sz="1200"/>
              <a:t>saving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Not fully reproducibly</a:t>
            </a:r>
            <a:endParaRPr sz="1200"/>
          </a:p>
        </p:txBody>
      </p:sp>
      <p:sp>
        <p:nvSpPr>
          <p:cNvPr id="153" name="Google Shape;153;p21"/>
          <p:cNvSpPr txBox="1"/>
          <p:nvPr/>
        </p:nvSpPr>
        <p:spPr>
          <a:xfrm>
            <a:off x="5701675" y="994275"/>
            <a:ext cx="1074600" cy="6030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ranking, logging</a:t>
            </a:r>
            <a:endParaRPr sz="1200"/>
          </a:p>
        </p:txBody>
      </p:sp>
      <p:sp>
        <p:nvSpPr>
          <p:cNvPr id="154" name="Google Shape;154;p21"/>
          <p:cNvSpPr/>
          <p:nvPr/>
        </p:nvSpPr>
        <p:spPr>
          <a:xfrm>
            <a:off x="1951600" y="2631375"/>
            <a:ext cx="657850" cy="10950"/>
          </a:xfrm>
          <a:custGeom>
            <a:rect b="b" l="l" r="r" t="t"/>
            <a:pathLst>
              <a:path extrusionOk="0" h="438" w="26314">
                <a:moveTo>
                  <a:pt x="0" y="0"/>
                </a:moveTo>
                <a:lnTo>
                  <a:pt x="26314" y="438"/>
                </a:lnTo>
              </a:path>
            </a:pathLst>
          </a:custGeom>
          <a:noFill/>
          <a:ln cap="flat" cmpd="sng" w="9525">
            <a:solidFill>
              <a:srgbClr val="FFAB4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5" name="Google Shape;155;p21"/>
          <p:cNvSpPr/>
          <p:nvPr/>
        </p:nvSpPr>
        <p:spPr>
          <a:xfrm>
            <a:off x="4484200" y="1129300"/>
            <a:ext cx="1217486" cy="1173150"/>
          </a:xfrm>
          <a:custGeom>
            <a:rect b="b" l="l" r="r" t="t"/>
            <a:pathLst>
              <a:path extrusionOk="0" h="46926" w="80695">
                <a:moveTo>
                  <a:pt x="80695" y="0"/>
                </a:moveTo>
                <a:lnTo>
                  <a:pt x="0" y="0"/>
                </a:lnTo>
                <a:lnTo>
                  <a:pt x="0" y="46926"/>
                </a:lnTo>
              </a:path>
            </a:pathLst>
          </a:cu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" name="Google Shape;156;p21"/>
          <p:cNvSpPr/>
          <p:nvPr/>
        </p:nvSpPr>
        <p:spPr>
          <a:xfrm rot="121375">
            <a:off x="4226153" y="3762912"/>
            <a:ext cx="10950" cy="252181"/>
          </a:xfrm>
          <a:custGeom>
            <a:rect b="b" l="l" r="r" t="t"/>
            <a:pathLst>
              <a:path extrusionOk="0" h="10087" w="438">
                <a:moveTo>
                  <a:pt x="0" y="0"/>
                </a:moveTo>
                <a:lnTo>
                  <a:pt x="438" y="10087"/>
                </a:lnTo>
              </a:path>
            </a:pathLst>
          </a:cu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" name="Google Shape;157;p21"/>
          <p:cNvSpPr/>
          <p:nvPr/>
        </p:nvSpPr>
        <p:spPr>
          <a:xfrm>
            <a:off x="6150825" y="3355000"/>
            <a:ext cx="1129300" cy="789400"/>
          </a:xfrm>
          <a:custGeom>
            <a:rect b="b" l="l" r="r" t="t"/>
            <a:pathLst>
              <a:path extrusionOk="0" h="31576" w="45172">
                <a:moveTo>
                  <a:pt x="45172" y="31576"/>
                </a:moveTo>
                <a:lnTo>
                  <a:pt x="0" y="31138"/>
                </a:lnTo>
                <a:lnTo>
                  <a:pt x="438" y="0"/>
                </a:lnTo>
              </a:path>
            </a:pathLst>
          </a:cu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8" name="Google Shape;158;p21"/>
          <p:cNvSpPr/>
          <p:nvPr/>
        </p:nvSpPr>
        <p:spPr>
          <a:xfrm>
            <a:off x="6645125" y="1130525"/>
            <a:ext cx="621375" cy="837125"/>
          </a:xfrm>
          <a:custGeom>
            <a:rect b="b" l="l" r="r" t="t"/>
            <a:pathLst>
              <a:path extrusionOk="0" h="33485" w="24855">
                <a:moveTo>
                  <a:pt x="0" y="33485"/>
                </a:moveTo>
                <a:lnTo>
                  <a:pt x="20367" y="33485"/>
                </a:lnTo>
                <a:lnTo>
                  <a:pt x="20712" y="0"/>
                </a:lnTo>
                <a:lnTo>
                  <a:pt x="24855" y="0"/>
                </a:lnTo>
              </a:path>
            </a:pathLst>
          </a:custGeom>
          <a:noFill/>
          <a:ln cap="flat" cmpd="sng" w="9525">
            <a:solidFill>
              <a:srgbClr val="FFAB4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9" name="Google Shape;159;p21"/>
          <p:cNvSpPr txBox="1"/>
          <p:nvPr/>
        </p:nvSpPr>
        <p:spPr>
          <a:xfrm>
            <a:off x="179500" y="626775"/>
            <a:ext cx="1217400" cy="3675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Introductory</a:t>
            </a:r>
            <a:endParaRPr sz="1100"/>
          </a:p>
        </p:txBody>
      </p:sp>
      <p:sp>
        <p:nvSpPr>
          <p:cNvPr id="160" name="Google Shape;160;p21"/>
          <p:cNvSpPr txBox="1"/>
          <p:nvPr/>
        </p:nvSpPr>
        <p:spPr>
          <a:xfrm>
            <a:off x="3363072" y="1841630"/>
            <a:ext cx="826800" cy="388800"/>
          </a:xfrm>
          <a:prstGeom prst="rect">
            <a:avLst/>
          </a:prstGeom>
          <a:gradFill>
            <a:gsLst>
              <a:gs pos="0">
                <a:srgbClr val="D4E5F5"/>
              </a:gs>
              <a:gs pos="0">
                <a:srgbClr val="FFFFFF"/>
              </a:gs>
              <a:gs pos="100000">
                <a:srgbClr val="DCE3F8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Simulate                                                                                                                                                                                                      </a:t>
            </a:r>
            <a:endParaRPr sz="1100"/>
          </a:p>
        </p:txBody>
      </p:sp>
      <p:cxnSp>
        <p:nvCxnSpPr>
          <p:cNvPr id="161" name="Google Shape;161;p21"/>
          <p:cNvCxnSpPr>
            <a:endCxn id="160" idx="1"/>
          </p:cNvCxnSpPr>
          <p:nvPr/>
        </p:nvCxnSpPr>
        <p:spPr>
          <a:xfrm flipH="1" rot="10800000">
            <a:off x="3103272" y="2036030"/>
            <a:ext cx="259800" cy="4260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62" name="Google Shape;162;p21"/>
          <p:cNvSpPr txBox="1"/>
          <p:nvPr/>
        </p:nvSpPr>
        <p:spPr>
          <a:xfrm>
            <a:off x="2990800" y="1105361"/>
            <a:ext cx="1254600" cy="320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Abstraction</a:t>
            </a:r>
            <a:endParaRPr sz="1200"/>
          </a:p>
        </p:txBody>
      </p:sp>
      <p:cxnSp>
        <p:nvCxnSpPr>
          <p:cNvPr id="163" name="Google Shape;163;p21"/>
          <p:cNvCxnSpPr>
            <a:stCxn id="162" idx="2"/>
            <a:endCxn id="160" idx="0"/>
          </p:cNvCxnSpPr>
          <p:nvPr/>
        </p:nvCxnSpPr>
        <p:spPr>
          <a:xfrm>
            <a:off x="3618100" y="1425761"/>
            <a:ext cx="158400" cy="4158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idx="12" type="sldNum"/>
          </p:nvPr>
        </p:nvSpPr>
        <p:spPr>
          <a:xfrm>
            <a:off x="85119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22"/>
          <p:cNvSpPr txBox="1"/>
          <p:nvPr/>
        </p:nvSpPr>
        <p:spPr>
          <a:xfrm>
            <a:off x="2145675" y="1689800"/>
            <a:ext cx="4988700" cy="2109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4CCCC"/>
                </a:highlight>
              </a:rPr>
              <a:t>Reproducibly</a:t>
            </a:r>
            <a:endParaRPr>
              <a:highlight>
                <a:srgbClr val="F4CCCC"/>
              </a:highlight>
            </a:endParaRPr>
          </a:p>
        </p:txBody>
      </p:sp>
      <p:sp>
        <p:nvSpPr>
          <p:cNvPr id="170" name="Google Shape;170;p22"/>
          <p:cNvSpPr txBox="1"/>
          <p:nvPr/>
        </p:nvSpPr>
        <p:spPr>
          <a:xfrm>
            <a:off x="311700" y="400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65EAC"/>
                </a:solidFill>
              </a:rPr>
              <a:t>Stage 2</a:t>
            </a:r>
            <a:endParaRPr sz="2800">
              <a:solidFill>
                <a:srgbClr val="165EAC"/>
              </a:solidFill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2602022" y="2452880"/>
            <a:ext cx="826800" cy="3888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Tidy                                                                                                                                                                                                       </a:t>
            </a:r>
            <a:endParaRPr sz="1100"/>
          </a:p>
        </p:txBody>
      </p:sp>
      <p:sp>
        <p:nvSpPr>
          <p:cNvPr id="172" name="Google Shape;172;p22"/>
          <p:cNvSpPr txBox="1"/>
          <p:nvPr/>
        </p:nvSpPr>
        <p:spPr>
          <a:xfrm>
            <a:off x="2236574" y="3286580"/>
            <a:ext cx="826800" cy="388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Import</a:t>
            </a:r>
            <a:endParaRPr sz="1100"/>
          </a:p>
        </p:txBody>
      </p:sp>
      <p:sp>
        <p:nvSpPr>
          <p:cNvPr id="173" name="Google Shape;173;p22"/>
          <p:cNvSpPr txBox="1"/>
          <p:nvPr/>
        </p:nvSpPr>
        <p:spPr>
          <a:xfrm>
            <a:off x="4188130" y="2301106"/>
            <a:ext cx="826800" cy="388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Transform</a:t>
            </a:r>
            <a:endParaRPr sz="1100"/>
          </a:p>
        </p:txBody>
      </p:sp>
      <p:sp>
        <p:nvSpPr>
          <p:cNvPr id="174" name="Google Shape;174;p22"/>
          <p:cNvSpPr txBox="1"/>
          <p:nvPr/>
        </p:nvSpPr>
        <p:spPr>
          <a:xfrm>
            <a:off x="5807813" y="1841632"/>
            <a:ext cx="826800" cy="388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Explore                                                                                                                                                                                                     </a:t>
            </a:r>
            <a:endParaRPr sz="1100"/>
          </a:p>
        </p:txBody>
      </p:sp>
      <p:sp>
        <p:nvSpPr>
          <p:cNvPr id="175" name="Google Shape;175;p22"/>
          <p:cNvSpPr txBox="1"/>
          <p:nvPr/>
        </p:nvSpPr>
        <p:spPr>
          <a:xfrm>
            <a:off x="5676441" y="2952207"/>
            <a:ext cx="826800" cy="3888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Model</a:t>
            </a:r>
            <a:endParaRPr sz="1100"/>
          </a:p>
        </p:txBody>
      </p:sp>
      <p:sp>
        <p:nvSpPr>
          <p:cNvPr id="176" name="Google Shape;176;p22"/>
          <p:cNvSpPr txBox="1"/>
          <p:nvPr/>
        </p:nvSpPr>
        <p:spPr>
          <a:xfrm>
            <a:off x="3818234" y="3371740"/>
            <a:ext cx="826800" cy="3888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Report</a:t>
            </a:r>
            <a:endParaRPr sz="1100"/>
          </a:p>
        </p:txBody>
      </p:sp>
      <p:cxnSp>
        <p:nvCxnSpPr>
          <p:cNvPr id="177" name="Google Shape;177;p22"/>
          <p:cNvCxnSpPr/>
          <p:nvPr/>
        </p:nvCxnSpPr>
        <p:spPr>
          <a:xfrm flipH="1" rot="10800000">
            <a:off x="2630465" y="2849113"/>
            <a:ext cx="219000" cy="4260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8" name="Google Shape;178;p22"/>
          <p:cNvCxnSpPr>
            <a:stCxn id="174" idx="3"/>
            <a:endCxn id="175" idx="3"/>
          </p:cNvCxnSpPr>
          <p:nvPr/>
        </p:nvCxnSpPr>
        <p:spPr>
          <a:xfrm flipH="1">
            <a:off x="6503213" y="2036032"/>
            <a:ext cx="131400" cy="1110600"/>
          </a:xfrm>
          <a:prstGeom prst="curvedConnector3">
            <a:avLst>
              <a:gd fmla="val -181221" name="adj1"/>
            </a:avLst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9" name="Google Shape;179;p22"/>
          <p:cNvCxnSpPr/>
          <p:nvPr/>
        </p:nvCxnSpPr>
        <p:spPr>
          <a:xfrm flipH="1">
            <a:off x="4677316" y="3132538"/>
            <a:ext cx="745500" cy="566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0" name="Google Shape;180;p22"/>
          <p:cNvCxnSpPr>
            <a:endCxn id="173" idx="2"/>
          </p:cNvCxnSpPr>
          <p:nvPr/>
        </p:nvCxnSpPr>
        <p:spPr>
          <a:xfrm rot="10800000">
            <a:off x="4601530" y="2689906"/>
            <a:ext cx="1074600" cy="458100"/>
          </a:xfrm>
          <a:prstGeom prst="curvedConnector2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1" name="Google Shape;181;p22"/>
          <p:cNvCxnSpPr>
            <a:stCxn id="171" idx="3"/>
          </p:cNvCxnSpPr>
          <p:nvPr/>
        </p:nvCxnSpPr>
        <p:spPr>
          <a:xfrm flipH="1" rot="10800000">
            <a:off x="3428822" y="2591780"/>
            <a:ext cx="775500" cy="555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22"/>
          <p:cNvCxnSpPr>
            <a:stCxn id="173" idx="0"/>
          </p:cNvCxnSpPr>
          <p:nvPr/>
        </p:nvCxnSpPr>
        <p:spPr>
          <a:xfrm rot="-5400000">
            <a:off x="5026480" y="1508656"/>
            <a:ext cx="367500" cy="1217400"/>
          </a:xfrm>
          <a:prstGeom prst="curvedConnector2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83" name="Google Shape;183;p22"/>
          <p:cNvSpPr txBox="1"/>
          <p:nvPr/>
        </p:nvSpPr>
        <p:spPr>
          <a:xfrm>
            <a:off x="417425" y="2171450"/>
            <a:ext cx="1524000" cy="830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Inevitably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184" name="Google Shape;184;p22"/>
          <p:cNvSpPr txBox="1"/>
          <p:nvPr/>
        </p:nvSpPr>
        <p:spPr>
          <a:xfrm>
            <a:off x="7036775" y="1851650"/>
            <a:ext cx="1919700" cy="30930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Explicitly</a:t>
            </a:r>
            <a:r>
              <a:rPr lang="en" sz="1200"/>
              <a:t>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Stage 1 tests in LM framework (increased conceptual complexity)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More LM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GLM - Binomial and Poisson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Odds ratios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Deviance measures of fit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More on Multiple comparisons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Non-linear regression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Depending on options: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Mixed models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FDR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GWAS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bootstrapping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85" name="Google Shape;185;p22"/>
          <p:cNvSpPr/>
          <p:nvPr/>
        </p:nvSpPr>
        <p:spPr>
          <a:xfrm>
            <a:off x="1951600" y="2631375"/>
            <a:ext cx="657850" cy="10950"/>
          </a:xfrm>
          <a:custGeom>
            <a:rect b="b" l="l" r="r" t="t"/>
            <a:pathLst>
              <a:path extrusionOk="0" h="438" w="26314">
                <a:moveTo>
                  <a:pt x="0" y="0"/>
                </a:moveTo>
                <a:lnTo>
                  <a:pt x="26314" y="438"/>
                </a:lnTo>
              </a:path>
            </a:pathLst>
          </a:custGeom>
          <a:noFill/>
          <a:ln cap="flat" cmpd="sng" w="9525">
            <a:solidFill>
              <a:srgbClr val="FFAB4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6" name="Google Shape;186;p22"/>
          <p:cNvSpPr/>
          <p:nvPr/>
        </p:nvSpPr>
        <p:spPr>
          <a:xfrm>
            <a:off x="6150825" y="3355000"/>
            <a:ext cx="885936" cy="789400"/>
          </a:xfrm>
          <a:custGeom>
            <a:rect b="b" l="l" r="r" t="t"/>
            <a:pathLst>
              <a:path extrusionOk="0" h="31576" w="45172">
                <a:moveTo>
                  <a:pt x="45172" y="31576"/>
                </a:moveTo>
                <a:lnTo>
                  <a:pt x="0" y="31138"/>
                </a:lnTo>
                <a:lnTo>
                  <a:pt x="438" y="0"/>
                </a:lnTo>
              </a:path>
            </a:pathLst>
          </a:cu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7" name="Google Shape;187;p22"/>
          <p:cNvSpPr txBox="1"/>
          <p:nvPr/>
        </p:nvSpPr>
        <p:spPr>
          <a:xfrm>
            <a:off x="3215775" y="4017450"/>
            <a:ext cx="2160000" cy="9930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Multi panel figures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Complex domain specific figures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88" name="Google Shape;188;p22"/>
          <p:cNvSpPr/>
          <p:nvPr/>
        </p:nvSpPr>
        <p:spPr>
          <a:xfrm rot="121375">
            <a:off x="4226153" y="3762912"/>
            <a:ext cx="10950" cy="252181"/>
          </a:xfrm>
          <a:custGeom>
            <a:rect b="b" l="l" r="r" t="t"/>
            <a:pathLst>
              <a:path extrusionOk="0" h="10087" w="438">
                <a:moveTo>
                  <a:pt x="0" y="0"/>
                </a:moveTo>
                <a:lnTo>
                  <a:pt x="438" y="10087"/>
                </a:lnTo>
              </a:path>
            </a:pathLst>
          </a:cu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9" name="Google Shape;189;p22"/>
          <p:cNvSpPr txBox="1"/>
          <p:nvPr/>
        </p:nvSpPr>
        <p:spPr>
          <a:xfrm>
            <a:off x="2145675" y="322000"/>
            <a:ext cx="1217400" cy="3675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Introductory</a:t>
            </a:r>
            <a:endParaRPr sz="1100"/>
          </a:p>
        </p:txBody>
      </p:sp>
      <p:sp>
        <p:nvSpPr>
          <p:cNvPr id="190" name="Google Shape;190;p22"/>
          <p:cNvSpPr txBox="1"/>
          <p:nvPr/>
        </p:nvSpPr>
        <p:spPr>
          <a:xfrm>
            <a:off x="2145675" y="689500"/>
            <a:ext cx="1217400" cy="388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Intermediate</a:t>
            </a:r>
            <a:endParaRPr sz="1100"/>
          </a:p>
        </p:txBody>
      </p:sp>
      <p:sp>
        <p:nvSpPr>
          <p:cNvPr id="191" name="Google Shape;191;p22"/>
          <p:cNvSpPr txBox="1"/>
          <p:nvPr/>
        </p:nvSpPr>
        <p:spPr>
          <a:xfrm>
            <a:off x="3363072" y="1841630"/>
            <a:ext cx="826800" cy="388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165E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Simulate                                                                                                                                                                                                      </a:t>
            </a:r>
            <a:endParaRPr sz="1100"/>
          </a:p>
        </p:txBody>
      </p:sp>
      <p:cxnSp>
        <p:nvCxnSpPr>
          <p:cNvPr id="192" name="Google Shape;192;p22"/>
          <p:cNvCxnSpPr>
            <a:endCxn id="191" idx="1"/>
          </p:cNvCxnSpPr>
          <p:nvPr/>
        </p:nvCxnSpPr>
        <p:spPr>
          <a:xfrm flipH="1" rot="10800000">
            <a:off x="3103272" y="2036030"/>
            <a:ext cx="259800" cy="4260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93" name="Google Shape;193;p22"/>
          <p:cNvSpPr txBox="1"/>
          <p:nvPr/>
        </p:nvSpPr>
        <p:spPr>
          <a:xfrm>
            <a:off x="72400" y="1058925"/>
            <a:ext cx="1800300" cy="830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Depending on options: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Abstraction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Running and interpreting particular models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194" name="Google Shape;194;p22"/>
          <p:cNvSpPr/>
          <p:nvPr/>
        </p:nvSpPr>
        <p:spPr>
          <a:xfrm>
            <a:off x="1889750" y="1463050"/>
            <a:ext cx="1866900" cy="388600"/>
          </a:xfrm>
          <a:custGeom>
            <a:rect b="b" l="l" r="r" t="t"/>
            <a:pathLst>
              <a:path extrusionOk="0" h="15544" w="74676">
                <a:moveTo>
                  <a:pt x="0" y="304"/>
                </a:moveTo>
                <a:lnTo>
                  <a:pt x="74372" y="0"/>
                </a:lnTo>
                <a:lnTo>
                  <a:pt x="74676" y="15544"/>
                </a:lnTo>
              </a:path>
            </a:pathLst>
          </a:cu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5" name="Google Shape;195;p22"/>
          <p:cNvSpPr txBox="1"/>
          <p:nvPr/>
        </p:nvSpPr>
        <p:spPr>
          <a:xfrm>
            <a:off x="5676450" y="254775"/>
            <a:ext cx="2866500" cy="15021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Depending on options: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Proportions</a:t>
            </a:r>
            <a:br>
              <a:rPr lang="en" sz="1000"/>
            </a:br>
            <a:r>
              <a:rPr lang="en" sz="1000"/>
              <a:t>Z score standardisation</a:t>
            </a:r>
            <a:br>
              <a:rPr lang="en" sz="1000"/>
            </a:br>
            <a:r>
              <a:rPr lang="en" sz="1000"/>
              <a:t>Coefficient of variation</a:t>
            </a:r>
            <a:br>
              <a:rPr lang="en" sz="1000"/>
            </a:br>
            <a:r>
              <a:rPr lang="en" sz="1000"/>
              <a:t>Log to base 2</a:t>
            </a:r>
            <a:br>
              <a:rPr lang="en" sz="1000"/>
            </a:br>
            <a:r>
              <a:rPr lang="en" sz="1000"/>
              <a:t>Subtraction of noise/background</a:t>
            </a:r>
            <a:br>
              <a:rPr lang="en" sz="1000"/>
            </a:br>
            <a:r>
              <a:rPr lang="en" sz="1000"/>
              <a:t>Scaling/reversing experimental steps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PCR Relative quantification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RPKM quantification</a:t>
            </a:r>
            <a:endParaRPr sz="1000"/>
          </a:p>
        </p:txBody>
      </p:sp>
      <p:sp>
        <p:nvSpPr>
          <p:cNvPr id="196" name="Google Shape;196;p22"/>
          <p:cNvSpPr/>
          <p:nvPr/>
        </p:nvSpPr>
        <p:spPr>
          <a:xfrm>
            <a:off x="4484200" y="1129300"/>
            <a:ext cx="1191865" cy="1173150"/>
          </a:xfrm>
          <a:custGeom>
            <a:rect b="b" l="l" r="r" t="t"/>
            <a:pathLst>
              <a:path extrusionOk="0" h="46926" w="80695">
                <a:moveTo>
                  <a:pt x="80695" y="0"/>
                </a:moveTo>
                <a:lnTo>
                  <a:pt x="0" y="0"/>
                </a:lnTo>
                <a:lnTo>
                  <a:pt x="0" y="46926"/>
                </a:lnTo>
              </a:path>
            </a:pathLst>
          </a:cu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