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150ECB-AF38-4C2B-80C6-1B4EB340931C}">
  <a:tblStyle styleId="{90150ECB-AF38-4C2B-80C6-1B4EB340931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8be67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8be67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bdd865c3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bdd86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c0cfd54f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c0cfd5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c0cfd54f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c0cfd5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0733e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0733e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52699f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52699f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c0cfd54f_0_4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c0cfd54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c0cfd54f_0_4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c0cfd54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c0cfd54f_0_4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c0cfd54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c0cfd54f_0_4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c0cfd54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c0cfd54f_0_4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c0cfd54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8be6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8be6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afd33c6d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0afd33c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0afd33c6d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0afd33c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ec0cfd54f_0_4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ec0cfd54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c0cfd54f_1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c0cfd5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Y-axis not ideal for reports but will make it easier to explain the lm() in a moment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c0cfd54f_0_4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c0cfd54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0afd33c6d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0afd33c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afd33c6d_0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0afd33c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0afd33c6d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0afd33c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afd33c6d_0_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0afd33c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c0cfd54f_0_4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ec0cfd54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afd33c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afd33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152699f3e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152699f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52699f3e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52699f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152699f3e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152699f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52699f3e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52699f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52699f3e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52699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152699f3e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152699f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152699f3e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152699f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152699f3e_0_1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152699f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ec0cfd54f_1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ec0cfd54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f1d25d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f1d25d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de2e6ae0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de2e6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the data analysis pipeline. Data are simulated or imported, then tidied, transformed, explored, modelled and report upon.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should be reproducible - i.e., scripted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a3599f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2a359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one topics annotated on to each of:  reproducible,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Reproducible: Everything scripted, Code commenting,Organisation of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Simulate: little coverage but Autumn maths covered abstraction (expression of a complex biological system mathematically).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Import: From files - all but unusually complex for example txt, .xlsx, .csv, .sav, .dta; also Relative paths, Separators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Tidy: concept of tidy data covered, changing variable names, types and altering factor levels. Reshaping data from wide to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Transform: little coverage but included ranking and logging.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Explore: Simple plots such as histograms, Normality testing, Summary stats.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Fundamental concepts in hypothesis testing, CI, Linear models (t-tests, ANOVA, regression), correlation, Multiple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“significance, direction, magnitude”; Figures: legends, saving.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2a3599fd_0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2a3599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two topics annotated on to each of:  reproducibly,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Reproducible: Everything scripted, Code commenting,Organisation of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Simulate: running and interpreting of particular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Import: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Tidy: for example identification and removal of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Transform: </a:t>
            </a:r>
            <a:r>
              <a:rPr lang="en" sz="1200">
                <a:solidFill>
                  <a:schemeClr val="dk1"/>
                </a:solidFill>
              </a:rPr>
              <a:t>Depends on options but may include Proportions, Z score standardisation, Coefficient of variation, Log to base 2, Subtraction of noise/background, Scaling/reversing experimental steps, PCR Relative quantification, RPKM quantification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</a:t>
            </a:r>
            <a:r>
              <a:rPr lang="en" sz="1200">
                <a:solidFill>
                  <a:schemeClr val="dk1"/>
                </a:solidFill>
              </a:rPr>
              <a:t>Stage 1 tests in LM framework (increased conceptual complexity), More LM, GLM - Binomial and Poisson, Odds ratios, Deviance measures of fit, More on Multiple comparisons, Non-linear regression and depending on options, mixed models, FDR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GWAS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mutlipanel figures and more complex domain-specific plots depending on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f1d25d5c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f1d25d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98be67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98be67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44408" y="4731990"/>
            <a:ext cx="504000" cy="3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" l="0" r="0" t="139"/>
          <a:stretch/>
        </p:blipFill>
        <p:spPr>
          <a:xfrm>
            <a:off x="0" y="13650"/>
            <a:ext cx="2434676" cy="5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139" l="0" r="0" t="139"/>
          <a:stretch/>
        </p:blipFill>
        <p:spPr>
          <a:xfrm>
            <a:off x="6709375" y="4634825"/>
            <a:ext cx="2434626" cy="508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Q&amp;C and linear models revisited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83000"/>
            <a:ext cx="85206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Lab and Prof Skills II Quantitative and Computational skills</a:t>
            </a:r>
            <a:endParaRPr sz="30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</a:t>
            </a:r>
            <a:r>
              <a:rPr lang="en"/>
              <a:t> experiments and analysis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10" name="Google Shape;210;p23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‘x’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17" name="Google Shape;217;p23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23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" name="Google Shape;220;p23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 experiments and analysis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27" name="Google Shape;227;p24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distributed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Continuous: regression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Categories: t-test, ANOVA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34" name="Google Shape;234;p24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24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24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time: 1 lecture + 4 workshops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1 : Linear models revisited (E</a:t>
            </a:r>
            <a:r>
              <a:rPr lang="en"/>
              <a:t>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1: Linear Models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T-tests, ANOVA and regression are used when we have a continuous response variable. We revisit these using a linear modelling framework. This means using a single function `lm()` rather than three different ones and enhancing our understanding of the concepts underlying the tests.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2: Generalised Linear Models for Poisson distributed data (ER)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3: Generalised Linear Models for Binomially distributed data (ER)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4: Non-linear regression and dynamics (JWP)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 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 ✔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revisited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Stage 1 - revision, brief! 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models - what are they? ←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By actively following this lecture and undertaking the exercises in workshop 1 the successful student will be able to: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Explain the the link between t-tests, ANOVA and regression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Appropriately apply linear models using lm()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Interpret the results using summary() and anova() and relate them to the outputs of t.test() and aov()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linear models?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you have already met!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Equation</a:t>
            </a:r>
            <a:r>
              <a:rPr lang="en"/>
              <a:t> to explain, with a linear relationship, one response variable with one or more explanatory variables: </a:t>
            </a:r>
            <a:r>
              <a:rPr i="1" lang="en"/>
              <a:t>y = ax</a:t>
            </a:r>
            <a:r>
              <a:rPr baseline="-25000" i="1" lang="en"/>
              <a:t>1</a:t>
            </a:r>
            <a:r>
              <a:rPr i="1" lang="en"/>
              <a:t> + bx</a:t>
            </a:r>
            <a:r>
              <a:rPr baseline="-25000" i="1" lang="en"/>
              <a:t>2</a:t>
            </a:r>
            <a:r>
              <a:rPr i="1" lang="en"/>
              <a:t> +....</a:t>
            </a:r>
            <a:endParaRPr i="1"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6" name="Google Shape;266;p28"/>
          <p:cNvGraphicFramePr/>
          <p:nvPr/>
        </p:nvGraphicFramePr>
        <p:xfrm>
          <a:off x="192048" y="2472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{90150ECB-AF38-4C2B-80C6-1B4EB340931C}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r>
                        <a:rPr lang="en" sz="1200"/>
                        <a:t>and </a:t>
                      </a:r>
                      <a:r>
                        <a:rPr lang="en" sz="1200"/>
                        <a:t>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r>
                        <a:rPr lang="en" sz="1200"/>
                        <a:t>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other linear models too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</a:t>
            </a:r>
            <a:r>
              <a:rPr lang="en"/>
              <a:t>lised</a:t>
            </a:r>
            <a:r>
              <a:rPr lang="en"/>
              <a:t> linear models’ for different types of response. Generalised linear models are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looks more complex, at first, than the outputs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t.test()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r>
              <a:rPr lang="en"/>
              <a:t> is like that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. So we will revisit regression, t-tests and ANOVA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to help you understand the output.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Regression - this is exactly as last year!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311700" y="1152475"/>
            <a:ext cx="33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Concentration of juvenile  hormone (JH) and mandible length in stag beetles 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61075" y="2978675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15025" y="1297750"/>
            <a:ext cx="3480050" cy="3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406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5796325" y="1806625"/>
            <a:ext cx="2621400" cy="27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% of variation in y explained by x “model fit”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2"/>
          <p:cNvCxnSpPr/>
          <p:nvPr/>
        </p:nvCxnSpPr>
        <p:spPr>
          <a:xfrm flipH="1">
            <a:off x="4887375" y="4500775"/>
            <a:ext cx="970500" cy="26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2"/>
          <p:cNvCxnSpPr/>
          <p:nvPr/>
        </p:nvCxnSpPr>
        <p:spPr>
          <a:xfrm flipH="1">
            <a:off x="2756250" y="3634075"/>
            <a:ext cx="3121800" cy="94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/>
          <p:nvPr/>
        </p:nvCxnSpPr>
        <p:spPr>
          <a:xfrm flipH="1">
            <a:off x="4722325" y="3015975"/>
            <a:ext cx="1182600" cy="69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2"/>
          <p:cNvCxnSpPr/>
          <p:nvPr/>
        </p:nvCxnSpPr>
        <p:spPr>
          <a:xfrm flipH="1">
            <a:off x="4727175" y="2787550"/>
            <a:ext cx="1130700" cy="70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2"/>
          <p:cNvCxnSpPr/>
          <p:nvPr/>
        </p:nvCxnSpPr>
        <p:spPr>
          <a:xfrm flipH="1">
            <a:off x="2203050" y="2411300"/>
            <a:ext cx="3607800" cy="12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2"/>
          <p:cNvCxnSpPr/>
          <p:nvPr/>
        </p:nvCxnSpPr>
        <p:spPr>
          <a:xfrm flipH="1">
            <a:off x="2176100" y="1941000"/>
            <a:ext cx="3654900" cy="157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5731600" y="1128575"/>
            <a:ext cx="3121800" cy="432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mand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= 0.42 + 0.03*jh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</a:t>
            </a:r>
            <a:r>
              <a:rPr lang="en" sz="2000"/>
              <a:t>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revisited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Stage 1 - revision, brief!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models - what are they?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Revisiting regression,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32350" y="1707650"/>
            <a:ext cx="4919100" cy="29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3845925" y="2625875"/>
            <a:ext cx="985500" cy="10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b="1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3"/>
          <p:cNvCxnSpPr/>
          <p:nvPr/>
        </p:nvCxnSpPr>
        <p:spPr>
          <a:xfrm rot="10800000">
            <a:off x="1661725" y="3523850"/>
            <a:ext cx="2256300" cy="9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3"/>
          <p:cNvCxnSpPr/>
          <p:nvPr/>
        </p:nvCxnSpPr>
        <p:spPr>
          <a:xfrm flipH="1">
            <a:off x="1727375" y="2805050"/>
            <a:ext cx="2222700" cy="5628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3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>
            <a:off x="4727275" y="2275200"/>
            <a:ext cx="4806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33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31050" y="359650"/>
            <a:ext cx="44800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/>
          <p:nvPr/>
        </p:nvSpPr>
        <p:spPr>
          <a:xfrm flipH="1">
            <a:off x="5728800" y="2643725"/>
            <a:ext cx="232200" cy="12120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4835275" y="2909225"/>
            <a:ext cx="3084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0.42</a:t>
            </a:r>
            <a:endParaRPr b="1" sz="1200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5817025" y="2764925"/>
            <a:ext cx="2322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6001050" y="2616275"/>
            <a:ext cx="372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3"/>
          <p:cNvCxnSpPr>
            <a:stCxn id="314" idx="2"/>
            <a:endCxn id="323" idx="2"/>
          </p:cNvCxnSpPr>
          <p:nvPr/>
        </p:nvCxnSpPr>
        <p:spPr>
          <a:xfrm flipH="1" rot="10800000">
            <a:off x="4338675" y="2792375"/>
            <a:ext cx="1848600" cy="86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3"/>
          <p:cNvCxnSpPr/>
          <p:nvPr/>
        </p:nvCxnSpPr>
        <p:spPr>
          <a:xfrm>
            <a:off x="4647075" y="2813075"/>
            <a:ext cx="512700" cy="1404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3" name="Google Shape;333;p34"/>
          <p:cNvCxnSpPr/>
          <p:nvPr/>
        </p:nvCxnSpPr>
        <p:spPr>
          <a:xfrm flipH="1">
            <a:off x="4887450" y="2316350"/>
            <a:ext cx="1930800" cy="245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4"/>
          <p:cNvCxnSpPr/>
          <p:nvPr/>
        </p:nvCxnSpPr>
        <p:spPr>
          <a:xfrm flipH="1">
            <a:off x="4722275" y="1419050"/>
            <a:ext cx="2112000" cy="229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4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770175" y="1176950"/>
            <a:ext cx="16986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for slope of single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of whole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not be true for more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one-way anova with more than 2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two-way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other 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4358650" y="1253150"/>
            <a:ext cx="2432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only one continuous variable after the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two-sample t-test using t.test()</a:t>
            </a:r>
            <a:endParaRPr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3464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p-value = 0.01175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/>
          </a:p>
        </p:txBody>
      </p:sp>
      <p:sp>
        <p:nvSpPr>
          <p:cNvPr id="345" name="Google Shape;345;p35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464100" y="3197625"/>
            <a:ext cx="49644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adiponectin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 treatment,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data = adip,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var.equal = 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</a:t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Two Sample t-test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data:  adiponectin by treatment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t = -3.2728, df = 28, p-value = 0.00283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-3.1910762 -0.7342571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mean in group control mean in group nicotinic 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        5.546000                7.508667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224625" y="1573375"/>
            <a:ext cx="31836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 1 from 17C.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there a significant difference between the masses of male and female chaffinches?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160550" y="3235725"/>
            <a:ext cx="3327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from 08C.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treatment with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Nicotinic acid affect adiponectin secretion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compared to control treatment?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two-sample t-test using t.test()</a:t>
            </a:r>
            <a:endParaRPr/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4226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900">
              <a:highlight>
                <a:srgbClr val="00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4382675" y="3140275"/>
            <a:ext cx="3148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means </a:t>
            </a:r>
            <a:r>
              <a:rPr lang="en" sz="18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are significantly different</a:t>
            </a:r>
            <a:endParaRPr sz="18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Alternative way to state: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Sex has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effect on mass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168550" y="1573375"/>
            <a:ext cx="4021875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64" name="Google Shape;364;p37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66" name="Google Shape;366;p3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370" name="Google Shape;370;p37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4954375" y="1085450"/>
            <a:ext cx="3829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Output of lm() to do a t-test looks the same as the output of lm() to do a regression.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Mathematically the same thing!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78" name="Google Shape;378;p38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20.4800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9" name="Google Shape;379;p38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7320500" y="29571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Female 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5726550" y="1226768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38"/>
          <p:cNvCxnSpPr>
            <a:stCxn id="382" idx="2"/>
          </p:cNvCxnSpPr>
          <p:nvPr/>
        </p:nvCxnSpPr>
        <p:spPr>
          <a:xfrm flipH="1">
            <a:off x="7384400" y="3337250"/>
            <a:ext cx="742800" cy="72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8"/>
          <p:cNvCxnSpPr/>
          <p:nvPr/>
        </p:nvCxnSpPr>
        <p:spPr>
          <a:xfrm flipH="1">
            <a:off x="1450375" y="4078925"/>
            <a:ext cx="27801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8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8"/>
          <p:cNvCxnSpPr/>
          <p:nvPr/>
        </p:nvCxnSpPr>
        <p:spPr>
          <a:xfrm>
            <a:off x="1145975" y="2532675"/>
            <a:ext cx="208200" cy="17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22.275</a:t>
            </a:r>
            <a:endParaRPr sz="800">
              <a:highlight>
                <a:srgbClr val="A4C2F4"/>
              </a:highlight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sexmales      1.7950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6" name="Google Shape;396;p39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97" name="Google Shape;397;p3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5956400" y="1282851"/>
            <a:ext cx="2108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 (i.e., the slope)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I.e., Changing x by 1 unit makes y go up by the value of slope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402" name="Google Shape;402;p39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3" name="Google Shape;403;p39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39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9"/>
          <p:cNvCxnSpPr/>
          <p:nvPr/>
        </p:nvCxnSpPr>
        <p:spPr>
          <a:xfrm>
            <a:off x="2491950" y="2481600"/>
            <a:ext cx="24840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9"/>
          <p:cNvCxnSpPr/>
          <p:nvPr/>
        </p:nvCxnSpPr>
        <p:spPr>
          <a:xfrm flipH="1">
            <a:off x="625100" y="314315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39"/>
          <p:cNvSpPr/>
          <p:nvPr/>
        </p:nvSpPr>
        <p:spPr>
          <a:xfrm>
            <a:off x="2559800" y="3141450"/>
            <a:ext cx="108300" cy="120180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9"/>
          <p:cNvCxnSpPr>
            <a:stCxn id="407" idx="2"/>
          </p:cNvCxnSpPr>
          <p:nvPr/>
        </p:nvCxnSpPr>
        <p:spPr>
          <a:xfrm>
            <a:off x="2668100" y="3742350"/>
            <a:ext cx="157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311700" y="1152475"/>
            <a:ext cx="85206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Extendable! These are particular cases but a linear models include any number of continuous and categorical explanatory variables. </a:t>
            </a:r>
            <a:endParaRPr/>
          </a:p>
        </p:txBody>
      </p:sp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6" name="Google Shape;416;p40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{90150ECB-AF38-4C2B-80C6-1B4EB340931C}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example...</a:t>
            </a:r>
            <a:endParaRPr/>
          </a:p>
        </p:txBody>
      </p:sp>
      <p:sp>
        <p:nvSpPr>
          <p:cNvPr id="423" name="Google Shape;423;p4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4" name="Google Shape;424;p41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{90150ECB-AF38-4C2B-80C6-1B4EB340931C}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categorical and 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One-way ANOVA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1152475"/>
            <a:ext cx="51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2"/>
          <p:cNvSpPr txBox="1"/>
          <p:nvPr/>
        </p:nvSpPr>
        <p:spPr>
          <a:xfrm>
            <a:off x="2040000" y="1300950"/>
            <a:ext cx="5064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 &lt;- aov(y ~ x, data = mydata)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summary(mod)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48275" y="2227925"/>
            <a:ext cx="5135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10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/>
          </a:p>
        </p:txBody>
      </p:sp>
      <p:pic>
        <p:nvPicPr>
          <p:cNvPr id="434" name="Google Shape;4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9" y="1293150"/>
            <a:ext cx="3589840" cy="2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appropriate graphical methods to produce data figures with appropriately detailed legends.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relevant statistical or other analytical methods to analyse data.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Assessment of Q&amp;C:  </a:t>
            </a:r>
            <a:r>
              <a:rPr lang="en"/>
              <a:t>Express competency in Experimental Design and Bioscience Techniques (and elsewhere). There is no additional assessment.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40" name="Google Shape;440;p4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       2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10.495  5.2473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6.1129 0.00646 **</a:t>
            </a:r>
            <a:endParaRPr sz="9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27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42" name="Google Shape;442;p43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3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highlight>
                <a:srgbClr val="B6D7A8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52" name="Google Shape;452;p44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4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55" name="Google Shape;4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4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44"/>
          <p:cNvCxnSpPr/>
          <p:nvPr/>
        </p:nvCxnSpPr>
        <p:spPr>
          <a:xfrm flipH="1">
            <a:off x="1233425" y="3683050"/>
            <a:ext cx="2835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44"/>
          <p:cNvSpPr txBox="1"/>
          <p:nvPr/>
        </p:nvSpPr>
        <p:spPr>
          <a:xfrm>
            <a:off x="7472900" y="23475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 flipH="1">
            <a:off x="8761875" y="2755825"/>
            <a:ext cx="31500" cy="78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65" name="Google Shape;465;p4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67" name="Google Shape;467;p45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70" name="Google Shape;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5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5"/>
          <p:cNvCxnSpPr/>
          <p:nvPr/>
        </p:nvCxnSpPr>
        <p:spPr>
          <a:xfrm flipH="1" rot="10800000">
            <a:off x="619125" y="4347425"/>
            <a:ext cx="3029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5"/>
          <p:cNvCxnSpPr/>
          <p:nvPr/>
        </p:nvCxnSpPr>
        <p:spPr>
          <a:xfrm flipH="1" rot="10800000">
            <a:off x="552450" y="4166225"/>
            <a:ext cx="30957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5"/>
          <p:cNvCxnSpPr/>
          <p:nvPr/>
        </p:nvCxnSpPr>
        <p:spPr>
          <a:xfrm flipH="1">
            <a:off x="2617325" y="3781425"/>
            <a:ext cx="13908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5"/>
          <p:cNvCxnSpPr/>
          <p:nvPr/>
        </p:nvCxnSpPr>
        <p:spPr>
          <a:xfrm>
            <a:off x="2503175" y="4180525"/>
            <a:ext cx="21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81" name="Google Shape;481;p4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83" name="Google Shape;483;p46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6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third level</a:t>
            </a:r>
            <a:endParaRPr sz="12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6"/>
          <p:cNvCxnSpPr/>
          <p:nvPr/>
        </p:nvCxnSpPr>
        <p:spPr>
          <a:xfrm flipH="1" rot="10800000">
            <a:off x="590550" y="4335625"/>
            <a:ext cx="2962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6"/>
          <p:cNvCxnSpPr/>
          <p:nvPr/>
        </p:nvCxnSpPr>
        <p:spPr>
          <a:xfrm flipH="1" rot="10800000">
            <a:off x="600075" y="3154525"/>
            <a:ext cx="3009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6"/>
          <p:cNvCxnSpPr/>
          <p:nvPr/>
        </p:nvCxnSpPr>
        <p:spPr>
          <a:xfrm rot="10800000">
            <a:off x="2505000" y="3916675"/>
            <a:ext cx="14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6"/>
          <p:cNvCxnSpPr/>
          <p:nvPr/>
        </p:nvCxnSpPr>
        <p:spPr>
          <a:xfrm>
            <a:off x="2486025" y="3183250"/>
            <a:ext cx="1920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99" name="Google Shape;499;p47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ummary(mod1)</a:t>
            </a:r>
            <a:r>
              <a:rPr lang="en"/>
              <a:t> - ‘estimates’ and direction of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+’ve bigger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-’ve smaller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4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anova(mod1)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Analysis of Variance Table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Response: diameter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Df Sum Sq Mean Sq F value  Pr(&gt;F)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2 10.495  5.2473  6.1129 0.00646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27 23.177  0.8584                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07" name="Google Shape;507;p48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anova(mod1)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of the ‘explanatory power’ of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reference: it’s also how to compare models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3173400" y="1093925"/>
            <a:ext cx="5871600" cy="18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library(lsmeans)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 &lt;- lsmeans(mod1, ~ medium)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pairs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(post)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contrast                              estimate    SE df t.ratio p.value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control - with sugar                     -0.17 0.414 27 -0.410  0.9117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control - with sugar + amino acids       -1.33 0.414 27 -3.212  0.0092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with sugar - with sugar + amino acids    -1.16 0.414 27 -2.802  0.0244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 value adjustment: tukey method for comparing a family of 3 estimates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5" name="Google Shape;515;p49"/>
          <p:cNvSpPr txBox="1"/>
          <p:nvPr>
            <p:ph idx="1" type="body"/>
          </p:nvPr>
        </p:nvSpPr>
        <p:spPr>
          <a:xfrm>
            <a:off x="311700" y="1152475"/>
            <a:ext cx="26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hoc - which means differ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lsmeans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pairs()</a:t>
            </a:r>
            <a:r>
              <a:rPr lang="en"/>
              <a:t> from package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lsmeans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exactly as stage 1</a:t>
            </a:r>
            <a:endParaRPr/>
          </a:p>
        </p:txBody>
      </p:sp>
      <p:sp>
        <p:nvSpPr>
          <p:cNvPr id="521" name="Google Shape;521;p5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92575" y="1208425"/>
            <a:ext cx="3288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shapiro.test(mod1$residuals)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Shapiro-Wilk normality test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mod1$residuals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 = 0.96423, p-value = 0.3953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plot(mod1)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These look fine</a:t>
            </a:r>
            <a:endParaRPr sz="1800"/>
          </a:p>
        </p:txBody>
      </p:sp>
      <p:pic>
        <p:nvPicPr>
          <p:cNvPr id="523" name="Google Shape;5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75" y="1246325"/>
            <a:ext cx="2628350" cy="2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725" y="1246325"/>
            <a:ext cx="2377875" cy="267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530" name="Google Shape;53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Other general linear models are possible. They can be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‘generalised linear models’ for different types of response. Generalised linear models are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looks more complex, at first, than the outputs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t.test()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r>
              <a:rPr lang="en"/>
              <a:t> is like that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. So we will revisit regression, t-tests and ANOVA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to help you understand the output </a:t>
            </a:r>
            <a:endParaRPr/>
          </a:p>
        </p:txBody>
      </p:sp>
      <p:sp>
        <p:nvSpPr>
          <p:cNvPr id="531" name="Google Shape;531;p5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in 58I Q&amp;C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Impossible to cover everything you might ever need!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Chosen topics are: f</a:t>
            </a:r>
            <a:r>
              <a:rPr lang="en" sz="2000"/>
              <a:t>oundational, follow stage 1 well, widely a</a:t>
            </a:r>
            <a:r>
              <a:rPr lang="en" sz="2000"/>
              <a:t>pplicable (</a:t>
            </a:r>
            <a:r>
              <a:rPr lang="en" sz="2000"/>
              <a:t>in this module </a:t>
            </a:r>
            <a:r>
              <a:rPr lang="en" sz="2000"/>
              <a:t>and beyond), transferable conceptually: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Generalised Linear Models: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Non-linear Models (non-linear regression)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Methods which are very specific to the Experimental Design / Bioscience Technique taken are covered in that option. Talk to your project leader.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65EAC"/>
                </a:solidFill>
              </a:rPr>
              <a:t>Data Skills are r</a:t>
            </a:r>
            <a:r>
              <a:rPr lang="en">
                <a:solidFill>
                  <a:srgbClr val="165EAC"/>
                </a:solidFill>
              </a:rPr>
              <a:t>eproducible actions with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4475" y="1004000"/>
            <a:ext cx="8079900" cy="368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Reproducibly</a:t>
            </a:r>
            <a:endParaRPr sz="2400"/>
          </a:p>
        </p:txBody>
      </p:sp>
      <p:sp>
        <p:nvSpPr>
          <p:cNvPr id="95" name="Google Shape;95;p18"/>
          <p:cNvSpPr txBox="1"/>
          <p:nvPr/>
        </p:nvSpPr>
        <p:spPr>
          <a:xfrm>
            <a:off x="903600" y="23360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379144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</a:t>
            </a: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498789" y="2071135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6122119" y="1269049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5909341" y="3207740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2899684" y="3940104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</a:t>
            </a:r>
            <a:endParaRPr sz="1800"/>
          </a:p>
        </p:txBody>
      </p:sp>
      <p:cxnSp>
        <p:nvCxnSpPr>
          <p:cNvPr id="101" name="Google Shape;101;p18"/>
          <p:cNvCxnSpPr/>
          <p:nvPr/>
        </p:nvCxnSpPr>
        <p:spPr>
          <a:xfrm flipH="1" rot="10800000">
            <a:off x="949668" y="3028025"/>
            <a:ext cx="354600" cy="743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98" idx="3"/>
            <a:endCxn id="99" idx="3"/>
          </p:cNvCxnSpPr>
          <p:nvPr/>
        </p:nvCxnSpPr>
        <p:spPr>
          <a:xfrm flipH="1">
            <a:off x="7248619" y="1608349"/>
            <a:ext cx="212700" cy="1938600"/>
          </a:xfrm>
          <a:prstGeom prst="curvedConnector3">
            <a:avLst>
              <a:gd fmla="val -111953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4265118" y="3522537"/>
            <a:ext cx="1207200" cy="98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endCxn id="97" idx="2"/>
          </p:cNvCxnSpPr>
          <p:nvPr/>
        </p:nvCxnSpPr>
        <p:spPr>
          <a:xfrm rot="10800000">
            <a:off x="4168389" y="2749735"/>
            <a:ext cx="1740900" cy="7995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95" idx="3"/>
          </p:cNvCxnSpPr>
          <p:nvPr/>
        </p:nvCxnSpPr>
        <p:spPr>
          <a:xfrm flipH="1" rot="10800000">
            <a:off x="2242800" y="2578182"/>
            <a:ext cx="1256100" cy="9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97" idx="0"/>
          </p:cNvCxnSpPr>
          <p:nvPr/>
        </p:nvCxnSpPr>
        <p:spPr>
          <a:xfrm rot="-5400000">
            <a:off x="4833489" y="764335"/>
            <a:ext cx="641700" cy="19719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8"/>
          <p:cNvSpPr txBox="1"/>
          <p:nvPr/>
        </p:nvSpPr>
        <p:spPr>
          <a:xfrm>
            <a:off x="311700" y="12031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cxnSp>
        <p:nvCxnSpPr>
          <p:cNvPr id="108" name="Google Shape;108;p18"/>
          <p:cNvCxnSpPr>
            <a:stCxn id="107" idx="2"/>
          </p:cNvCxnSpPr>
          <p:nvPr/>
        </p:nvCxnSpPr>
        <p:spPr>
          <a:xfrm>
            <a:off x="981300" y="1881782"/>
            <a:ext cx="258600" cy="441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8"/>
          <p:cNvSpPr txBox="1"/>
          <p:nvPr/>
        </p:nvSpPr>
        <p:spPr>
          <a:xfrm>
            <a:off x="5066900" y="4227825"/>
            <a:ext cx="31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Based on </a:t>
            </a: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Wickham, H. &amp; Grolemund, G. (2016)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ROADMAP: Stage 1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19" name="Google Shape;119;p19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20" name="Google Shape;120;p19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21" name="Google Shape;121;p19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22" name="Google Shape;122;p19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23" name="Google Shape;123;p19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9"/>
          <p:cNvCxnSpPr>
            <a:stCxn id="120" idx="3"/>
            <a:endCxn id="121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9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19"/>
          <p:cNvCxnSpPr>
            <a:endCxn id="119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19"/>
          <p:cNvCxnSpPr>
            <a:stCxn id="117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19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9"/>
          <p:cNvSpPr txBox="1"/>
          <p:nvPr/>
        </p:nvSpPr>
        <p:spPr>
          <a:xfrm>
            <a:off x="417425" y="34427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files - all but unusually complex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.txt, .xlsx, .csv, .sav, .dta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Relative paths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…..and more</a:t>
            </a:r>
            <a:endParaRPr sz="1200"/>
          </a:p>
        </p:txBody>
      </p:sp>
      <p:sp>
        <p:nvSpPr>
          <p:cNvPr id="130" name="Google Shape;130;p19"/>
          <p:cNvSpPr txBox="1"/>
          <p:nvPr/>
        </p:nvSpPr>
        <p:spPr>
          <a:xfrm>
            <a:off x="673275" y="994025"/>
            <a:ext cx="1859700" cy="67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Everything scripted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commenting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Organisation of analysis</a:t>
            </a:r>
            <a:endParaRPr sz="1200"/>
          </a:p>
        </p:txBody>
      </p:sp>
      <p:sp>
        <p:nvSpPr>
          <p:cNvPr id="131" name="Google Shape;131;p19"/>
          <p:cNvSpPr/>
          <p:nvPr/>
        </p:nvSpPr>
        <p:spPr>
          <a:xfrm>
            <a:off x="2532979" y="1151225"/>
            <a:ext cx="219017" cy="603025"/>
          </a:xfrm>
          <a:custGeom>
            <a:rect b="b" l="l" r="r" t="t"/>
            <a:pathLst>
              <a:path extrusionOk="0" h="24121" w="23244">
                <a:moveTo>
                  <a:pt x="0" y="0"/>
                </a:moveTo>
                <a:lnTo>
                  <a:pt x="23244" y="438"/>
                </a:lnTo>
                <a:lnTo>
                  <a:pt x="23244" y="24121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9"/>
          <p:cNvSpPr/>
          <p:nvPr/>
        </p:nvSpPr>
        <p:spPr>
          <a:xfrm>
            <a:off x="1941425" y="3672950"/>
            <a:ext cx="700889" cy="537225"/>
          </a:xfrm>
          <a:custGeom>
            <a:rect b="b" l="l" r="r" t="t"/>
            <a:pathLst>
              <a:path extrusionOk="0" h="21489" w="34646">
                <a:moveTo>
                  <a:pt x="0" y="21489"/>
                </a:moveTo>
                <a:lnTo>
                  <a:pt x="34646" y="21051"/>
                </a:lnTo>
                <a:lnTo>
                  <a:pt x="34208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19"/>
          <p:cNvSpPr txBox="1"/>
          <p:nvPr/>
        </p:nvSpPr>
        <p:spPr>
          <a:xfrm>
            <a:off x="417425" y="18425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‘tidy’ data are but little tidying.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Changing variable names and types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 levels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Wide to long reshaping</a:t>
            </a:r>
            <a:endParaRPr sz="1200"/>
          </a:p>
        </p:txBody>
      </p:sp>
      <p:sp>
        <p:nvSpPr>
          <p:cNvPr id="134" name="Google Shape;134;p19"/>
          <p:cNvSpPr txBox="1"/>
          <p:nvPr/>
        </p:nvSpPr>
        <p:spPr>
          <a:xfrm>
            <a:off x="7261625" y="678673"/>
            <a:ext cx="1524000" cy="93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plots: histograms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 stats</a:t>
            </a:r>
            <a:endParaRPr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7261625" y="1841625"/>
            <a:ext cx="1524000" cy="3103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Fundamental concepts in hypothesis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CI, Linear models (</a:t>
            </a:r>
            <a:r>
              <a:rPr i="1" lang="en" sz="1200"/>
              <a:t>t</a:t>
            </a:r>
            <a:r>
              <a:rPr lang="en" sz="1200"/>
              <a:t>-tests, ANOVA, regression), correlation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comparison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Selection: Assumptions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fit: not really</a:t>
            </a:r>
            <a:endParaRPr sz="1200"/>
          </a:p>
        </p:txBody>
      </p:sp>
      <p:sp>
        <p:nvSpPr>
          <p:cNvPr id="136" name="Google Shape;136;p19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“significance, direction, magnitude”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Figures: </a:t>
            </a:r>
            <a:r>
              <a:rPr lang="en" sz="1200">
                <a:solidFill>
                  <a:srgbClr val="000000"/>
                </a:solidFill>
              </a:rPr>
              <a:t>legends, </a:t>
            </a:r>
            <a:r>
              <a:rPr lang="en" sz="1200"/>
              <a:t>saving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fully reproducibly</a:t>
            </a:r>
            <a:endParaRPr sz="1200"/>
          </a:p>
        </p:txBody>
      </p:sp>
      <p:sp>
        <p:nvSpPr>
          <p:cNvPr id="137" name="Google Shape;137;p19"/>
          <p:cNvSpPr txBox="1"/>
          <p:nvPr/>
        </p:nvSpPr>
        <p:spPr>
          <a:xfrm>
            <a:off x="5701675" y="994275"/>
            <a:ext cx="1074600" cy="60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ranking, logging</a:t>
            </a:r>
            <a:endParaRPr sz="1200"/>
          </a:p>
        </p:txBody>
      </p:sp>
      <p:sp>
        <p:nvSpPr>
          <p:cNvPr id="138" name="Google Shape;138;p19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19"/>
          <p:cNvSpPr/>
          <p:nvPr/>
        </p:nvSpPr>
        <p:spPr>
          <a:xfrm>
            <a:off x="4484200" y="1129300"/>
            <a:ext cx="1217486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19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19"/>
          <p:cNvSpPr/>
          <p:nvPr/>
        </p:nvSpPr>
        <p:spPr>
          <a:xfrm>
            <a:off x="6150825" y="3355000"/>
            <a:ext cx="1129300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19"/>
          <p:cNvSpPr/>
          <p:nvPr/>
        </p:nvSpPr>
        <p:spPr>
          <a:xfrm>
            <a:off x="6645125" y="1130525"/>
            <a:ext cx="621375" cy="837125"/>
          </a:xfrm>
          <a:custGeom>
            <a:rect b="b" l="l" r="r" t="t"/>
            <a:pathLst>
              <a:path extrusionOk="0" h="33485" w="24855">
                <a:moveTo>
                  <a:pt x="0" y="33485"/>
                </a:moveTo>
                <a:lnTo>
                  <a:pt x="20367" y="33485"/>
                </a:lnTo>
                <a:lnTo>
                  <a:pt x="20712" y="0"/>
                </a:lnTo>
                <a:lnTo>
                  <a:pt x="24855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19"/>
          <p:cNvSpPr txBox="1"/>
          <p:nvPr/>
        </p:nvSpPr>
        <p:spPr>
          <a:xfrm>
            <a:off x="179500" y="626775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44" name="Google Shape;144;p19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45" name="Google Shape;145;p19"/>
          <p:cNvCxnSpPr>
            <a:endCxn id="144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2990800" y="1105361"/>
            <a:ext cx="1254600" cy="32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Abstraction</a:t>
            </a:r>
            <a:endParaRPr sz="1200"/>
          </a:p>
        </p:txBody>
      </p:sp>
      <p:cxnSp>
        <p:nvCxnSpPr>
          <p:cNvPr id="147" name="Google Shape;147;p19"/>
          <p:cNvCxnSpPr>
            <a:stCxn id="146" idx="2"/>
            <a:endCxn id="144" idx="0"/>
          </p:cNvCxnSpPr>
          <p:nvPr/>
        </p:nvCxnSpPr>
        <p:spPr>
          <a:xfrm>
            <a:off x="3618100" y="1425761"/>
            <a:ext cx="158400" cy="41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Stage 2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56" name="Google Shape;156;p20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57" name="Google Shape;157;p20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58" name="Google Shape;158;p20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59" name="Google Shape;159;p20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60" name="Google Shape;160;p20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0"/>
          <p:cNvCxnSpPr>
            <a:stCxn id="158" idx="3"/>
            <a:endCxn id="159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20"/>
          <p:cNvCxnSpPr>
            <a:endCxn id="157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20"/>
          <p:cNvCxnSpPr>
            <a:stCxn id="155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7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0"/>
          <p:cNvSpPr txBox="1"/>
          <p:nvPr/>
        </p:nvSpPr>
        <p:spPr>
          <a:xfrm>
            <a:off x="417425" y="2171450"/>
            <a:ext cx="15240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Inevitably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7036775" y="1851650"/>
            <a:ext cx="1919700" cy="30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Explicitly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1 tests in LM framework (increased conceptual complexity)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GLM - Binomial and Poisson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Odds ratios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Deviance measures of fit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on Multiple comparisons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Non-linear regression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Mixed models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FDR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GWAS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bootstrapping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20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0"/>
          <p:cNvSpPr/>
          <p:nvPr/>
        </p:nvSpPr>
        <p:spPr>
          <a:xfrm>
            <a:off x="6150825" y="3355000"/>
            <a:ext cx="885936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0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 panel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 domain specific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20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20"/>
          <p:cNvSpPr txBox="1"/>
          <p:nvPr/>
        </p:nvSpPr>
        <p:spPr>
          <a:xfrm>
            <a:off x="2145675" y="322000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74" name="Google Shape;174;p20"/>
          <p:cNvSpPr txBox="1"/>
          <p:nvPr/>
        </p:nvSpPr>
        <p:spPr>
          <a:xfrm>
            <a:off x="2145675" y="689500"/>
            <a:ext cx="1217400" cy="388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Intermediate</a:t>
            </a:r>
            <a:endParaRPr sz="1100"/>
          </a:p>
        </p:txBody>
      </p:sp>
      <p:sp>
        <p:nvSpPr>
          <p:cNvPr id="175" name="Google Shape;175;p20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76" name="Google Shape;176;p20"/>
          <p:cNvCxnSpPr>
            <a:endCxn id="175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72400" y="1058925"/>
            <a:ext cx="18003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Abstraction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Running and interpreting particular models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889750" y="1463050"/>
            <a:ext cx="1866900" cy="388600"/>
          </a:xfrm>
          <a:custGeom>
            <a:rect b="b" l="l" r="r" t="t"/>
            <a:pathLst>
              <a:path extrusionOk="0" h="15544" w="74676">
                <a:moveTo>
                  <a:pt x="0" y="304"/>
                </a:moveTo>
                <a:lnTo>
                  <a:pt x="74372" y="0"/>
                </a:lnTo>
                <a:lnTo>
                  <a:pt x="74676" y="15544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20"/>
          <p:cNvSpPr txBox="1"/>
          <p:nvPr/>
        </p:nvSpPr>
        <p:spPr>
          <a:xfrm>
            <a:off x="5676450" y="254775"/>
            <a:ext cx="28665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Proportions</a:t>
            </a:r>
            <a:br>
              <a:rPr lang="en" sz="1000"/>
            </a:br>
            <a:r>
              <a:rPr lang="en" sz="1000"/>
              <a:t>Z score standardisation</a:t>
            </a:r>
            <a:br>
              <a:rPr lang="en" sz="1000"/>
            </a:br>
            <a:r>
              <a:rPr lang="en" sz="1000"/>
              <a:t>Coefficient of variation</a:t>
            </a:r>
            <a:br>
              <a:rPr lang="en" sz="1000"/>
            </a:br>
            <a:r>
              <a:rPr lang="en" sz="1000"/>
              <a:t>Log to base 2</a:t>
            </a:r>
            <a:br>
              <a:rPr lang="en" sz="1000"/>
            </a:br>
            <a:r>
              <a:rPr lang="en" sz="1000"/>
              <a:t>Subtraction of noise/background</a:t>
            </a:r>
            <a:br>
              <a:rPr lang="en" sz="1000"/>
            </a:br>
            <a:r>
              <a:rPr lang="en" sz="1000"/>
              <a:t>Scaling/reversing experimental steps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PCR Relative quantification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RPKM quantification</a:t>
            </a:r>
            <a:endParaRPr sz="1000"/>
          </a:p>
        </p:txBody>
      </p:sp>
      <p:sp>
        <p:nvSpPr>
          <p:cNvPr id="180" name="Google Shape;180;p20"/>
          <p:cNvSpPr/>
          <p:nvPr/>
        </p:nvSpPr>
        <p:spPr>
          <a:xfrm>
            <a:off x="4484200" y="1129300"/>
            <a:ext cx="1191865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628075" y="1080200"/>
            <a:ext cx="32043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scripting</a:t>
            </a:r>
            <a:endParaRPr sz="2200"/>
          </a:p>
        </p:txBody>
      </p:sp>
      <p:sp>
        <p:nvSpPr>
          <p:cNvPr id="187" name="Google Shape;187;p21"/>
          <p:cNvSpPr txBox="1"/>
          <p:nvPr/>
        </p:nvSpPr>
        <p:spPr>
          <a:xfrm>
            <a:off x="164475" y="1080200"/>
            <a:ext cx="54039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protocol, lab book</a:t>
            </a:r>
            <a:endParaRPr sz="2200"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5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rationale for scripting analysis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5760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Choose / set / manipulate</a:t>
            </a:r>
            <a:endParaRPr sz="12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522375" y="980200"/>
            <a:ext cx="2105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(tests of ideas)</a:t>
            </a:r>
            <a:endParaRPr sz="14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50384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measure</a:t>
            </a:r>
            <a:endParaRPr sz="1200"/>
          </a:p>
        </p:txBody>
      </p:sp>
      <p:sp>
        <p:nvSpPr>
          <p:cNvPr id="192" name="Google Shape;192;p21"/>
          <p:cNvSpPr/>
          <p:nvPr/>
        </p:nvSpPr>
        <p:spPr>
          <a:xfrm>
            <a:off x="2571346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57600" y="1782675"/>
            <a:ext cx="48729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Experimental design</a:t>
            </a:r>
            <a:endParaRPr sz="12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6702894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/>
              <a:t>Visualise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780471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5780475" y="1782675"/>
            <a:ext cx="28491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Interpret and report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11700" y="55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11700" y="1131475"/>
            <a:ext cx="85206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It’s a good choice but not the only option.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 caters to “users who do not see themselves as programmers, but then allows them to slide gradually into programming”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Community, active, relatively diverse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Language designed for data analysis and visualisation so makes those easy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Open source, Free,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Reproducibility - R markdown, R’s “killer feature”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