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handoutMasterIdLst>
    <p:handoutMasterId r:id="rId22"/>
  </p:handoutMasterIdLst>
  <p:sldIdLst>
    <p:sldId id="256" r:id="rId2"/>
    <p:sldId id="358" r:id="rId3"/>
    <p:sldId id="307" r:id="rId4"/>
    <p:sldId id="332" r:id="rId5"/>
    <p:sldId id="357" r:id="rId6"/>
    <p:sldId id="355" r:id="rId7"/>
    <p:sldId id="356" r:id="rId8"/>
    <p:sldId id="359" r:id="rId9"/>
    <p:sldId id="308" r:id="rId10"/>
    <p:sldId id="263" r:id="rId11"/>
    <p:sldId id="258" r:id="rId12"/>
    <p:sldId id="257" r:id="rId13"/>
    <p:sldId id="363" r:id="rId14"/>
    <p:sldId id="302" r:id="rId15"/>
    <p:sldId id="315" r:id="rId16"/>
    <p:sldId id="360" r:id="rId17"/>
    <p:sldId id="361" r:id="rId18"/>
    <p:sldId id="348" r:id="rId19"/>
    <p:sldId id="362" r:id="rId20"/>
  </p:sldIdLst>
  <p:sldSz cx="9144000" cy="6858000" type="screen4x3"/>
  <p:notesSz cx="10233025" cy="7102475"/>
  <p:embeddedFontLst>
    <p:embeddedFont>
      <p:font typeface="Roboto" panose="020B0604020202020204" charset="0"/>
      <p:regular r:id="rId23"/>
      <p:bold r:id="rId24"/>
    </p:embeddedFont>
    <p:embeddedFont>
      <p:font typeface="Calibri" panose="020F0502020204030204" pitchFamily="34" charset="0"/>
      <p:regular r:id="rId25"/>
      <p:bold r:id="rId26"/>
      <p:italic r:id="rId27"/>
      <p:boldItalic r:id="rId28"/>
    </p:embeddedFont>
  </p:embeddedFontLst>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78" autoAdjust="0"/>
    <p:restoredTop sz="86830" autoAdjust="0"/>
  </p:normalViewPr>
  <p:slideViewPr>
    <p:cSldViewPr>
      <p:cViewPr varScale="1">
        <p:scale>
          <a:sx n="100" d="100"/>
          <a:sy n="100" d="100"/>
        </p:scale>
        <p:origin x="35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2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1F8-419C-97F7-DDA4668A2D8A}"/>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1F8-419C-97F7-DDA4668A2D8A}"/>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1F8-419C-97F7-DDA4668A2D8A}"/>
            </c:ext>
          </c:extLst>
        </c:ser>
        <c:dLbls>
          <c:showLegendKey val="0"/>
          <c:showVal val="0"/>
          <c:showCatName val="0"/>
          <c:showSerName val="0"/>
          <c:showPercent val="0"/>
          <c:showBubbleSize val="0"/>
        </c:dLbls>
        <c:gapWidth val="150"/>
        <c:shape val="box"/>
        <c:axId val="189033088"/>
        <c:axId val="189043072"/>
        <c:axId val="43727936"/>
      </c:bar3DChart>
      <c:catAx>
        <c:axId val="189033088"/>
        <c:scaling>
          <c:orientation val="minMax"/>
        </c:scaling>
        <c:delete val="0"/>
        <c:axPos val="b"/>
        <c:numFmt formatCode="General" sourceLinked="0"/>
        <c:majorTickMark val="out"/>
        <c:minorTickMark val="none"/>
        <c:tickLblPos val="nextTo"/>
        <c:crossAx val="189043072"/>
        <c:crosses val="autoZero"/>
        <c:auto val="1"/>
        <c:lblAlgn val="ctr"/>
        <c:lblOffset val="100"/>
        <c:noMultiLvlLbl val="0"/>
      </c:catAx>
      <c:valAx>
        <c:axId val="189043072"/>
        <c:scaling>
          <c:orientation val="minMax"/>
        </c:scaling>
        <c:delete val="0"/>
        <c:axPos val="l"/>
        <c:majorGridlines/>
        <c:numFmt formatCode="General" sourceLinked="1"/>
        <c:majorTickMark val="out"/>
        <c:minorTickMark val="none"/>
        <c:tickLblPos val="nextTo"/>
        <c:crossAx val="189033088"/>
        <c:crosses val="autoZero"/>
        <c:crossBetween val="between"/>
      </c:valAx>
      <c:serAx>
        <c:axId val="43727936"/>
        <c:scaling>
          <c:orientation val="minMax"/>
        </c:scaling>
        <c:delete val="0"/>
        <c:axPos val="b"/>
        <c:majorTickMark val="out"/>
        <c:minorTickMark val="none"/>
        <c:tickLblPos val="nextTo"/>
        <c:crossAx val="189043072"/>
        <c:crosses val="autoZero"/>
      </c:ser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21" cy="35479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795818" y="0"/>
            <a:ext cx="4434921" cy="354793"/>
          </a:xfrm>
          <a:prstGeom prst="rect">
            <a:avLst/>
          </a:prstGeom>
        </p:spPr>
        <p:txBody>
          <a:bodyPr vert="horz" lIns="91440" tIns="45720" rIns="91440" bIns="45720" rtlCol="0"/>
          <a:lstStyle>
            <a:lvl1pPr algn="r">
              <a:defRPr sz="1200"/>
            </a:lvl1pPr>
          </a:lstStyle>
          <a:p>
            <a:fld id="{9BAAE969-ADB3-48D7-A951-C00E48273C18}" type="datetimeFigureOut">
              <a:rPr lang="en-GB" smtClean="0"/>
              <a:t>14/01/2021</a:t>
            </a:fld>
            <a:endParaRPr lang="en-GB"/>
          </a:p>
        </p:txBody>
      </p:sp>
      <p:sp>
        <p:nvSpPr>
          <p:cNvPr id="4" name="Footer Placeholder 3"/>
          <p:cNvSpPr>
            <a:spLocks noGrp="1"/>
          </p:cNvSpPr>
          <p:nvPr>
            <p:ph type="ftr" sz="quarter" idx="2"/>
          </p:nvPr>
        </p:nvSpPr>
        <p:spPr>
          <a:xfrm>
            <a:off x="1" y="6746581"/>
            <a:ext cx="4434921" cy="35479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795818" y="6746581"/>
            <a:ext cx="4434921" cy="354793"/>
          </a:xfrm>
          <a:prstGeom prst="rect">
            <a:avLst/>
          </a:prstGeom>
        </p:spPr>
        <p:txBody>
          <a:bodyPr vert="horz" lIns="91440" tIns="45720" rIns="91440" bIns="45720" rtlCol="0" anchor="b"/>
          <a:lstStyle>
            <a:lvl1pPr algn="r">
              <a:defRPr sz="1200"/>
            </a:lvl1pPr>
          </a:lstStyle>
          <a:p>
            <a:fld id="{8ED17753-C2F4-4F5E-AC25-EADE1A8E9139}" type="slidenum">
              <a:rPr lang="en-GB" smtClean="0"/>
              <a:t>‹#›</a:t>
            </a:fld>
            <a:endParaRPr lang="en-GB"/>
          </a:p>
        </p:txBody>
      </p:sp>
    </p:spTree>
    <p:extLst>
      <p:ext uri="{BB962C8B-B14F-4D97-AF65-F5344CB8AC3E}">
        <p14:creationId xmlns:p14="http://schemas.microsoft.com/office/powerpoint/2010/main" val="36523316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311" cy="355124"/>
          </a:xfrm>
          <a:prstGeom prst="rect">
            <a:avLst/>
          </a:prstGeom>
        </p:spPr>
        <p:txBody>
          <a:bodyPr vert="horz" lIns="99057" tIns="49528" rIns="99057" bIns="49528" rtlCol="0"/>
          <a:lstStyle>
            <a:lvl1pPr algn="l">
              <a:defRPr sz="1300"/>
            </a:lvl1pPr>
          </a:lstStyle>
          <a:p>
            <a:endParaRPr lang="en-GB"/>
          </a:p>
        </p:txBody>
      </p:sp>
      <p:sp>
        <p:nvSpPr>
          <p:cNvPr id="3" name="Date Placeholder 2"/>
          <p:cNvSpPr>
            <a:spLocks noGrp="1"/>
          </p:cNvSpPr>
          <p:nvPr>
            <p:ph type="dt" idx="1"/>
          </p:nvPr>
        </p:nvSpPr>
        <p:spPr>
          <a:xfrm>
            <a:off x="5796346" y="0"/>
            <a:ext cx="4434311" cy="355124"/>
          </a:xfrm>
          <a:prstGeom prst="rect">
            <a:avLst/>
          </a:prstGeom>
        </p:spPr>
        <p:txBody>
          <a:bodyPr vert="horz" lIns="99057" tIns="49528" rIns="99057" bIns="49528" rtlCol="0"/>
          <a:lstStyle>
            <a:lvl1pPr algn="r">
              <a:defRPr sz="1300"/>
            </a:lvl1pPr>
          </a:lstStyle>
          <a:p>
            <a:fld id="{8410BF60-2399-471B-88B8-98E5D19A2C28}" type="datetimeFigureOut">
              <a:rPr lang="en-GB" smtClean="0"/>
              <a:t>14/01/2021</a:t>
            </a:fld>
            <a:endParaRPr lang="en-GB"/>
          </a:p>
        </p:txBody>
      </p:sp>
      <p:sp>
        <p:nvSpPr>
          <p:cNvPr id="4" name="Slide Image Placeholder 3"/>
          <p:cNvSpPr>
            <a:spLocks noGrp="1" noRot="1" noChangeAspect="1"/>
          </p:cNvSpPr>
          <p:nvPr>
            <p:ph type="sldImg" idx="2"/>
          </p:nvPr>
        </p:nvSpPr>
        <p:spPr>
          <a:xfrm>
            <a:off x="3340100" y="531813"/>
            <a:ext cx="3552825" cy="2665412"/>
          </a:xfrm>
          <a:prstGeom prst="rect">
            <a:avLst/>
          </a:prstGeom>
          <a:noFill/>
          <a:ln w="12700">
            <a:solidFill>
              <a:prstClr val="black"/>
            </a:solidFill>
          </a:ln>
        </p:spPr>
        <p:txBody>
          <a:bodyPr vert="horz" lIns="99057" tIns="49528" rIns="99057" bIns="49528" rtlCol="0" anchor="ctr"/>
          <a:lstStyle/>
          <a:p>
            <a:endParaRPr lang="en-GB"/>
          </a:p>
        </p:txBody>
      </p:sp>
      <p:sp>
        <p:nvSpPr>
          <p:cNvPr id="5" name="Notes Placeholder 4"/>
          <p:cNvSpPr>
            <a:spLocks noGrp="1"/>
          </p:cNvSpPr>
          <p:nvPr>
            <p:ph type="body" sz="quarter" idx="3"/>
          </p:nvPr>
        </p:nvSpPr>
        <p:spPr>
          <a:xfrm>
            <a:off x="1023303" y="3373676"/>
            <a:ext cx="8186420" cy="3196114"/>
          </a:xfrm>
          <a:prstGeom prst="rect">
            <a:avLst/>
          </a:prstGeom>
        </p:spPr>
        <p:txBody>
          <a:bodyPr vert="horz" lIns="99057" tIns="49528" rIns="99057" bIns="4952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746119"/>
            <a:ext cx="4434311" cy="355124"/>
          </a:xfrm>
          <a:prstGeom prst="rect">
            <a:avLst/>
          </a:prstGeom>
        </p:spPr>
        <p:txBody>
          <a:bodyPr vert="horz" lIns="99057" tIns="49528" rIns="99057" bIns="49528" rtlCol="0" anchor="b"/>
          <a:lstStyle>
            <a:lvl1pPr algn="l">
              <a:defRPr sz="1300"/>
            </a:lvl1pPr>
          </a:lstStyle>
          <a:p>
            <a:endParaRPr lang="en-GB"/>
          </a:p>
        </p:txBody>
      </p:sp>
      <p:sp>
        <p:nvSpPr>
          <p:cNvPr id="7" name="Slide Number Placeholder 6"/>
          <p:cNvSpPr>
            <a:spLocks noGrp="1"/>
          </p:cNvSpPr>
          <p:nvPr>
            <p:ph type="sldNum" sz="quarter" idx="5"/>
          </p:nvPr>
        </p:nvSpPr>
        <p:spPr>
          <a:xfrm>
            <a:off x="5796346" y="6746119"/>
            <a:ext cx="4434311" cy="355124"/>
          </a:xfrm>
          <a:prstGeom prst="rect">
            <a:avLst/>
          </a:prstGeom>
        </p:spPr>
        <p:txBody>
          <a:bodyPr vert="horz" lIns="99057" tIns="49528" rIns="99057" bIns="49528" rtlCol="0" anchor="b"/>
          <a:lstStyle>
            <a:lvl1pPr algn="r">
              <a:defRPr sz="1300"/>
            </a:lvl1pPr>
          </a:lstStyle>
          <a:p>
            <a:fld id="{EE96B617-D044-4BB8-AD54-2A899191954D}" type="slidenum">
              <a:rPr lang="en-GB" smtClean="0"/>
              <a:t>‹#›</a:t>
            </a:fld>
            <a:endParaRPr lang="en-GB"/>
          </a:p>
        </p:txBody>
      </p:sp>
    </p:spTree>
    <p:extLst>
      <p:ext uri="{BB962C8B-B14F-4D97-AF65-F5344CB8AC3E}">
        <p14:creationId xmlns:p14="http://schemas.microsoft.com/office/powerpoint/2010/main" val="2427007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Hello and welcome to Data Analysis in R!</a:t>
            </a:r>
          </a:p>
          <a:p>
            <a:endParaRPr lang="en-GB" dirty="0" smtClean="0"/>
          </a:p>
          <a:p>
            <a:r>
              <a:rPr lang="en-GB" dirty="0" smtClean="0"/>
              <a:t>This is the second term of teaching for 17C.</a:t>
            </a:r>
          </a:p>
          <a:p>
            <a:r>
              <a:rPr lang="en-GB" dirty="0" smtClean="0"/>
              <a:t>There</a:t>
            </a:r>
            <a:r>
              <a:rPr lang="en-GB" baseline="0" dirty="0" smtClean="0"/>
              <a:t> are a few optional chemistry workshops and some employability sessions but m</a:t>
            </a:r>
            <a:r>
              <a:rPr lang="en-GB" dirty="0" smtClean="0"/>
              <a:t>ost of the second term teaching for 17C is about</a:t>
            </a:r>
            <a:r>
              <a:rPr lang="en-GB" baseline="0" dirty="0" smtClean="0"/>
              <a:t> statistics, data analysis and data presentation.</a:t>
            </a:r>
            <a:endParaRPr lang="en-GB" dirty="0" smtClean="0"/>
          </a:p>
          <a:p>
            <a:endParaRPr lang="en-GB" dirty="0"/>
          </a:p>
        </p:txBody>
      </p:sp>
      <p:sp>
        <p:nvSpPr>
          <p:cNvPr id="4" name="Slide Number Placeholder 3"/>
          <p:cNvSpPr>
            <a:spLocks noGrp="1"/>
          </p:cNvSpPr>
          <p:nvPr>
            <p:ph type="sldNum" sz="quarter" idx="10"/>
          </p:nvPr>
        </p:nvSpPr>
        <p:spPr/>
        <p:txBody>
          <a:bodyPr/>
          <a:lstStyle/>
          <a:p>
            <a:fld id="{EE96B617-D044-4BB8-AD54-2A899191954D}" type="slidenum">
              <a:rPr lang="en-GB" smtClean="0"/>
              <a:t>1</a:t>
            </a:fld>
            <a:endParaRPr lang="en-GB"/>
          </a:p>
        </p:txBody>
      </p:sp>
    </p:spTree>
    <p:extLst>
      <p:ext uri="{BB962C8B-B14F-4D97-AF65-F5344CB8AC3E}">
        <p14:creationId xmlns:p14="http://schemas.microsoft.com/office/powerpoint/2010/main" val="2178708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96B617-D044-4BB8-AD54-2A899191954D}" type="slidenum">
              <a:rPr lang="en-GB" smtClean="0"/>
              <a:t>16</a:t>
            </a:fld>
            <a:endParaRPr lang="en-GB"/>
          </a:p>
        </p:txBody>
      </p:sp>
    </p:spTree>
    <p:extLst>
      <p:ext uri="{BB962C8B-B14F-4D97-AF65-F5344CB8AC3E}">
        <p14:creationId xmlns:p14="http://schemas.microsoft.com/office/powerpoint/2010/main" val="4113849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96B617-D044-4BB8-AD54-2A899191954D}" type="slidenum">
              <a:rPr lang="en-GB" smtClean="0"/>
              <a:t>17</a:t>
            </a:fld>
            <a:endParaRPr lang="en-GB"/>
          </a:p>
        </p:txBody>
      </p:sp>
    </p:spTree>
    <p:extLst>
      <p:ext uri="{BB962C8B-B14F-4D97-AF65-F5344CB8AC3E}">
        <p14:creationId xmlns:p14="http://schemas.microsoft.com/office/powerpoint/2010/main" val="3334778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Cartoon by Allison Horst “welcome</a:t>
            </a:r>
            <a:r>
              <a:rPr lang="en-GB" baseline="0" dirty="0" smtClean="0"/>
              <a:t> to </a:t>
            </a:r>
            <a:r>
              <a:rPr lang="en-GB" baseline="0" dirty="0" err="1" smtClean="0"/>
              <a:t>rstats</a:t>
            </a:r>
            <a:r>
              <a:rPr lang="en-GB" baseline="0" dirty="0" smtClean="0"/>
              <a:t>”</a:t>
            </a:r>
          </a:p>
          <a:p>
            <a:r>
              <a:rPr lang="en-GB" baseline="0" dirty="0" smtClean="0"/>
              <a:t>#</a:t>
            </a:r>
            <a:r>
              <a:rPr lang="en-GB" baseline="0" dirty="0" err="1" smtClean="0"/>
              <a:t>rstats</a:t>
            </a:r>
            <a:r>
              <a:rPr lang="en-GB" baseline="0" dirty="0" smtClean="0"/>
              <a:t> is the twitter </a:t>
            </a:r>
            <a:r>
              <a:rPr lang="en-GB" baseline="0" dirty="0" smtClean="0"/>
              <a:t>tag</a:t>
            </a:r>
          </a:p>
          <a:p>
            <a:endParaRPr lang="en-GB" baseline="0" dirty="0" smtClean="0"/>
          </a:p>
          <a:p>
            <a:r>
              <a:rPr lang="en-GB" baseline="0" dirty="0" smtClean="0"/>
              <a:t>This is a module I really enjoy teaching! </a:t>
            </a:r>
          </a:p>
          <a:p>
            <a:r>
              <a:rPr lang="en-GB" baseline="0" dirty="0" smtClean="0"/>
              <a:t>It is going to change your life….for the better!</a:t>
            </a:r>
            <a:endParaRPr lang="en-GB" dirty="0"/>
          </a:p>
        </p:txBody>
      </p:sp>
      <p:sp>
        <p:nvSpPr>
          <p:cNvPr id="4" name="Slide Number Placeholder 3"/>
          <p:cNvSpPr>
            <a:spLocks noGrp="1"/>
          </p:cNvSpPr>
          <p:nvPr>
            <p:ph type="sldNum" sz="quarter" idx="10"/>
          </p:nvPr>
        </p:nvSpPr>
        <p:spPr/>
        <p:txBody>
          <a:bodyPr/>
          <a:lstStyle/>
          <a:p>
            <a:fld id="{EE96B617-D044-4BB8-AD54-2A899191954D}" type="slidenum">
              <a:rPr lang="en-GB" smtClean="0"/>
              <a:t>2</a:t>
            </a:fld>
            <a:endParaRPr lang="en-GB"/>
          </a:p>
        </p:txBody>
      </p:sp>
    </p:spTree>
    <p:extLst>
      <p:ext uri="{BB962C8B-B14F-4D97-AF65-F5344CB8AC3E}">
        <p14:creationId xmlns:p14="http://schemas.microsoft.com/office/powerpoint/2010/main" val="3207487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96B617-D044-4BB8-AD54-2A899191954D}" type="slidenum">
              <a:rPr lang="en-GB" smtClean="0"/>
              <a:t>3</a:t>
            </a:fld>
            <a:endParaRPr lang="en-GB"/>
          </a:p>
        </p:txBody>
      </p:sp>
    </p:spTree>
    <p:extLst>
      <p:ext uri="{BB962C8B-B14F-4D97-AF65-F5344CB8AC3E}">
        <p14:creationId xmlns:p14="http://schemas.microsoft.com/office/powerpoint/2010/main" val="2101841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Classical means “frequentist” regression, t-tests and ANOVA</a:t>
            </a:r>
          </a:p>
          <a:p>
            <a:r>
              <a:rPr lang="en-GB" dirty="0" smtClean="0"/>
              <a:t>Univariate means you only</a:t>
            </a:r>
            <a:r>
              <a:rPr lang="en-GB" baseline="0" dirty="0" smtClean="0"/>
              <a:t> have one out come variable or response.</a:t>
            </a:r>
            <a:endParaRPr lang="en-GB" dirty="0"/>
          </a:p>
        </p:txBody>
      </p:sp>
      <p:sp>
        <p:nvSpPr>
          <p:cNvPr id="4" name="Slide Number Placeholder 3"/>
          <p:cNvSpPr>
            <a:spLocks noGrp="1"/>
          </p:cNvSpPr>
          <p:nvPr>
            <p:ph type="sldNum" sz="quarter" idx="10"/>
          </p:nvPr>
        </p:nvSpPr>
        <p:spPr/>
        <p:txBody>
          <a:bodyPr/>
          <a:lstStyle/>
          <a:p>
            <a:fld id="{EE96B617-D044-4BB8-AD54-2A899191954D}" type="slidenum">
              <a:rPr lang="en-GB" smtClean="0"/>
              <a:t>4</a:t>
            </a:fld>
            <a:endParaRPr lang="en-GB"/>
          </a:p>
        </p:txBody>
      </p:sp>
    </p:spTree>
    <p:extLst>
      <p:ext uri="{BB962C8B-B14F-4D97-AF65-F5344CB8AC3E}">
        <p14:creationId xmlns:p14="http://schemas.microsoft.com/office/powerpoint/2010/main" val="2101841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96B617-D044-4BB8-AD54-2A899191954D}" type="slidenum">
              <a:rPr lang="en-GB" smtClean="0"/>
              <a:t>5</a:t>
            </a:fld>
            <a:endParaRPr lang="en-GB"/>
          </a:p>
        </p:txBody>
      </p:sp>
    </p:spTree>
    <p:extLst>
      <p:ext uri="{BB962C8B-B14F-4D97-AF65-F5344CB8AC3E}">
        <p14:creationId xmlns:p14="http://schemas.microsoft.com/office/powerpoint/2010/main" val="511262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Allison</a:t>
            </a:r>
            <a:r>
              <a:rPr lang="en-GB" baseline="0" dirty="0" smtClean="0"/>
              <a:t> Horst cartoon.</a:t>
            </a:r>
          </a:p>
          <a:p>
            <a:r>
              <a:rPr lang="en-GB" baseline="0" dirty="0" smtClean="0"/>
              <a:t>At first R was scary but now we are </a:t>
            </a:r>
            <a:r>
              <a:rPr lang="en-GB" baseline="0" dirty="0" smtClean="0"/>
              <a:t>friends.</a:t>
            </a:r>
          </a:p>
          <a:p>
            <a:endParaRPr lang="en-GB" baseline="0" dirty="0" smtClean="0"/>
          </a:p>
          <a:p>
            <a:r>
              <a:rPr lang="en-GB" baseline="0" dirty="0" smtClean="0"/>
              <a:t>It is hard. But it is very achievable. There is no gene for coding ability!</a:t>
            </a:r>
          </a:p>
          <a:p>
            <a:r>
              <a:rPr lang="en-GB" baseline="0" dirty="0" smtClean="0"/>
              <a:t>You do not need to be good at maths.</a:t>
            </a:r>
            <a:endParaRPr lang="en-GB" dirty="0"/>
          </a:p>
        </p:txBody>
      </p:sp>
      <p:sp>
        <p:nvSpPr>
          <p:cNvPr id="4" name="Slide Number Placeholder 3"/>
          <p:cNvSpPr>
            <a:spLocks noGrp="1"/>
          </p:cNvSpPr>
          <p:nvPr>
            <p:ph type="sldNum" sz="quarter" idx="10"/>
          </p:nvPr>
        </p:nvSpPr>
        <p:spPr/>
        <p:txBody>
          <a:bodyPr/>
          <a:lstStyle/>
          <a:p>
            <a:fld id="{EE96B617-D044-4BB8-AD54-2A899191954D}" type="slidenum">
              <a:rPr lang="en-GB" smtClean="0"/>
              <a:t>8</a:t>
            </a:fld>
            <a:endParaRPr lang="en-GB"/>
          </a:p>
        </p:txBody>
      </p:sp>
    </p:spTree>
    <p:extLst>
      <p:ext uri="{BB962C8B-B14F-4D97-AF65-F5344CB8AC3E}">
        <p14:creationId xmlns:p14="http://schemas.microsoft.com/office/powerpoint/2010/main" val="1664143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96B617-D044-4BB8-AD54-2A899191954D}" type="slidenum">
              <a:rPr lang="en-GB" smtClean="0"/>
              <a:t>9</a:t>
            </a:fld>
            <a:endParaRPr lang="en-GB"/>
          </a:p>
        </p:txBody>
      </p:sp>
    </p:spTree>
    <p:extLst>
      <p:ext uri="{BB962C8B-B14F-4D97-AF65-F5344CB8AC3E}">
        <p14:creationId xmlns:p14="http://schemas.microsoft.com/office/powerpoint/2010/main" val="719371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96B617-D044-4BB8-AD54-2A899191954D}" type="slidenum">
              <a:rPr lang="en-GB" smtClean="0"/>
              <a:t>13</a:t>
            </a:fld>
            <a:endParaRPr lang="en-GB"/>
          </a:p>
        </p:txBody>
      </p:sp>
    </p:spTree>
    <p:extLst>
      <p:ext uri="{BB962C8B-B14F-4D97-AF65-F5344CB8AC3E}">
        <p14:creationId xmlns:p14="http://schemas.microsoft.com/office/powerpoint/2010/main" val="1363396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96B617-D044-4BB8-AD54-2A899191954D}" type="slidenum">
              <a:rPr lang="en-GB" smtClean="0"/>
              <a:t>15</a:t>
            </a:fld>
            <a:endParaRPr lang="en-GB"/>
          </a:p>
        </p:txBody>
      </p:sp>
    </p:spTree>
    <p:extLst>
      <p:ext uri="{BB962C8B-B14F-4D97-AF65-F5344CB8AC3E}">
        <p14:creationId xmlns:p14="http://schemas.microsoft.com/office/powerpoint/2010/main" val="1728823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D8741C9-1E1B-4FF3-A7E9-1243E9823EB4}"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12FBD6-812A-4416-A980-4B9119C35DA5}"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DB8FA-BBB8-495B-B161-4F7BDFDDEDA3}"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20C214B-656F-4D67-9F4A-70D59F6620AC}"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166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POnTheFly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20C214B-656F-4D67-9F4A-70D59F6620AC}" type="datetime1">
              <a:rPr lang="en-US" smtClean="0"/>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graphicFrame>
        <p:nvGraphicFramePr>
          <p:cNvPr id="6" name="TPChart" hidden="1"/>
          <p:cNvGraphicFramePr/>
          <p:nvPr userDrawn="1">
            <p:extLst>
              <p:ext uri="{D42A27DB-BD31-4B8C-83A1-F6EECF244321}">
                <p14:modId xmlns:p14="http://schemas.microsoft.com/office/powerpoint/2010/main" val="678302318"/>
              </p:ext>
            </p:extLst>
          </p:nvPr>
        </p:nvGraphicFramePr>
        <p:xfrm>
          <a:off x="6350000" y="1600200"/>
          <a:ext cx="2540000" cy="254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622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5385EC-3DC5-4FB3-BD46-054AE38A1DA3}"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04D26-DE6E-4F1A-B4D1-9E6E5BEF65E2}"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DF7611-242A-4AB8-BF3D-8696A364C66C}" type="datetime1">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B8C006-CEDD-4D5A-BF40-3F5AD76685BA}" type="datetime1">
              <a:rPr lang="en-US" smtClean="0"/>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3F5178-2C49-4CC5-9BF1-3EA0F730AC68}" type="datetime1">
              <a:rPr lang="en-US" smtClean="0"/>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083F6-940C-434A-A58D-C14A68B618CE}" type="datetime1">
              <a:rPr lang="en-US" smtClean="0"/>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69DB20-2F70-429C-8D6F-BD64D4D77F86}" type="datetime1">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CA00C8-74D9-48C2-9E25-45761229EB05}" type="datetime1">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C214B-656F-4D67-9F4A-70D59F6620AC}" type="datetime1">
              <a:rPr lang="en-US" smtClean="0"/>
              <a:t>1/14/2021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spreadsheets/d/1kN26o_qhIvkLVl3u-1ROawLsWOWkt7U2CGD3fpS2818/edit?usp=sharing"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905001"/>
            <a:ext cx="8686800" cy="1905000"/>
          </a:xfrm>
        </p:spPr>
        <p:txBody>
          <a:bodyPr>
            <a:normAutofit/>
          </a:bodyPr>
          <a:lstStyle/>
          <a:p>
            <a:r>
              <a:rPr lang="en-GB" dirty="0"/>
              <a:t>Emma Rand</a:t>
            </a:r>
            <a:br>
              <a:rPr lang="en-GB" dirty="0"/>
            </a:br>
            <a:r>
              <a:rPr lang="en-GB" dirty="0" smtClean="0"/>
              <a:t>Data </a:t>
            </a:r>
            <a:r>
              <a:rPr lang="en-GB" dirty="0"/>
              <a:t>Analysis in R</a:t>
            </a:r>
          </a:p>
        </p:txBody>
      </p:sp>
      <p:sp>
        <p:nvSpPr>
          <p:cNvPr id="3" name="Subtitle 2"/>
          <p:cNvSpPr>
            <a:spLocks noGrp="1"/>
          </p:cNvSpPr>
          <p:nvPr>
            <p:ph type="subTitle" idx="1"/>
          </p:nvPr>
        </p:nvSpPr>
        <p:spPr>
          <a:xfrm>
            <a:off x="1447800" y="4419600"/>
            <a:ext cx="6400800" cy="990600"/>
          </a:xfrm>
        </p:spPr>
        <p:txBody>
          <a:bodyPr>
            <a:normAutofit lnSpcReduction="10000"/>
          </a:bodyPr>
          <a:lstStyle/>
          <a:p>
            <a:r>
              <a:rPr lang="en-GB" dirty="0"/>
              <a:t>Week 2: Introduction to module </a:t>
            </a:r>
            <a:r>
              <a:rPr lang="en-GB" dirty="0" smtClean="0"/>
              <a:t>and to R and </a:t>
            </a:r>
            <a:r>
              <a:rPr lang="en-GB" dirty="0"/>
              <a:t>RStudio</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6991" y="298277"/>
            <a:ext cx="5973009" cy="1247949"/>
          </a:xfrm>
          <a:prstGeom prst="rect">
            <a:avLst/>
          </a:prstGeom>
        </p:spPr>
      </p:pic>
    </p:spTree>
    <p:extLst>
      <p:ext uri="{BB962C8B-B14F-4D97-AF65-F5344CB8AC3E}">
        <p14:creationId xmlns:p14="http://schemas.microsoft.com/office/powerpoint/2010/main" val="659260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Overview of topics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5565602"/>
              </p:ext>
            </p:extLst>
          </p:nvPr>
        </p:nvGraphicFramePr>
        <p:xfrm>
          <a:off x="990600" y="1143794"/>
          <a:ext cx="7391400" cy="5486400"/>
        </p:xfrm>
        <a:graphic>
          <a:graphicData uri="http://schemas.openxmlformats.org/drawingml/2006/table">
            <a:tbl>
              <a:tblPr firstRow="1">
                <a:tableStyleId>{5C22544A-7EE6-4342-B048-85BDC9FD1C3A}</a:tableStyleId>
              </a:tblPr>
              <a:tblGrid>
                <a:gridCol w="1026584">
                  <a:extLst>
                    <a:ext uri="{9D8B030D-6E8A-4147-A177-3AD203B41FA5}">
                      <a16:colId xmlns:a16="http://schemas.microsoft.com/office/drawing/2014/main" val="20000"/>
                    </a:ext>
                  </a:extLst>
                </a:gridCol>
                <a:gridCol w="6364816">
                  <a:extLst>
                    <a:ext uri="{9D8B030D-6E8A-4147-A177-3AD203B41FA5}">
                      <a16:colId xmlns:a16="http://schemas.microsoft.com/office/drawing/2014/main" val="20001"/>
                    </a:ext>
                  </a:extLst>
                </a:gridCol>
              </a:tblGrid>
              <a:tr h="541020">
                <a:tc>
                  <a:txBody>
                    <a:bodyPr/>
                    <a:lstStyle/>
                    <a:p>
                      <a:r>
                        <a:rPr lang="en-GB" sz="1600" dirty="0"/>
                        <a:t>Week</a:t>
                      </a:r>
                    </a:p>
                  </a:txBody>
                  <a:tcPr/>
                </a:tc>
                <a:tc>
                  <a:txBody>
                    <a:bodyPr/>
                    <a:lstStyle/>
                    <a:p>
                      <a:r>
                        <a:rPr lang="en-GB" sz="1600" dirty="0"/>
                        <a:t>Topic </a:t>
                      </a:r>
                    </a:p>
                  </a:txBody>
                  <a:tcPr/>
                </a:tc>
                <a:extLst>
                  <a:ext uri="{0D108BD9-81ED-4DB2-BD59-A6C34878D82A}">
                    <a16:rowId xmlns:a16="http://schemas.microsoft.com/office/drawing/2014/main" val="10000"/>
                  </a:ext>
                </a:extLst>
              </a:tr>
              <a:tr h="541020">
                <a:tc>
                  <a:txBody>
                    <a:bodyPr/>
                    <a:lstStyle/>
                    <a:p>
                      <a:r>
                        <a:rPr lang="en-GB" sz="1600" dirty="0"/>
                        <a:t>2</a:t>
                      </a:r>
                    </a:p>
                  </a:txBody>
                  <a:tcPr/>
                </a:tc>
                <a:tc>
                  <a:txBody>
                    <a:bodyPr/>
                    <a:lstStyle/>
                    <a:p>
                      <a:r>
                        <a:rPr lang="en-GB" sz="1600" dirty="0"/>
                        <a:t>Introduction to module, data analysis and RStudio  including</a:t>
                      </a:r>
                      <a:r>
                        <a:rPr lang="en-GB" sz="1600" baseline="0" dirty="0"/>
                        <a:t> first figure</a:t>
                      </a:r>
                      <a:endParaRPr lang="en-GB" sz="1600" dirty="0"/>
                    </a:p>
                  </a:txBody>
                  <a:tcPr/>
                </a:tc>
                <a:extLst>
                  <a:ext uri="{0D108BD9-81ED-4DB2-BD59-A6C34878D82A}">
                    <a16:rowId xmlns:a16="http://schemas.microsoft.com/office/drawing/2014/main" val="10001"/>
                  </a:ext>
                </a:extLst>
              </a:tr>
              <a:tr h="541020">
                <a:tc>
                  <a:txBody>
                    <a:bodyPr/>
                    <a:lstStyle/>
                    <a:p>
                      <a:r>
                        <a:rPr lang="en-GB" sz="1600" dirty="0"/>
                        <a:t>3</a:t>
                      </a:r>
                    </a:p>
                  </a:txBody>
                  <a:tcPr/>
                </a:tc>
                <a:tc>
                  <a:txBody>
                    <a:bodyPr/>
                    <a:lstStyle/>
                    <a:p>
                      <a:r>
                        <a:rPr lang="en-GB" sz="1600" dirty="0"/>
                        <a:t>Hypothesis testing, data types, reading data in to R and saving figures in reports</a:t>
                      </a:r>
                    </a:p>
                  </a:txBody>
                  <a:tcPr/>
                </a:tc>
                <a:extLst>
                  <a:ext uri="{0D108BD9-81ED-4DB2-BD59-A6C34878D82A}">
                    <a16:rowId xmlns:a16="http://schemas.microsoft.com/office/drawing/2014/main" val="10002"/>
                  </a:ext>
                </a:extLst>
              </a:tr>
              <a:tr h="541020">
                <a:tc>
                  <a:txBody>
                    <a:bodyPr/>
                    <a:lstStyle/>
                    <a:p>
                      <a:r>
                        <a:rPr lang="en-GB" sz="1600" dirty="0"/>
                        <a:t>4</a:t>
                      </a:r>
                    </a:p>
                  </a:txBody>
                  <a:tcPr/>
                </a:tc>
                <a:tc>
                  <a:txBody>
                    <a:bodyPr/>
                    <a:lstStyle/>
                    <a:p>
                      <a:r>
                        <a:rPr lang="en-GB" sz="1600" dirty="0"/>
                        <a:t>The normal distribution,</a:t>
                      </a:r>
                      <a:r>
                        <a:rPr lang="en-GB" sz="1600" baseline="0" dirty="0"/>
                        <a:t> summary statistics and confidence intervals; user-defined functions, RStudio</a:t>
                      </a:r>
                    </a:p>
                  </a:txBody>
                  <a:tcPr/>
                </a:tc>
                <a:extLst>
                  <a:ext uri="{0D108BD9-81ED-4DB2-BD59-A6C34878D82A}">
                    <a16:rowId xmlns:a16="http://schemas.microsoft.com/office/drawing/2014/main" val="10004"/>
                  </a:ext>
                </a:extLst>
              </a:tr>
              <a:tr h="541020">
                <a:tc>
                  <a:txBody>
                    <a:bodyPr/>
                    <a:lstStyle/>
                    <a:p>
                      <a:r>
                        <a:rPr lang="en-GB" sz="1600" i="0" baseline="0" dirty="0" smtClean="0"/>
                        <a:t>5</a:t>
                      </a:r>
                      <a:endParaRPr lang="en-GB" sz="1600" i="0" dirty="0"/>
                    </a:p>
                  </a:txBody>
                  <a:tcPr/>
                </a:tc>
                <a:tc>
                  <a:txBody>
                    <a:bodyPr/>
                    <a:lstStyle/>
                    <a:p>
                      <a:r>
                        <a:rPr lang="en-GB" sz="1600" i="0" dirty="0"/>
                        <a:t>One-</a:t>
                      </a:r>
                      <a:r>
                        <a:rPr lang="en-GB" sz="1600" i="0" baseline="0" dirty="0"/>
                        <a:t> </a:t>
                      </a:r>
                      <a:r>
                        <a:rPr lang="en-GB" sz="1600" i="0" baseline="0" dirty="0" smtClean="0"/>
                        <a:t>sample </a:t>
                      </a:r>
                      <a:r>
                        <a:rPr lang="en-GB" sz="1600" i="0" baseline="0" dirty="0"/>
                        <a:t>t-tests and their non-parametric </a:t>
                      </a:r>
                      <a:r>
                        <a:rPr lang="en-GB" sz="1600" i="0" baseline="0" dirty="0" smtClean="0"/>
                        <a:t>equivalents</a:t>
                      </a:r>
                      <a:endParaRPr lang="en-GB" sz="1600" i="0" baseline="0" dirty="0"/>
                    </a:p>
                  </a:txBody>
                  <a:tcPr/>
                </a:tc>
                <a:extLst>
                  <a:ext uri="{0D108BD9-81ED-4DB2-BD59-A6C34878D82A}">
                    <a16:rowId xmlns:a16="http://schemas.microsoft.com/office/drawing/2014/main" val="10005"/>
                  </a:ext>
                </a:extLst>
              </a:tr>
              <a:tr h="541020">
                <a:tc>
                  <a:txBody>
                    <a:bodyPr/>
                    <a:lstStyle/>
                    <a:p>
                      <a:r>
                        <a:rPr lang="en-GB" sz="1600" i="0" dirty="0" smtClean="0"/>
                        <a:t>6</a:t>
                      </a:r>
                      <a:endParaRPr lang="en-GB" sz="1600" i="0" dirty="0"/>
                    </a:p>
                  </a:txBody>
                  <a:tcPr/>
                </a:tc>
                <a:tc>
                  <a:txBody>
                    <a:bodyPr/>
                    <a:lstStyle/>
                    <a:p>
                      <a:r>
                        <a:rPr lang="en-GB" sz="1600" i="0" baseline="0" dirty="0" smtClean="0"/>
                        <a:t>Two-sample t-tests and their non-parametric equivalents</a:t>
                      </a:r>
                      <a:endParaRPr lang="en-GB" sz="1600" i="0" baseline="0" dirty="0"/>
                    </a:p>
                  </a:txBody>
                  <a:tcPr/>
                </a:tc>
                <a:extLst>
                  <a:ext uri="{0D108BD9-81ED-4DB2-BD59-A6C34878D82A}">
                    <a16:rowId xmlns:a16="http://schemas.microsoft.com/office/drawing/2014/main" val="366447026"/>
                  </a:ext>
                </a:extLst>
              </a:tr>
              <a:tr h="541020">
                <a:tc>
                  <a:txBody>
                    <a:bodyPr/>
                    <a:lstStyle/>
                    <a:p>
                      <a:r>
                        <a:rPr lang="en-GB" sz="1600" i="0" dirty="0"/>
                        <a:t>7</a:t>
                      </a:r>
                    </a:p>
                  </a:txBody>
                  <a:tcPr/>
                </a:tc>
                <a:tc>
                  <a:txBody>
                    <a:bodyPr/>
                    <a:lstStyle/>
                    <a:p>
                      <a:r>
                        <a:rPr lang="en-GB" sz="1600" i="0" dirty="0"/>
                        <a:t>One-way ANOVA and </a:t>
                      </a:r>
                      <a:r>
                        <a:rPr lang="en-GB" sz="1600" i="0" dirty="0" err="1"/>
                        <a:t>Kruskal</a:t>
                      </a:r>
                      <a:r>
                        <a:rPr lang="en-GB" sz="1600" i="0" dirty="0"/>
                        <a:t>-Wallis</a:t>
                      </a:r>
                    </a:p>
                  </a:txBody>
                  <a:tcPr/>
                </a:tc>
                <a:extLst>
                  <a:ext uri="{0D108BD9-81ED-4DB2-BD59-A6C34878D82A}">
                    <a16:rowId xmlns:a16="http://schemas.microsoft.com/office/drawing/2014/main" val="10006"/>
                  </a:ext>
                </a:extLst>
              </a:tr>
              <a:tr h="541020">
                <a:tc>
                  <a:txBody>
                    <a:bodyPr/>
                    <a:lstStyle/>
                    <a:p>
                      <a:r>
                        <a:rPr lang="en-GB" sz="1600" i="0" dirty="0"/>
                        <a:t>8</a:t>
                      </a:r>
                    </a:p>
                  </a:txBody>
                  <a:tcPr/>
                </a:tc>
                <a:tc>
                  <a:txBody>
                    <a:bodyPr/>
                    <a:lstStyle/>
                    <a:p>
                      <a:r>
                        <a:rPr lang="en-GB" sz="1600" i="0" dirty="0"/>
                        <a:t>Two-way ANOVA </a:t>
                      </a:r>
                      <a:r>
                        <a:rPr lang="en-GB" sz="1600" i="0" dirty="0" err="1"/>
                        <a:t>incl</a:t>
                      </a:r>
                      <a:r>
                        <a:rPr lang="en-GB" sz="1600" i="0" dirty="0"/>
                        <a:t> understanding the interaction</a:t>
                      </a:r>
                    </a:p>
                  </a:txBody>
                  <a:tcPr/>
                </a:tc>
                <a:extLst>
                  <a:ext uri="{0D108BD9-81ED-4DB2-BD59-A6C34878D82A}">
                    <a16:rowId xmlns:a16="http://schemas.microsoft.com/office/drawing/2014/main" val="10007"/>
                  </a:ext>
                </a:extLst>
              </a:tr>
              <a:tr h="541020">
                <a:tc>
                  <a:txBody>
                    <a:bodyPr/>
                    <a:lstStyle/>
                    <a:p>
                      <a:r>
                        <a:rPr lang="en-GB" sz="1600" i="0" dirty="0" smtClean="0"/>
                        <a:t>9</a:t>
                      </a:r>
                      <a:endParaRPr lang="en-GB" sz="1600" i="0" dirty="0"/>
                    </a:p>
                  </a:txBody>
                  <a:tcPr/>
                </a:tc>
                <a:tc>
                  <a:txBody>
                    <a:bodyPr/>
                    <a:lstStyle/>
                    <a:p>
                      <a:r>
                        <a:rPr lang="en-GB" sz="1600" i="0" dirty="0"/>
                        <a:t>Correlation and regression</a:t>
                      </a:r>
                    </a:p>
                  </a:txBody>
                  <a:tcPr/>
                </a:tc>
                <a:extLst>
                  <a:ext uri="{0D108BD9-81ED-4DB2-BD59-A6C34878D82A}">
                    <a16:rowId xmlns:a16="http://schemas.microsoft.com/office/drawing/2014/main" val="10008"/>
                  </a:ext>
                </a:extLst>
              </a:tr>
              <a:tr h="541020">
                <a:tc>
                  <a:txBody>
                    <a:bodyPr/>
                    <a:lstStyle/>
                    <a:p>
                      <a:r>
                        <a:rPr lang="en-GB" sz="1600" dirty="0" smtClean="0"/>
                        <a:t>10</a:t>
                      </a:r>
                      <a:endParaRPr lang="en-GB" sz="1600" dirty="0"/>
                    </a:p>
                  </a:txBody>
                  <a:tcPr/>
                </a:tc>
                <a:tc>
                  <a:txBody>
                    <a:bodyPr/>
                    <a:lstStyle/>
                    <a:p>
                      <a:r>
                        <a:rPr lang="en-GB" sz="1600" dirty="0"/>
                        <a:t>Chi-squared tests</a:t>
                      </a:r>
                    </a:p>
                  </a:txBody>
                  <a:tcPr/>
                </a:tc>
                <a:extLst>
                  <a:ext uri="{0D108BD9-81ED-4DB2-BD59-A6C34878D82A}">
                    <a16:rowId xmlns:a16="http://schemas.microsoft.com/office/drawing/2014/main" val="448664079"/>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437687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of this week</a:t>
            </a:r>
          </a:p>
        </p:txBody>
      </p:sp>
      <p:sp>
        <p:nvSpPr>
          <p:cNvPr id="3" name="Content Placeholder 2"/>
          <p:cNvSpPr>
            <a:spLocks noGrp="1"/>
          </p:cNvSpPr>
          <p:nvPr>
            <p:ph idx="1"/>
          </p:nvPr>
        </p:nvSpPr>
        <p:spPr/>
        <p:txBody>
          <a:bodyPr>
            <a:normAutofit/>
          </a:bodyPr>
          <a:lstStyle/>
          <a:p>
            <a:r>
              <a:rPr lang="en-GB" dirty="0"/>
              <a:t>We explain why we do statistical tests </a:t>
            </a:r>
          </a:p>
          <a:p>
            <a:endParaRPr lang="en-GB" dirty="0"/>
          </a:p>
          <a:p>
            <a:r>
              <a:rPr lang="en-GB" dirty="0"/>
              <a:t>Using </a:t>
            </a:r>
            <a:r>
              <a:rPr lang="en-GB" dirty="0" smtClean="0"/>
              <a:t>RStudio </a:t>
            </a:r>
            <a:r>
              <a:rPr lang="en-GB" dirty="0"/>
              <a:t>we learn how to use the command line, </a:t>
            </a:r>
            <a:r>
              <a:rPr lang="en-GB" dirty="0" smtClean="0"/>
              <a:t>some </a:t>
            </a:r>
            <a:r>
              <a:rPr lang="en-GB" dirty="0"/>
              <a:t>functions and arguments; navigate the panes; and what the workspace, scripts and history are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44688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objectives for the week</a:t>
            </a:r>
          </a:p>
        </p:txBody>
      </p:sp>
      <p:sp>
        <p:nvSpPr>
          <p:cNvPr id="3" name="Content Placeholder 2"/>
          <p:cNvSpPr>
            <a:spLocks noGrp="1"/>
          </p:cNvSpPr>
          <p:nvPr>
            <p:ph idx="1"/>
          </p:nvPr>
        </p:nvSpPr>
        <p:spPr/>
        <p:txBody>
          <a:bodyPr>
            <a:normAutofit fontScale="92500" lnSpcReduction="20000"/>
          </a:bodyPr>
          <a:lstStyle/>
          <a:p>
            <a:pPr marL="0" indent="0">
              <a:buNone/>
            </a:pPr>
            <a:r>
              <a:rPr lang="en-GB" dirty="0"/>
              <a:t>By actively following the </a:t>
            </a:r>
            <a:r>
              <a:rPr lang="en-GB" dirty="0" smtClean="0"/>
              <a:t>material and </a:t>
            </a:r>
            <a:r>
              <a:rPr lang="en-GB" dirty="0"/>
              <a:t>carrying out the independent study the successful student will be able to:</a:t>
            </a:r>
          </a:p>
          <a:p>
            <a:r>
              <a:rPr lang="en-US" sz="2800" dirty="0"/>
              <a:t>explain why we need data </a:t>
            </a:r>
            <a:r>
              <a:rPr lang="en-US" sz="2800" dirty="0" smtClean="0"/>
              <a:t>analysis </a:t>
            </a:r>
            <a:r>
              <a:rPr lang="en-GB" sz="2800" dirty="0" smtClean="0"/>
              <a:t>(MLO </a:t>
            </a:r>
            <a:r>
              <a:rPr lang="en-GB" sz="2800" dirty="0"/>
              <a:t>1)</a:t>
            </a:r>
          </a:p>
          <a:p>
            <a:r>
              <a:rPr lang="en-GB" sz="2800" dirty="0"/>
              <a:t>use the R command line as a calculator and to assign variables (MLO 3)</a:t>
            </a:r>
          </a:p>
          <a:p>
            <a:r>
              <a:rPr lang="en-GB" sz="2800" dirty="0"/>
              <a:t>Create and use the basic data types in R (MLO 3)</a:t>
            </a:r>
          </a:p>
          <a:p>
            <a:r>
              <a:rPr lang="en-GB" sz="2800" dirty="0"/>
              <a:t>find their way around the RStudio windows (MLO 3)</a:t>
            </a:r>
          </a:p>
          <a:p>
            <a:r>
              <a:rPr lang="en-GB" sz="2800" dirty="0"/>
              <a:t>create, use and save a script file to run </a:t>
            </a:r>
            <a:r>
              <a:rPr lang="en-GB" sz="2800" dirty="0" smtClean="0"/>
              <a:t>R </a:t>
            </a:r>
            <a:r>
              <a:rPr lang="en-GB" sz="2800" dirty="0"/>
              <a:t>commands (MLO 3)</a:t>
            </a:r>
          </a:p>
          <a:p>
            <a:r>
              <a:rPr lang="en-GB" sz="2800" dirty="0"/>
              <a:t>search and understand manual pages (MLO 3)</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010720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a:t>
            </a:r>
            <a:r>
              <a:rPr lang="en-US" dirty="0"/>
              <a:t>need data </a:t>
            </a:r>
            <a:r>
              <a:rPr lang="en-US" dirty="0" smtClean="0"/>
              <a:t>analysis?</a:t>
            </a:r>
            <a:endParaRPr lang="en-GB" dirty="0"/>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94093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Foundations of statistical testing: Science overview </a:t>
            </a:r>
          </a:p>
        </p:txBody>
      </p:sp>
      <p:sp>
        <p:nvSpPr>
          <p:cNvPr id="3" name="Content Placeholder 2"/>
          <p:cNvSpPr>
            <a:spLocks noGrp="1"/>
          </p:cNvSpPr>
          <p:nvPr>
            <p:ph idx="1"/>
          </p:nvPr>
        </p:nvSpPr>
        <p:spPr>
          <a:xfrm>
            <a:off x="457200" y="1600201"/>
            <a:ext cx="8229600" cy="685799"/>
          </a:xfrm>
        </p:spPr>
        <p:txBody>
          <a:bodyPr>
            <a:normAutofit/>
          </a:bodyPr>
          <a:lstStyle/>
          <a:p>
            <a:r>
              <a:rPr lang="en-GB" dirty="0"/>
              <a:t>‘Experiments’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TextBox 4"/>
          <p:cNvSpPr txBox="1"/>
          <p:nvPr/>
        </p:nvSpPr>
        <p:spPr>
          <a:xfrm>
            <a:off x="5867400" y="2244365"/>
            <a:ext cx="297180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dirty="0"/>
              <a:t>Something </a:t>
            </a:r>
          </a:p>
          <a:p>
            <a:r>
              <a:rPr lang="en-GB" sz="2400" dirty="0"/>
              <a:t>we measure</a:t>
            </a:r>
          </a:p>
        </p:txBody>
      </p:sp>
      <p:sp>
        <p:nvSpPr>
          <p:cNvPr id="6" name="TextBox 5"/>
          <p:cNvSpPr txBox="1"/>
          <p:nvPr/>
        </p:nvSpPr>
        <p:spPr>
          <a:xfrm>
            <a:off x="146384" y="2258189"/>
            <a:ext cx="320040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dirty="0"/>
              <a:t>Some things we control, choose or set</a:t>
            </a:r>
          </a:p>
        </p:txBody>
      </p:sp>
      <p:cxnSp>
        <p:nvCxnSpPr>
          <p:cNvPr id="8" name="Straight Arrow Connector 7"/>
          <p:cNvCxnSpPr>
            <a:stCxn id="6" idx="3"/>
            <a:endCxn id="5" idx="1"/>
          </p:cNvCxnSpPr>
          <p:nvPr/>
        </p:nvCxnSpPr>
        <p:spPr>
          <a:xfrm flipV="1">
            <a:off x="3346784" y="2659864"/>
            <a:ext cx="2520616" cy="138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4300" y="3126551"/>
            <a:ext cx="3314700" cy="156966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dirty="0"/>
              <a:t>Independent variables</a:t>
            </a:r>
          </a:p>
          <a:p>
            <a:r>
              <a:rPr lang="en-GB" sz="2400" dirty="0"/>
              <a:t>Explanatory variables</a:t>
            </a:r>
          </a:p>
          <a:p>
            <a:r>
              <a:rPr lang="en-GB" sz="2400" dirty="0"/>
              <a:t>The ‘x’ s</a:t>
            </a:r>
          </a:p>
          <a:p>
            <a:pPr algn="ctr"/>
            <a:endParaRPr lang="en-GB" sz="2400" dirty="0"/>
          </a:p>
        </p:txBody>
      </p:sp>
      <p:sp>
        <p:nvSpPr>
          <p:cNvPr id="10" name="TextBox 9"/>
          <p:cNvSpPr txBox="1"/>
          <p:nvPr/>
        </p:nvSpPr>
        <p:spPr>
          <a:xfrm>
            <a:off x="5105400" y="3157879"/>
            <a:ext cx="3733800" cy="156966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GB" sz="2400" dirty="0"/>
              <a:t>Dependent variables</a:t>
            </a:r>
          </a:p>
          <a:p>
            <a:pPr algn="r"/>
            <a:r>
              <a:rPr lang="en-GB" sz="2400" dirty="0"/>
              <a:t>Response variables</a:t>
            </a:r>
          </a:p>
          <a:p>
            <a:pPr algn="r"/>
            <a:r>
              <a:rPr lang="en-GB" sz="2400" dirty="0"/>
              <a:t>The ‘y’ s</a:t>
            </a:r>
          </a:p>
          <a:p>
            <a:pPr algn="r"/>
            <a:endParaRPr lang="en-GB" sz="2400" dirty="0"/>
          </a:p>
        </p:txBody>
      </p:sp>
      <p:sp>
        <p:nvSpPr>
          <p:cNvPr id="12" name="TextBox 11"/>
          <p:cNvSpPr txBox="1"/>
          <p:nvPr/>
        </p:nvSpPr>
        <p:spPr>
          <a:xfrm>
            <a:off x="6172200" y="5562600"/>
            <a:ext cx="266700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800" dirty="0"/>
              <a:t>inferences made</a:t>
            </a:r>
          </a:p>
        </p:txBody>
      </p:sp>
      <p:pic>
        <p:nvPicPr>
          <p:cNvPr id="7" name="Picture 6"/>
          <p:cNvPicPr>
            <a:picLocks noChangeAspect="1"/>
          </p:cNvPicPr>
          <p:nvPr/>
        </p:nvPicPr>
        <p:blipFill rotWithShape="1">
          <a:blip r:embed="rId2"/>
          <a:srcRect t="15348" r="66361" b="34801"/>
          <a:stretch/>
        </p:blipFill>
        <p:spPr>
          <a:xfrm>
            <a:off x="3259006" y="3659226"/>
            <a:ext cx="2625988" cy="2910079"/>
          </a:xfrm>
          <a:prstGeom prst="rect">
            <a:avLst/>
          </a:prstGeom>
        </p:spPr>
      </p:pic>
    </p:spTree>
    <p:extLst>
      <p:ext uri="{BB962C8B-B14F-4D97-AF65-F5344CB8AC3E}">
        <p14:creationId xmlns:p14="http://schemas.microsoft.com/office/powerpoint/2010/main" val="791712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do we need statistics?</a:t>
            </a:r>
          </a:p>
        </p:txBody>
      </p:sp>
      <p:sp>
        <p:nvSpPr>
          <p:cNvPr id="3" name="Content Placeholder 2"/>
          <p:cNvSpPr>
            <a:spLocks noGrp="1"/>
          </p:cNvSpPr>
          <p:nvPr>
            <p:ph idx="1"/>
          </p:nvPr>
        </p:nvSpPr>
        <p:spPr/>
        <p:txBody>
          <a:bodyPr>
            <a:normAutofit/>
          </a:bodyPr>
          <a:lstStyle/>
          <a:p>
            <a:pPr marL="0" indent="0">
              <a:buNone/>
            </a:pPr>
            <a:r>
              <a:rPr lang="en-GB" sz="2800" dirty="0" smtClean="0"/>
              <a:t>If a drug reduces everybody’s blood pressure by exactly the same amount we don’t need statistics! The drug is effective!</a:t>
            </a:r>
          </a:p>
          <a:p>
            <a:pPr marL="0" indent="0">
              <a:buNone/>
            </a:pPr>
            <a:endParaRPr lang="en-GB" sz="2800" dirty="0"/>
          </a:p>
          <a:p>
            <a:pPr marL="0" indent="0">
              <a:buNone/>
            </a:pPr>
            <a:r>
              <a:rPr lang="en-GB" sz="2800" dirty="0" smtClean="0"/>
              <a:t>If every beetle in population A is exactly 400mg and every beetle in population B is exactly 398mg we don’t need statistics! Beetles in population A are heavier!</a:t>
            </a:r>
          </a:p>
          <a:p>
            <a:endParaRPr lang="en-GB" sz="2800" dirty="0"/>
          </a:p>
          <a:p>
            <a:endParaRPr lang="en-GB" sz="2800" dirty="0"/>
          </a:p>
          <a:p>
            <a:pPr marL="0" indent="0">
              <a:buNone/>
            </a:pPr>
            <a:endParaRPr lang="en-GB" sz="2800" dirty="0"/>
          </a:p>
          <a:p>
            <a:pPr marL="0" indent="0">
              <a:buNone/>
            </a:pPr>
            <a:endParaRPr lang="en-GB"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498401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do we need statistics?</a:t>
            </a:r>
          </a:p>
        </p:txBody>
      </p:sp>
      <p:sp>
        <p:nvSpPr>
          <p:cNvPr id="3" name="Content Placeholder 2"/>
          <p:cNvSpPr>
            <a:spLocks noGrp="1"/>
          </p:cNvSpPr>
          <p:nvPr>
            <p:ph idx="1"/>
          </p:nvPr>
        </p:nvSpPr>
        <p:spPr>
          <a:xfrm>
            <a:off x="457200" y="1600200"/>
            <a:ext cx="4191000" cy="4525963"/>
          </a:xfrm>
        </p:spPr>
        <p:txBody>
          <a:bodyPr>
            <a:normAutofit/>
          </a:bodyPr>
          <a:lstStyle/>
          <a:p>
            <a:r>
              <a:rPr lang="en-GB" dirty="0" smtClean="0"/>
              <a:t>But </a:t>
            </a:r>
            <a:r>
              <a:rPr lang="en-GB" i="1" dirty="0" smtClean="0"/>
              <a:t>Responses</a:t>
            </a:r>
            <a:r>
              <a:rPr lang="en-GB" dirty="0" smtClean="0"/>
              <a:t> vary!</a:t>
            </a:r>
          </a:p>
          <a:p>
            <a:pPr marL="0" indent="0">
              <a:buNone/>
            </a:pPr>
            <a:endParaRPr lang="en-GB" dirty="0"/>
          </a:p>
          <a:p>
            <a:pPr marL="0" indent="0">
              <a:buNone/>
            </a:pPr>
            <a:r>
              <a:rPr lang="en-GB" dirty="0" smtClean="0"/>
              <a:t>Is the difference between two means real?</a:t>
            </a:r>
          </a:p>
          <a:p>
            <a:pPr marL="0" indent="0">
              <a:buNone/>
            </a:pPr>
            <a:r>
              <a:rPr lang="en-GB" dirty="0" smtClean="0"/>
              <a:t>Or just random variation?</a:t>
            </a:r>
            <a:endParaRPr lang="en-GB" dirty="0"/>
          </a:p>
          <a:p>
            <a:endParaRPr lang="en-GB" dirty="0"/>
          </a:p>
          <a:p>
            <a:pPr marL="0" indent="0">
              <a:buNone/>
            </a:pPr>
            <a:endParaRPr lang="en-GB" dirty="0"/>
          </a:p>
          <a:p>
            <a:pPr marL="0" indent="0">
              <a:buNone/>
            </a:pP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pic>
        <p:nvPicPr>
          <p:cNvPr id="7" name="Picture 6"/>
          <p:cNvPicPr>
            <a:picLocks noChangeAspect="1"/>
          </p:cNvPicPr>
          <p:nvPr/>
        </p:nvPicPr>
        <p:blipFill rotWithShape="1">
          <a:blip r:embed="rId3"/>
          <a:srcRect l="17308" t="11718" r="9616" b="13281"/>
          <a:stretch/>
        </p:blipFill>
        <p:spPr>
          <a:xfrm>
            <a:off x="5105400" y="2203785"/>
            <a:ext cx="3643922" cy="3739816"/>
          </a:xfrm>
          <a:prstGeom prst="rect">
            <a:avLst/>
          </a:prstGeom>
        </p:spPr>
      </p:pic>
    </p:spTree>
    <p:extLst>
      <p:ext uri="{BB962C8B-B14F-4D97-AF65-F5344CB8AC3E}">
        <p14:creationId xmlns:p14="http://schemas.microsoft.com/office/powerpoint/2010/main" val="4036931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do we need statistics?</a:t>
            </a:r>
          </a:p>
        </p:txBody>
      </p:sp>
      <p:sp>
        <p:nvSpPr>
          <p:cNvPr id="3" name="Content Placeholder 2"/>
          <p:cNvSpPr>
            <a:spLocks noGrp="1"/>
          </p:cNvSpPr>
          <p:nvPr>
            <p:ph idx="1"/>
          </p:nvPr>
        </p:nvSpPr>
        <p:spPr/>
        <p:txBody>
          <a:bodyPr>
            <a:normAutofit/>
          </a:bodyPr>
          <a:lstStyle/>
          <a:p>
            <a:r>
              <a:rPr lang="en-GB" i="1" dirty="0"/>
              <a:t>Responses</a:t>
            </a:r>
            <a:r>
              <a:rPr lang="en-GB" dirty="0"/>
              <a:t> vary</a:t>
            </a:r>
          </a:p>
          <a:p>
            <a:r>
              <a:rPr lang="en-GB" dirty="0" smtClean="0"/>
              <a:t>humans </a:t>
            </a:r>
            <a:r>
              <a:rPr lang="en-GB" dirty="0"/>
              <a:t>see patterns</a:t>
            </a:r>
          </a:p>
          <a:p>
            <a:r>
              <a:rPr lang="en-GB" dirty="0"/>
              <a:t>‘coincidence’ can be </a:t>
            </a:r>
            <a:r>
              <a:rPr lang="en-GB" dirty="0" smtClean="0"/>
              <a:t>common</a:t>
            </a:r>
          </a:p>
          <a:p>
            <a:endParaRPr lang="en-GB" dirty="0"/>
          </a:p>
          <a:p>
            <a:endParaRPr lang="en-GB" dirty="0" smtClean="0"/>
          </a:p>
          <a:p>
            <a:pPr marL="0" indent="0">
              <a:buNone/>
            </a:pPr>
            <a:r>
              <a:rPr lang="en-GB" dirty="0" smtClean="0"/>
              <a:t>We need statistics to tell us if there are real and consistent patterns</a:t>
            </a:r>
            <a:endParaRPr lang="en-GB" dirty="0" smtClean="0"/>
          </a:p>
          <a:p>
            <a:endParaRPr lang="en-GB" dirty="0"/>
          </a:p>
          <a:p>
            <a:endParaRPr lang="en-GB" dirty="0"/>
          </a:p>
          <a:p>
            <a:pPr marL="0" indent="0">
              <a:buNone/>
            </a:pPr>
            <a:endParaRPr lang="en-GB" dirty="0"/>
          </a:p>
          <a:p>
            <a:pPr marL="0" indent="0">
              <a:buNone/>
            </a:pP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349051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logic of ‘hypothesis’ testing</a:t>
            </a:r>
          </a:p>
        </p:txBody>
      </p:sp>
      <p:sp>
        <p:nvSpPr>
          <p:cNvPr id="3" name="Content Placeholder 2"/>
          <p:cNvSpPr>
            <a:spLocks noGrp="1"/>
          </p:cNvSpPr>
          <p:nvPr>
            <p:ph idx="1"/>
          </p:nvPr>
        </p:nvSpPr>
        <p:spPr/>
        <p:txBody>
          <a:bodyPr/>
          <a:lstStyle/>
          <a:p>
            <a:r>
              <a:rPr lang="en-GB" dirty="0"/>
              <a:t>Have a ‘null’ hypothesis</a:t>
            </a:r>
            <a:r>
              <a:rPr lang="en-GB" dirty="0" smtClean="0"/>
              <a:t>’: no difference</a:t>
            </a:r>
            <a:endParaRPr lang="en-GB" dirty="0"/>
          </a:p>
          <a:p>
            <a:r>
              <a:rPr lang="en-GB" dirty="0" smtClean="0"/>
              <a:t>Calculates </a:t>
            </a:r>
            <a:r>
              <a:rPr lang="en-GB" dirty="0"/>
              <a:t>probability of getting </a:t>
            </a:r>
            <a:r>
              <a:rPr lang="en-GB" dirty="0" smtClean="0"/>
              <a:t>your </a:t>
            </a:r>
            <a:r>
              <a:rPr lang="en-GB" dirty="0"/>
              <a:t>data if that null hypothesis is true</a:t>
            </a:r>
          </a:p>
          <a:p>
            <a:r>
              <a:rPr lang="en-GB" dirty="0"/>
              <a:t>If the probability is less than 0.05 reject the null hypothesis</a:t>
            </a:r>
          </a:p>
          <a:p>
            <a:endParaRPr lang="en-GB" dirty="0"/>
          </a:p>
          <a:p>
            <a:r>
              <a:rPr lang="en-GB" dirty="0"/>
              <a:t>Frequentist/classical statistics</a:t>
            </a:r>
          </a:p>
          <a:p>
            <a:r>
              <a:rPr lang="en-GB" dirty="0" err="1"/>
              <a:t>N.b.</a:t>
            </a:r>
            <a:r>
              <a:rPr lang="en-GB" dirty="0"/>
              <a:t> 0.05 is an agreed but arbitrary level</a:t>
            </a:r>
          </a:p>
          <a:p>
            <a:pPr marL="0" indent="0">
              <a:buNone/>
            </a:pPr>
            <a:endParaRPr lang="en-GB" dirty="0"/>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966781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See you next week!</a:t>
            </a:r>
            <a:endParaRPr lang="en-GB" dirty="0"/>
          </a:p>
        </p:txBody>
      </p:sp>
      <p:sp>
        <p:nvSpPr>
          <p:cNvPr id="3" name="Content Placeholder 2"/>
          <p:cNvSpPr>
            <a:spLocks noGrp="1"/>
          </p:cNvSpPr>
          <p:nvPr>
            <p:ph idx="1"/>
          </p:nvPr>
        </p:nvSpPr>
        <p:spPr/>
        <p:txBody>
          <a:bodyPr/>
          <a:lstStyle/>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820180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24000" y="527300"/>
            <a:ext cx="6019799" cy="5819039"/>
          </a:xfrm>
        </p:spPr>
      </p:pic>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486606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Analysis in R Aims</a:t>
            </a:r>
          </a:p>
        </p:txBody>
      </p:sp>
      <p:sp>
        <p:nvSpPr>
          <p:cNvPr id="3" name="Content Placeholder 2"/>
          <p:cNvSpPr>
            <a:spLocks noGrp="1"/>
          </p:cNvSpPr>
          <p:nvPr>
            <p:ph idx="1"/>
          </p:nvPr>
        </p:nvSpPr>
        <p:spPr>
          <a:xfrm>
            <a:off x="1066800" y="1219200"/>
            <a:ext cx="7620000" cy="5181600"/>
          </a:xfrm>
        </p:spPr>
        <p:txBody>
          <a:bodyPr>
            <a:normAutofit/>
          </a:bodyPr>
          <a:lstStyle/>
          <a:p>
            <a:pPr marL="0" indent="0">
              <a:buNone/>
            </a:pPr>
            <a:r>
              <a:rPr lang="en-GB" altLang="en-US" sz="3600" dirty="0"/>
              <a:t>To explain what matters in choosing methods of data analysis and give you practice in making those decisions.</a:t>
            </a:r>
          </a:p>
          <a:p>
            <a:pPr marL="0" indent="0">
              <a:buNone/>
            </a:pPr>
            <a:endParaRPr lang="en-GB" sz="3600" dirty="0"/>
          </a:p>
          <a:p>
            <a:pPr marL="0" indent="0">
              <a:buNone/>
            </a:pPr>
            <a:r>
              <a:rPr lang="en-GB" sz="3600" dirty="0"/>
              <a:t>To train you in analysing data in R specifically and help you develop an understanding of some core and highly transferable concepts in data analysis.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839898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Learning Outcomes (MLO)</a:t>
            </a:r>
          </a:p>
        </p:txBody>
      </p:sp>
      <p:sp>
        <p:nvSpPr>
          <p:cNvPr id="3" name="Content Placeholder 2"/>
          <p:cNvSpPr>
            <a:spLocks noGrp="1"/>
          </p:cNvSpPr>
          <p:nvPr>
            <p:ph idx="1"/>
          </p:nvPr>
        </p:nvSpPr>
        <p:spPr>
          <a:xfrm>
            <a:off x="457200" y="1219200"/>
            <a:ext cx="8229600" cy="5181600"/>
          </a:xfrm>
        </p:spPr>
        <p:txBody>
          <a:bodyPr>
            <a:normAutofit/>
          </a:bodyPr>
          <a:lstStyle/>
          <a:p>
            <a:pPr marL="0" indent="0">
              <a:buNone/>
            </a:pPr>
            <a:r>
              <a:rPr lang="en-GB" altLang="en-US" dirty="0"/>
              <a:t>The successful student will be able to:</a:t>
            </a:r>
          </a:p>
          <a:p>
            <a:pPr marL="914400" lvl="1" indent="-457200">
              <a:spcBef>
                <a:spcPts val="800"/>
              </a:spcBef>
              <a:buFont typeface="+mj-lt"/>
              <a:buAutoNum type="arabicPeriod"/>
            </a:pPr>
            <a:r>
              <a:rPr lang="en-GB" altLang="en-US" dirty="0"/>
              <a:t>Explain the purpose of data analysis</a:t>
            </a:r>
          </a:p>
          <a:p>
            <a:pPr marL="914400" lvl="1" indent="-457200">
              <a:spcBef>
                <a:spcPts val="800"/>
              </a:spcBef>
              <a:buFont typeface="+mj-lt"/>
              <a:buAutoNum type="arabicPeriod"/>
            </a:pPr>
            <a:r>
              <a:rPr lang="en-GB" altLang="en-US" dirty="0"/>
              <a:t>Choose classical univariate statistical tests (and some non-parametric equivalents) appropriate to a given scenario and recognise when these are not suitable</a:t>
            </a:r>
          </a:p>
          <a:p>
            <a:pPr marL="914400" lvl="1" indent="-457200">
              <a:spcBef>
                <a:spcPts val="800"/>
              </a:spcBef>
              <a:buFont typeface="+mj-lt"/>
              <a:buAutoNum type="arabicPeriod"/>
            </a:pPr>
            <a:r>
              <a:rPr lang="en-GB" altLang="en-US" dirty="0"/>
              <a:t>Use R to perform these analyses on data in a variety of formats</a:t>
            </a:r>
          </a:p>
          <a:p>
            <a:pPr marL="914400" lvl="1" indent="-457200">
              <a:spcBef>
                <a:spcPts val="800"/>
              </a:spcBef>
              <a:buFont typeface="+mj-lt"/>
              <a:buAutoNum type="arabicPeriod"/>
            </a:pPr>
            <a:r>
              <a:rPr lang="en-GB" altLang="en-US" dirty="0"/>
              <a:t>Interpret, report and graphically present the results of covered </a:t>
            </a:r>
            <a:r>
              <a:rPr lang="en-GB" altLang="en-US" dirty="0" smtClean="0"/>
              <a:t>tests</a:t>
            </a:r>
            <a:endParaRPr lang="en-GB"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76722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a:xfrm>
            <a:off x="457200" y="1219200"/>
            <a:ext cx="8229600" cy="5181600"/>
          </a:xfrm>
        </p:spPr>
        <p:txBody>
          <a:bodyPr>
            <a:normAutofit/>
          </a:bodyPr>
          <a:lstStyle/>
          <a:p>
            <a:pPr>
              <a:spcBef>
                <a:spcPts val="800"/>
              </a:spcBef>
            </a:pPr>
            <a:r>
              <a:rPr lang="en-GB" sz="3600" dirty="0" smtClean="0"/>
              <a:t>Meeting </a:t>
            </a:r>
            <a:r>
              <a:rPr lang="en-GB" sz="3600" dirty="0"/>
              <a:t>the learning outcomes will enable you to:</a:t>
            </a:r>
          </a:p>
          <a:p>
            <a:pPr lvl="1">
              <a:spcBef>
                <a:spcPts val="0"/>
              </a:spcBef>
            </a:pPr>
            <a:r>
              <a:rPr lang="en-GB" sz="3200" dirty="0"/>
              <a:t>Write-up your laboratory report</a:t>
            </a:r>
          </a:p>
          <a:p>
            <a:pPr lvl="1">
              <a:spcBef>
                <a:spcPts val="0"/>
              </a:spcBef>
            </a:pPr>
            <a:r>
              <a:rPr lang="en-GB" sz="3200" dirty="0"/>
              <a:t>Design and analyse experiments including those for projects in stages 2, 3, and 4 and year-away</a:t>
            </a:r>
          </a:p>
          <a:p>
            <a:pPr lvl="1">
              <a:spcBef>
                <a:spcPts val="0"/>
              </a:spcBef>
            </a:pPr>
            <a:r>
              <a:rPr lang="en-GB" sz="3200" dirty="0"/>
              <a:t>Evaluate and interpret the data analysis in papers</a:t>
            </a:r>
          </a:p>
          <a:p>
            <a:pPr lvl="1">
              <a:spcBef>
                <a:spcPts val="0"/>
              </a:spcBef>
            </a:pPr>
            <a:r>
              <a:rPr lang="en-GB" sz="3200" dirty="0"/>
              <a:t>Perform well in assessments</a:t>
            </a:r>
          </a:p>
          <a:p>
            <a:pPr lvl="1">
              <a:spcBef>
                <a:spcPts val="0"/>
              </a:spcBef>
            </a:pPr>
            <a:r>
              <a:rPr lang="en-GB" sz="3200" dirty="0"/>
              <a:t>Improve your employability!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53457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95185A-8FC7-4D20-A15E-11817F68E537}"/>
              </a:ext>
            </a:extLst>
          </p:cNvPr>
          <p:cNvSpPr>
            <a:spLocks noGrp="1"/>
          </p:cNvSpPr>
          <p:nvPr>
            <p:ph type="title"/>
          </p:nvPr>
        </p:nvSpPr>
        <p:spPr>
          <a:xfrm>
            <a:off x="457200" y="274638"/>
            <a:ext cx="8458200" cy="1401762"/>
          </a:xfrm>
        </p:spPr>
        <p:txBody>
          <a:bodyPr>
            <a:normAutofit fontScale="90000"/>
          </a:bodyPr>
          <a:lstStyle/>
          <a:p>
            <a:r>
              <a:rPr lang="en-US" dirty="0"/>
              <a:t>What advice or encouragement would you give to a stage 1 student?</a:t>
            </a:r>
            <a:endParaRPr lang="en-GB" dirty="0"/>
          </a:p>
        </p:txBody>
      </p:sp>
      <p:sp>
        <p:nvSpPr>
          <p:cNvPr id="2" name="Slide Number Placeholder 1">
            <a:extLst>
              <a:ext uri="{FF2B5EF4-FFF2-40B4-BE49-F238E27FC236}">
                <a16:creationId xmlns:a16="http://schemas.microsoft.com/office/drawing/2014/main" id="{869E6221-8CB6-4C36-85AD-A681C8FB1903}"/>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5" name="Rectangle 4">
            <a:extLst>
              <a:ext uri="{FF2B5EF4-FFF2-40B4-BE49-F238E27FC236}">
                <a16:creationId xmlns:a16="http://schemas.microsoft.com/office/drawing/2014/main" id="{DCBDF84F-FA6C-44A5-A410-1D57A71C6A4B}"/>
              </a:ext>
            </a:extLst>
          </p:cNvPr>
          <p:cNvSpPr/>
          <p:nvPr/>
        </p:nvSpPr>
        <p:spPr>
          <a:xfrm>
            <a:off x="200809" y="1679882"/>
            <a:ext cx="2895600" cy="954107"/>
          </a:xfrm>
          <a:prstGeom prst="rect">
            <a:avLst/>
          </a:prstGeom>
          <a:solidFill>
            <a:schemeClr val="accent6">
              <a:lumMod val="20000"/>
              <a:lumOff val="80000"/>
            </a:schemeClr>
          </a:solidFill>
          <a:ln>
            <a:solidFill>
              <a:schemeClr val="tx1"/>
            </a:solidFill>
          </a:ln>
        </p:spPr>
        <p:txBody>
          <a:bodyPr wrap="square">
            <a:spAutoFit/>
          </a:bodyPr>
          <a:lstStyle/>
          <a:p>
            <a:r>
              <a:rPr lang="en-US" sz="1400" dirty="0">
                <a:latin typeface="Arial" panose="020B0604020202020204" pitchFamily="34" charset="0"/>
              </a:rPr>
              <a:t>You might not like it, but try to like it because you're not going to every get away from it throughout your degree</a:t>
            </a:r>
            <a:endParaRPr lang="en-GB" sz="1400" dirty="0"/>
          </a:p>
        </p:txBody>
      </p:sp>
      <p:sp>
        <p:nvSpPr>
          <p:cNvPr id="7" name="Rectangle 6">
            <a:extLst>
              <a:ext uri="{FF2B5EF4-FFF2-40B4-BE49-F238E27FC236}">
                <a16:creationId xmlns:a16="http://schemas.microsoft.com/office/drawing/2014/main" id="{2844DB0D-BE49-4698-A888-6C6497271F62}"/>
              </a:ext>
            </a:extLst>
          </p:cNvPr>
          <p:cNvSpPr/>
          <p:nvPr/>
        </p:nvSpPr>
        <p:spPr>
          <a:xfrm>
            <a:off x="3270274" y="2289689"/>
            <a:ext cx="1475591" cy="523220"/>
          </a:xfrm>
          <a:prstGeom prst="rect">
            <a:avLst/>
          </a:prstGeom>
          <a:solidFill>
            <a:schemeClr val="accent5">
              <a:lumMod val="20000"/>
              <a:lumOff val="80000"/>
            </a:schemeClr>
          </a:solidFill>
          <a:ln>
            <a:solidFill>
              <a:schemeClr val="tx1"/>
            </a:solidFill>
          </a:ln>
        </p:spPr>
        <p:txBody>
          <a:bodyPr wrap="square">
            <a:spAutoFit/>
          </a:bodyPr>
          <a:lstStyle/>
          <a:p>
            <a:r>
              <a:rPr lang="en-GB" sz="1400">
                <a:latin typeface="Arial" panose="020B0604020202020204" pitchFamily="34" charset="0"/>
              </a:rPr>
              <a:t>GO. TO. THE. WORKSHOPS</a:t>
            </a:r>
            <a:endParaRPr lang="en-GB" sz="1400" dirty="0"/>
          </a:p>
        </p:txBody>
      </p:sp>
      <p:sp>
        <p:nvSpPr>
          <p:cNvPr id="8" name="Rectangle 7">
            <a:extLst>
              <a:ext uri="{FF2B5EF4-FFF2-40B4-BE49-F238E27FC236}">
                <a16:creationId xmlns:a16="http://schemas.microsoft.com/office/drawing/2014/main" id="{F8E09813-1988-43B8-9A31-147539703A1C}"/>
              </a:ext>
            </a:extLst>
          </p:cNvPr>
          <p:cNvSpPr/>
          <p:nvPr/>
        </p:nvSpPr>
        <p:spPr>
          <a:xfrm>
            <a:off x="3260749" y="1681994"/>
            <a:ext cx="5672579" cy="523220"/>
          </a:xfrm>
          <a:prstGeom prst="rect">
            <a:avLst/>
          </a:prstGeom>
          <a:solidFill>
            <a:schemeClr val="accent4">
              <a:lumMod val="20000"/>
              <a:lumOff val="80000"/>
            </a:schemeClr>
          </a:solidFill>
          <a:ln>
            <a:solidFill>
              <a:schemeClr val="tx1"/>
            </a:solidFill>
          </a:ln>
        </p:spPr>
        <p:txBody>
          <a:bodyPr wrap="square">
            <a:spAutoFit/>
          </a:bodyPr>
          <a:lstStyle/>
          <a:p>
            <a:r>
              <a:rPr lang="en-US" sz="1400" dirty="0" err="1">
                <a:latin typeface="Arial" panose="020B0604020202020204" pitchFamily="34" charset="0"/>
              </a:rPr>
              <a:t>Practise</a:t>
            </a:r>
            <a:r>
              <a:rPr lang="en-US" sz="1400" dirty="0">
                <a:latin typeface="Arial" panose="020B0604020202020204" pitchFamily="34" charset="0"/>
              </a:rPr>
              <a:t> </a:t>
            </a:r>
            <a:r>
              <a:rPr lang="en-US" sz="1400" dirty="0" err="1">
                <a:latin typeface="Arial" panose="020B0604020202020204" pitchFamily="34" charset="0"/>
              </a:rPr>
              <a:t>practise</a:t>
            </a:r>
            <a:r>
              <a:rPr lang="en-US" sz="1400" dirty="0">
                <a:latin typeface="Arial" panose="020B0604020202020204" pitchFamily="34" charset="0"/>
              </a:rPr>
              <a:t> </a:t>
            </a:r>
            <a:r>
              <a:rPr lang="en-US" sz="1400" dirty="0" err="1">
                <a:latin typeface="Arial" panose="020B0604020202020204" pitchFamily="34" charset="0"/>
              </a:rPr>
              <a:t>practise</a:t>
            </a:r>
            <a:r>
              <a:rPr lang="en-US" sz="1400" dirty="0">
                <a:latin typeface="Arial" panose="020B0604020202020204" pitchFamily="34" charset="0"/>
              </a:rPr>
              <a:t>!! Just mess around in R as much as </a:t>
            </a:r>
            <a:r>
              <a:rPr lang="en-US" sz="1400" dirty="0" smtClean="0">
                <a:latin typeface="Arial" panose="020B0604020202020204" pitchFamily="34" charset="0"/>
              </a:rPr>
              <a:t>possible </a:t>
            </a:r>
            <a:endParaRPr lang="en-GB" sz="1400" dirty="0"/>
          </a:p>
        </p:txBody>
      </p:sp>
      <p:sp>
        <p:nvSpPr>
          <p:cNvPr id="9" name="Rectangle 8">
            <a:extLst>
              <a:ext uri="{FF2B5EF4-FFF2-40B4-BE49-F238E27FC236}">
                <a16:creationId xmlns:a16="http://schemas.microsoft.com/office/drawing/2014/main" id="{9804DD65-FBBB-4D30-AF52-1C257A90DF05}"/>
              </a:ext>
            </a:extLst>
          </p:cNvPr>
          <p:cNvSpPr/>
          <p:nvPr/>
        </p:nvSpPr>
        <p:spPr>
          <a:xfrm>
            <a:off x="94129" y="4407309"/>
            <a:ext cx="3166620" cy="954107"/>
          </a:xfrm>
          <a:prstGeom prst="rect">
            <a:avLst/>
          </a:prstGeom>
          <a:solidFill>
            <a:schemeClr val="accent1">
              <a:lumMod val="20000"/>
              <a:lumOff val="80000"/>
            </a:schemeClr>
          </a:solidFill>
          <a:ln>
            <a:solidFill>
              <a:schemeClr val="tx1"/>
            </a:solidFill>
          </a:ln>
        </p:spPr>
        <p:txBody>
          <a:bodyPr wrap="square">
            <a:spAutoFit/>
          </a:bodyPr>
          <a:lstStyle/>
          <a:p>
            <a:r>
              <a:rPr lang="en-US" sz="1400" dirty="0">
                <a:latin typeface="Arial" panose="020B0604020202020204" pitchFamily="34" charset="0"/>
              </a:rPr>
              <a:t>Just get stuck in because it will really help you down the line! Once you gain confidence then it starts to become really enjoyable too!</a:t>
            </a:r>
            <a:endParaRPr lang="en-GB" sz="1400" dirty="0"/>
          </a:p>
        </p:txBody>
      </p:sp>
      <p:sp>
        <p:nvSpPr>
          <p:cNvPr id="10" name="Rectangle 9">
            <a:extLst>
              <a:ext uri="{FF2B5EF4-FFF2-40B4-BE49-F238E27FC236}">
                <a16:creationId xmlns:a16="http://schemas.microsoft.com/office/drawing/2014/main" id="{736448DB-C792-49BF-8E4A-DB205810F95F}"/>
              </a:ext>
            </a:extLst>
          </p:cNvPr>
          <p:cNvSpPr/>
          <p:nvPr/>
        </p:nvSpPr>
        <p:spPr>
          <a:xfrm>
            <a:off x="94129" y="2723192"/>
            <a:ext cx="1973580" cy="1384995"/>
          </a:xfrm>
          <a:prstGeom prst="rect">
            <a:avLst/>
          </a:prstGeom>
          <a:solidFill>
            <a:schemeClr val="accent2">
              <a:lumMod val="20000"/>
              <a:lumOff val="80000"/>
            </a:schemeClr>
          </a:solidFill>
          <a:ln>
            <a:solidFill>
              <a:schemeClr val="tx1"/>
            </a:solidFill>
          </a:ln>
        </p:spPr>
        <p:txBody>
          <a:bodyPr wrap="square">
            <a:spAutoFit/>
          </a:bodyPr>
          <a:lstStyle/>
          <a:p>
            <a:r>
              <a:rPr lang="en-US" sz="1400" dirty="0">
                <a:latin typeface="Arial" panose="020B0604020202020204" pitchFamily="34" charset="0"/>
              </a:rPr>
              <a:t>Try and work with others when learning R. You learn a lot by trying to help those around you - answer each other's questions</a:t>
            </a:r>
            <a:endParaRPr lang="en-GB" sz="1400" dirty="0"/>
          </a:p>
        </p:txBody>
      </p:sp>
      <p:sp>
        <p:nvSpPr>
          <p:cNvPr id="11" name="Rectangle 10">
            <a:extLst>
              <a:ext uri="{FF2B5EF4-FFF2-40B4-BE49-F238E27FC236}">
                <a16:creationId xmlns:a16="http://schemas.microsoft.com/office/drawing/2014/main" id="{010D373F-2FD2-4612-9E2B-2182889D5F31}"/>
              </a:ext>
            </a:extLst>
          </p:cNvPr>
          <p:cNvSpPr/>
          <p:nvPr/>
        </p:nvSpPr>
        <p:spPr>
          <a:xfrm>
            <a:off x="5410200" y="4751934"/>
            <a:ext cx="3505200" cy="954107"/>
          </a:xfrm>
          <a:prstGeom prst="rect">
            <a:avLst/>
          </a:prstGeom>
          <a:solidFill>
            <a:schemeClr val="bg2">
              <a:lumMod val="90000"/>
            </a:schemeClr>
          </a:solidFill>
          <a:ln>
            <a:solidFill>
              <a:schemeClr val="tx1"/>
            </a:solidFill>
          </a:ln>
        </p:spPr>
        <p:txBody>
          <a:bodyPr wrap="square">
            <a:spAutoFit/>
          </a:bodyPr>
          <a:lstStyle/>
          <a:p>
            <a:r>
              <a:rPr lang="en-US" sz="1400" dirty="0" err="1">
                <a:latin typeface="Arial" panose="020B0604020202020204" pitchFamily="34" charset="0"/>
              </a:rPr>
              <a:t>Recognise</a:t>
            </a:r>
            <a:r>
              <a:rPr lang="en-US" sz="1400" dirty="0">
                <a:latin typeface="Arial" panose="020B0604020202020204" pitchFamily="34" charset="0"/>
              </a:rPr>
              <a:t> the importance of it! Statistics/ data science, including R, aren't just useful in your degree but are essential for research in both industry and academia! </a:t>
            </a:r>
            <a:endParaRPr lang="en-GB" sz="1400" dirty="0"/>
          </a:p>
        </p:txBody>
      </p:sp>
      <p:sp>
        <p:nvSpPr>
          <p:cNvPr id="12" name="Rectangle 11">
            <a:extLst>
              <a:ext uri="{FF2B5EF4-FFF2-40B4-BE49-F238E27FC236}">
                <a16:creationId xmlns:a16="http://schemas.microsoft.com/office/drawing/2014/main" id="{13D11381-DBAE-4B9B-9EA7-A21B5B93EE86}"/>
              </a:ext>
            </a:extLst>
          </p:cNvPr>
          <p:cNvSpPr/>
          <p:nvPr/>
        </p:nvSpPr>
        <p:spPr>
          <a:xfrm>
            <a:off x="3325009" y="4098893"/>
            <a:ext cx="5628491" cy="1384995"/>
          </a:xfrm>
          <a:prstGeom prst="rect">
            <a:avLst/>
          </a:prstGeom>
          <a:solidFill>
            <a:schemeClr val="accent3">
              <a:lumMod val="20000"/>
              <a:lumOff val="80000"/>
            </a:schemeClr>
          </a:solidFill>
          <a:ln>
            <a:solidFill>
              <a:schemeClr val="tx1"/>
            </a:solidFill>
          </a:ln>
        </p:spPr>
        <p:txBody>
          <a:bodyPr wrap="square">
            <a:spAutoFit/>
          </a:bodyPr>
          <a:lstStyle/>
          <a:p>
            <a:r>
              <a:rPr lang="en-US" sz="1400" dirty="0" err="1">
                <a:latin typeface="Arial" panose="020B0604020202020204" pitchFamily="34" charset="0"/>
              </a:rPr>
              <a:t>Rstudio</a:t>
            </a:r>
            <a:r>
              <a:rPr lang="en-US" sz="1400" dirty="0">
                <a:latin typeface="Arial" panose="020B0604020202020204" pitchFamily="34" charset="0"/>
              </a:rPr>
              <a:t> can be daunting, however Emma is an expert in </a:t>
            </a:r>
            <a:r>
              <a:rPr lang="en-US" sz="1400" dirty="0" err="1">
                <a:latin typeface="Arial" panose="020B0604020202020204" pitchFamily="34" charset="0"/>
              </a:rPr>
              <a:t>Rstudio</a:t>
            </a:r>
            <a:r>
              <a:rPr lang="en-US" sz="1400" dirty="0">
                <a:latin typeface="Arial" panose="020B0604020202020204" pitchFamily="34" charset="0"/>
              </a:rPr>
              <a:t> and very few other biology degrees can offer the same level of training as you have available through her teaching. Taking the time to learn </a:t>
            </a:r>
            <a:r>
              <a:rPr lang="en-US" sz="1400" dirty="0" err="1">
                <a:latin typeface="Arial" panose="020B0604020202020204" pitchFamily="34" charset="0"/>
              </a:rPr>
              <a:t>Rstudio</a:t>
            </a:r>
            <a:r>
              <a:rPr lang="en-US" sz="1400" dirty="0">
                <a:latin typeface="Arial" panose="020B0604020202020204" pitchFamily="34" charset="0"/>
              </a:rPr>
              <a:t> will be really useful if you intend to do a year in industry or finding grad jobs requiring any kind of data analysis skills. Don't skip the workshops during your first year!</a:t>
            </a:r>
            <a:endParaRPr lang="en-GB" sz="1400" dirty="0"/>
          </a:p>
        </p:txBody>
      </p:sp>
      <p:sp>
        <p:nvSpPr>
          <p:cNvPr id="13" name="Rectangle 12">
            <a:extLst>
              <a:ext uri="{FF2B5EF4-FFF2-40B4-BE49-F238E27FC236}">
                <a16:creationId xmlns:a16="http://schemas.microsoft.com/office/drawing/2014/main" id="{AAE98201-7AB0-4A6B-9101-F05390E8DDB1}"/>
              </a:ext>
            </a:extLst>
          </p:cNvPr>
          <p:cNvSpPr/>
          <p:nvPr/>
        </p:nvSpPr>
        <p:spPr>
          <a:xfrm>
            <a:off x="4831003" y="2285275"/>
            <a:ext cx="4162762" cy="738664"/>
          </a:xfrm>
          <a:prstGeom prst="rect">
            <a:avLst/>
          </a:prstGeom>
          <a:solidFill>
            <a:schemeClr val="tx2">
              <a:lumMod val="20000"/>
              <a:lumOff val="80000"/>
            </a:schemeClr>
          </a:solidFill>
          <a:ln>
            <a:solidFill>
              <a:schemeClr val="tx1"/>
            </a:solidFill>
          </a:ln>
        </p:spPr>
        <p:txBody>
          <a:bodyPr wrap="square">
            <a:spAutoFit/>
          </a:bodyPr>
          <a:lstStyle/>
          <a:p>
            <a:r>
              <a:rPr lang="en-US" sz="1400" dirty="0">
                <a:solidFill>
                  <a:srgbClr val="000000"/>
                </a:solidFill>
                <a:latin typeface="Roboto" panose="02000000000000000000" pitchFamily="2" charset="0"/>
              </a:rPr>
              <a:t>R is widely used in top institutions, that is a good resource that will allow people to stand out, and that it is way more powerful than it appears to be.</a:t>
            </a:r>
            <a:endParaRPr lang="en-GB" sz="1400" dirty="0"/>
          </a:p>
        </p:txBody>
      </p:sp>
      <p:sp>
        <p:nvSpPr>
          <p:cNvPr id="14" name="Rectangle 13">
            <a:extLst>
              <a:ext uri="{FF2B5EF4-FFF2-40B4-BE49-F238E27FC236}">
                <a16:creationId xmlns:a16="http://schemas.microsoft.com/office/drawing/2014/main" id="{9A99D78A-F4F2-43C2-8985-0A47F904E226}"/>
              </a:ext>
            </a:extLst>
          </p:cNvPr>
          <p:cNvSpPr/>
          <p:nvPr/>
        </p:nvSpPr>
        <p:spPr>
          <a:xfrm>
            <a:off x="94130" y="5473005"/>
            <a:ext cx="8821270" cy="1384995"/>
          </a:xfrm>
          <a:prstGeom prst="rect">
            <a:avLst/>
          </a:prstGeom>
          <a:solidFill>
            <a:schemeClr val="accent5">
              <a:lumMod val="20000"/>
              <a:lumOff val="80000"/>
            </a:schemeClr>
          </a:solidFill>
          <a:ln>
            <a:solidFill>
              <a:schemeClr val="tx1"/>
            </a:solidFill>
          </a:ln>
        </p:spPr>
        <p:txBody>
          <a:bodyPr wrap="square">
            <a:spAutoFit/>
          </a:bodyPr>
          <a:lstStyle/>
          <a:p>
            <a:r>
              <a:rPr lang="en-US" sz="1400" dirty="0">
                <a:latin typeface="Arial" panose="020B0604020202020204" pitchFamily="34" charset="0"/>
              </a:rPr>
              <a:t>At the beginning it will seem impossible, but don't give up because the more you practice the better you will be able to solve any problems that arise. I would recommend attending all the workshops, as R isn't something you can just read about and understand. It is a lot easier to learn if you can watch someone do it and practice doing it yourself. If you think you are only one that doesn't get it, then you are wrong, because most people will feel the same. I hadn't done any coding before I came to </a:t>
            </a:r>
            <a:r>
              <a:rPr lang="en-US" sz="1400" dirty="0" err="1">
                <a:latin typeface="Arial" panose="020B0604020202020204" pitchFamily="34" charset="0"/>
              </a:rPr>
              <a:t>uni</a:t>
            </a:r>
            <a:r>
              <a:rPr lang="en-US" sz="1400" dirty="0">
                <a:latin typeface="Arial" panose="020B0604020202020204" pitchFamily="34" charset="0"/>
              </a:rPr>
              <a:t> and I really didn't like R to begin with, but now I can see how much easier and faster it is to </a:t>
            </a:r>
            <a:r>
              <a:rPr lang="en-US" sz="1400" dirty="0" err="1">
                <a:latin typeface="Arial" panose="020B0604020202020204" pitchFamily="34" charset="0"/>
              </a:rPr>
              <a:t>analyse</a:t>
            </a:r>
            <a:r>
              <a:rPr lang="en-US" sz="1400" dirty="0">
                <a:latin typeface="Arial" panose="020B0604020202020204" pitchFamily="34" charset="0"/>
              </a:rPr>
              <a:t> data with R. </a:t>
            </a:r>
            <a:endParaRPr lang="en-GB" sz="1400" dirty="0"/>
          </a:p>
        </p:txBody>
      </p:sp>
      <p:sp>
        <p:nvSpPr>
          <p:cNvPr id="15" name="Rectangle 14">
            <a:extLst>
              <a:ext uri="{FF2B5EF4-FFF2-40B4-BE49-F238E27FC236}">
                <a16:creationId xmlns:a16="http://schemas.microsoft.com/office/drawing/2014/main" id="{AE3EA019-204D-4030-8730-F7E3F76C5C05}"/>
              </a:ext>
            </a:extLst>
          </p:cNvPr>
          <p:cNvSpPr/>
          <p:nvPr/>
        </p:nvSpPr>
        <p:spPr>
          <a:xfrm>
            <a:off x="5676900" y="3115417"/>
            <a:ext cx="3276600" cy="523220"/>
          </a:xfrm>
          <a:prstGeom prst="rect">
            <a:avLst/>
          </a:prstGeom>
          <a:solidFill>
            <a:schemeClr val="accent4">
              <a:lumMod val="20000"/>
              <a:lumOff val="80000"/>
            </a:schemeClr>
          </a:solidFill>
          <a:ln>
            <a:solidFill>
              <a:schemeClr val="tx1"/>
            </a:solidFill>
          </a:ln>
        </p:spPr>
        <p:txBody>
          <a:bodyPr wrap="square">
            <a:spAutoFit/>
          </a:bodyPr>
          <a:lstStyle/>
          <a:p>
            <a:r>
              <a:rPr lang="en-US" sz="1400" dirty="0">
                <a:latin typeface="Arial" panose="020B0604020202020204" pitchFamily="34" charset="0"/>
              </a:rPr>
              <a:t>Approach with an open mind. It will be hard if you’ve never used code before. </a:t>
            </a:r>
            <a:endParaRPr lang="en-GB" sz="1400" dirty="0"/>
          </a:p>
        </p:txBody>
      </p:sp>
      <p:sp>
        <p:nvSpPr>
          <p:cNvPr id="17" name="Rectangle 16">
            <a:extLst>
              <a:ext uri="{FF2B5EF4-FFF2-40B4-BE49-F238E27FC236}">
                <a16:creationId xmlns:a16="http://schemas.microsoft.com/office/drawing/2014/main" id="{0C4D8CF9-964A-4751-B14D-7B90A81F05DC}"/>
              </a:ext>
            </a:extLst>
          </p:cNvPr>
          <p:cNvSpPr/>
          <p:nvPr/>
        </p:nvSpPr>
        <p:spPr>
          <a:xfrm>
            <a:off x="7162800" y="3678431"/>
            <a:ext cx="1478290" cy="307777"/>
          </a:xfrm>
          <a:prstGeom prst="rect">
            <a:avLst/>
          </a:prstGeom>
          <a:solidFill>
            <a:schemeClr val="accent6">
              <a:lumMod val="20000"/>
              <a:lumOff val="80000"/>
            </a:schemeClr>
          </a:solidFill>
          <a:ln>
            <a:solidFill>
              <a:schemeClr val="tx1"/>
            </a:solidFill>
          </a:ln>
        </p:spPr>
        <p:txBody>
          <a:bodyPr wrap="none">
            <a:spAutoFit/>
          </a:bodyPr>
          <a:lstStyle/>
          <a:p>
            <a:r>
              <a:rPr lang="en-US" sz="1400" dirty="0">
                <a:latin typeface="Arial" panose="020B0604020202020204" pitchFamily="34" charset="0"/>
              </a:rPr>
              <a:t>Just give it a go!</a:t>
            </a:r>
            <a:endParaRPr lang="en-GB" sz="1400" dirty="0"/>
          </a:p>
        </p:txBody>
      </p:sp>
      <p:sp>
        <p:nvSpPr>
          <p:cNvPr id="3" name="Rectangle 2"/>
          <p:cNvSpPr/>
          <p:nvPr/>
        </p:nvSpPr>
        <p:spPr>
          <a:xfrm>
            <a:off x="2152650" y="2895756"/>
            <a:ext cx="2612265" cy="1169551"/>
          </a:xfrm>
          <a:prstGeom prst="rect">
            <a:avLst/>
          </a:prstGeom>
          <a:solidFill>
            <a:schemeClr val="accent5">
              <a:lumMod val="20000"/>
              <a:lumOff val="80000"/>
            </a:schemeClr>
          </a:solidFill>
          <a:ln>
            <a:solidFill>
              <a:schemeClr val="tx1"/>
            </a:solidFill>
          </a:ln>
        </p:spPr>
        <p:txBody>
          <a:bodyPr wrap="square">
            <a:spAutoFit/>
          </a:bodyPr>
          <a:lstStyle/>
          <a:p>
            <a:r>
              <a:rPr lang="en-US" sz="1400" dirty="0">
                <a:latin typeface="Arial" panose="020B0604020202020204" pitchFamily="34" charset="0"/>
              </a:rPr>
              <a:t>Don't panic if you don't understand everything. Most people (even professionals) have no idea how R really works.</a:t>
            </a:r>
            <a:endParaRPr lang="en-GB" sz="1400" dirty="0">
              <a:latin typeface="Arial" panose="020B0604020202020204" pitchFamily="34" charset="0"/>
            </a:endParaRPr>
          </a:p>
        </p:txBody>
      </p:sp>
      <p:sp>
        <p:nvSpPr>
          <p:cNvPr id="16" name="Rectangle 15">
            <a:extLst>
              <a:ext uri="{FF2B5EF4-FFF2-40B4-BE49-F238E27FC236}">
                <a16:creationId xmlns:a16="http://schemas.microsoft.com/office/drawing/2014/main" id="{0C4D8CF9-964A-4751-B14D-7B90A81F05DC}"/>
              </a:ext>
            </a:extLst>
          </p:cNvPr>
          <p:cNvSpPr/>
          <p:nvPr/>
        </p:nvSpPr>
        <p:spPr>
          <a:xfrm>
            <a:off x="4937755" y="3714334"/>
            <a:ext cx="811441" cy="307777"/>
          </a:xfrm>
          <a:prstGeom prst="rect">
            <a:avLst/>
          </a:prstGeom>
          <a:solidFill>
            <a:schemeClr val="accent6">
              <a:lumMod val="20000"/>
              <a:lumOff val="80000"/>
            </a:schemeClr>
          </a:solidFill>
          <a:ln>
            <a:solidFill>
              <a:schemeClr val="tx1"/>
            </a:solidFill>
          </a:ln>
        </p:spPr>
        <p:txBody>
          <a:bodyPr wrap="none">
            <a:spAutoFit/>
          </a:bodyPr>
          <a:lstStyle/>
          <a:p>
            <a:r>
              <a:rPr lang="en-US" sz="1400" dirty="0" smtClean="0">
                <a:latin typeface="Arial" panose="020B0604020202020204" pitchFamily="34" charset="0"/>
              </a:rPr>
              <a:t>Google!</a:t>
            </a:r>
            <a:endParaRPr lang="en-GB" sz="1400" dirty="0"/>
          </a:p>
        </p:txBody>
      </p:sp>
    </p:spTree>
    <p:extLst>
      <p:ext uri="{BB962C8B-B14F-4D97-AF65-F5344CB8AC3E}">
        <p14:creationId xmlns:p14="http://schemas.microsoft.com/office/powerpoint/2010/main" val="3749392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8122C-3813-4C92-8698-F3DCF0A624A9}"/>
              </a:ext>
            </a:extLst>
          </p:cNvPr>
          <p:cNvSpPr>
            <a:spLocks noGrp="1"/>
          </p:cNvSpPr>
          <p:nvPr>
            <p:ph type="title"/>
          </p:nvPr>
        </p:nvSpPr>
        <p:spPr/>
        <p:txBody>
          <a:bodyPr/>
          <a:lstStyle/>
          <a:p>
            <a:r>
              <a:rPr lang="en-US" dirty="0"/>
              <a:t>All the advice and encouragement</a:t>
            </a:r>
            <a:endParaRPr lang="en-GB" dirty="0"/>
          </a:p>
        </p:txBody>
      </p:sp>
      <p:sp>
        <p:nvSpPr>
          <p:cNvPr id="3" name="Slide Number Placeholder 2">
            <a:extLst>
              <a:ext uri="{FF2B5EF4-FFF2-40B4-BE49-F238E27FC236}">
                <a16:creationId xmlns:a16="http://schemas.microsoft.com/office/drawing/2014/main" id="{6A71A813-9DF4-4339-A259-794B69069F86}"/>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4" name="Rectangle 3">
            <a:extLst>
              <a:ext uri="{FF2B5EF4-FFF2-40B4-BE49-F238E27FC236}">
                <a16:creationId xmlns:a16="http://schemas.microsoft.com/office/drawing/2014/main" id="{5038DA5E-BF95-495D-82D5-4C2AD504E799}"/>
              </a:ext>
            </a:extLst>
          </p:cNvPr>
          <p:cNvSpPr/>
          <p:nvPr/>
        </p:nvSpPr>
        <p:spPr>
          <a:xfrm>
            <a:off x="457200" y="1981200"/>
            <a:ext cx="8229600" cy="830997"/>
          </a:xfrm>
          <a:prstGeom prst="rect">
            <a:avLst/>
          </a:prstGeom>
        </p:spPr>
        <p:txBody>
          <a:bodyPr wrap="square">
            <a:spAutoFit/>
          </a:bodyPr>
          <a:lstStyle/>
          <a:p>
            <a:r>
              <a:rPr lang="en-GB" sz="2400" dirty="0">
                <a:hlinkClick r:id="rId2"/>
              </a:rPr>
              <a:t>https://docs.google.com/spreadsheets/d/1kN26o_qhIvkLVl3u-1ROawLsWOWkt7U2CGD3fpS2818/edit?usp=sharing</a:t>
            </a:r>
            <a:endParaRPr lang="en-GB" sz="2400" dirty="0"/>
          </a:p>
        </p:txBody>
      </p:sp>
      <p:sp>
        <p:nvSpPr>
          <p:cNvPr id="5" name="Rectangle 4">
            <a:extLst>
              <a:ext uri="{FF2B5EF4-FFF2-40B4-BE49-F238E27FC236}">
                <a16:creationId xmlns:a16="http://schemas.microsoft.com/office/drawing/2014/main" id="{A4FA205E-DB98-46AE-A806-3FDF055F0E5C}"/>
              </a:ext>
            </a:extLst>
          </p:cNvPr>
          <p:cNvSpPr/>
          <p:nvPr/>
        </p:nvSpPr>
        <p:spPr>
          <a:xfrm>
            <a:off x="1875865" y="3810000"/>
            <a:ext cx="5744135" cy="646331"/>
          </a:xfrm>
          <a:prstGeom prst="rect">
            <a:avLst/>
          </a:prstGeom>
          <a:solidFill>
            <a:schemeClr val="accent3">
              <a:lumMod val="20000"/>
              <a:lumOff val="80000"/>
            </a:schemeClr>
          </a:solidFill>
          <a:ln>
            <a:solidFill>
              <a:schemeClr val="tx1"/>
            </a:solidFill>
          </a:ln>
        </p:spPr>
        <p:txBody>
          <a:bodyPr wrap="square">
            <a:spAutoFit/>
          </a:bodyPr>
          <a:lstStyle/>
          <a:p>
            <a:r>
              <a:rPr lang="en-US" dirty="0">
                <a:latin typeface="Arial" panose="020B0604020202020204" pitchFamily="34" charset="0"/>
              </a:rPr>
              <a:t>Don't be hungover for your first session because it'll make everything a lot more difficult than it is</a:t>
            </a:r>
            <a:endParaRPr lang="en-GB" dirty="0"/>
          </a:p>
        </p:txBody>
      </p:sp>
    </p:spTree>
    <p:extLst>
      <p:ext uri="{BB962C8B-B14F-4D97-AF65-F5344CB8AC3E}">
        <p14:creationId xmlns:p14="http://schemas.microsoft.com/office/powerpoint/2010/main" val="408924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2249" y="469050"/>
            <a:ext cx="5340551" cy="5855550"/>
          </a:xfrm>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110135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GB" dirty="0"/>
              <a:t>Organisation: </a:t>
            </a:r>
            <a:r>
              <a:rPr lang="en-GB" dirty="0" smtClean="0"/>
              <a:t>Interlinked</a:t>
            </a:r>
            <a:endParaRPr lang="en-GB" dirty="0"/>
          </a:p>
        </p:txBody>
      </p:sp>
      <p:sp>
        <p:nvSpPr>
          <p:cNvPr id="3" name="Content Placeholder 2"/>
          <p:cNvSpPr>
            <a:spLocks noGrp="1"/>
          </p:cNvSpPr>
          <p:nvPr>
            <p:ph idx="1"/>
          </p:nvPr>
        </p:nvSpPr>
        <p:spPr>
          <a:xfrm>
            <a:off x="381000" y="1417638"/>
            <a:ext cx="8458200" cy="5135562"/>
          </a:xfrm>
        </p:spPr>
        <p:txBody>
          <a:bodyPr>
            <a:normAutofit fontScale="92500" lnSpcReduction="10000"/>
          </a:bodyPr>
          <a:lstStyle/>
          <a:p>
            <a:pPr marL="0" indent="0">
              <a:spcBef>
                <a:spcPts val="300"/>
              </a:spcBef>
              <a:buNone/>
            </a:pPr>
            <a:r>
              <a:rPr lang="en-GB" dirty="0"/>
              <a:t>Weekly Workshop</a:t>
            </a:r>
          </a:p>
          <a:p>
            <a:pPr marL="914400" lvl="1" indent="-514350">
              <a:spcBef>
                <a:spcPts val="300"/>
              </a:spcBef>
              <a:buFont typeface="+mj-lt"/>
              <a:buAutoNum type="arabicPeriod"/>
            </a:pPr>
            <a:r>
              <a:rPr lang="en-GB" dirty="0"/>
              <a:t>Preparatory independent study</a:t>
            </a:r>
          </a:p>
          <a:p>
            <a:pPr marL="1314450" lvl="2" indent="-514350">
              <a:spcBef>
                <a:spcPts val="300"/>
              </a:spcBef>
              <a:buFont typeface="+mj-lt"/>
              <a:buAutoNum type="alphaLcParenR"/>
            </a:pPr>
            <a:r>
              <a:rPr lang="en-GB" dirty="0" smtClean="0"/>
              <a:t>Introduction </a:t>
            </a:r>
            <a:r>
              <a:rPr lang="en-GB" dirty="0"/>
              <a:t>to </a:t>
            </a:r>
            <a:r>
              <a:rPr lang="en-GB" dirty="0" smtClean="0"/>
              <a:t>statistical concepts</a:t>
            </a:r>
          </a:p>
          <a:p>
            <a:pPr marL="1314450" lvl="2" indent="-514350">
              <a:spcBef>
                <a:spcPts val="300"/>
              </a:spcBef>
              <a:buFont typeface="+mj-lt"/>
              <a:buAutoNum type="alphaLcParenR"/>
            </a:pPr>
            <a:r>
              <a:rPr lang="en-GB" dirty="0" smtClean="0"/>
              <a:t>Demos: How to do in R</a:t>
            </a:r>
            <a:endParaRPr lang="en-GB" dirty="0"/>
          </a:p>
          <a:p>
            <a:pPr marL="914400" lvl="1" indent="-514350">
              <a:spcBef>
                <a:spcPts val="300"/>
              </a:spcBef>
              <a:buFont typeface="+mj-lt"/>
              <a:buAutoNum type="arabicPeriod"/>
            </a:pPr>
            <a:r>
              <a:rPr lang="en-GB" dirty="0"/>
              <a:t>Workshop –  </a:t>
            </a:r>
            <a:r>
              <a:rPr lang="en-GB" dirty="0" smtClean="0"/>
              <a:t>guided practice applying</a:t>
            </a:r>
            <a:endParaRPr lang="en-GB" dirty="0"/>
          </a:p>
          <a:p>
            <a:pPr marL="914400" lvl="1" indent="-514350">
              <a:spcBef>
                <a:spcPts val="300"/>
              </a:spcBef>
              <a:buFont typeface="+mj-lt"/>
              <a:buAutoNum type="arabicPeriod"/>
            </a:pPr>
            <a:r>
              <a:rPr lang="en-GB" dirty="0"/>
              <a:t>Follow up Independent study </a:t>
            </a:r>
            <a:r>
              <a:rPr lang="en-GB" dirty="0" smtClean="0"/>
              <a:t>– problems to consolidate </a:t>
            </a:r>
            <a:r>
              <a:rPr lang="en-GB" dirty="0"/>
              <a:t>understanding</a:t>
            </a:r>
          </a:p>
          <a:p>
            <a:pPr marL="0" indent="0">
              <a:spcBef>
                <a:spcPts val="300"/>
              </a:spcBef>
              <a:buNone/>
            </a:pPr>
            <a:endParaRPr lang="en-GB" dirty="0"/>
          </a:p>
          <a:p>
            <a:pPr marL="0" indent="0">
              <a:spcBef>
                <a:spcPts val="300"/>
              </a:spcBef>
              <a:buNone/>
            </a:pPr>
            <a:r>
              <a:rPr lang="en-GB" dirty="0"/>
              <a:t>Warnings!</a:t>
            </a:r>
          </a:p>
          <a:p>
            <a:pPr marL="0" indent="0">
              <a:spcBef>
                <a:spcPts val="300"/>
              </a:spcBef>
              <a:buNone/>
            </a:pPr>
            <a:r>
              <a:rPr lang="en-GB" dirty="0"/>
              <a:t>These do not standalone – weekly L.O.</a:t>
            </a:r>
          </a:p>
          <a:p>
            <a:pPr marL="0" indent="0">
              <a:spcBef>
                <a:spcPts val="300"/>
              </a:spcBef>
              <a:buNone/>
            </a:pPr>
            <a:r>
              <a:rPr lang="en-GB" dirty="0"/>
              <a:t>All are needed</a:t>
            </a:r>
          </a:p>
          <a:p>
            <a:pPr marL="0" indent="0">
              <a:spcBef>
                <a:spcPts val="300"/>
              </a:spcBef>
              <a:buNone/>
            </a:pPr>
            <a:r>
              <a:rPr lang="en-GB" dirty="0"/>
              <a:t>Progressive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582861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PRESENTATIONGUID" val="ca1d7822-f590-426e-bd20-b5b4cfa1c600"/>
  <p:tag name="WASPOLLED" val="442B3F8433B5416D8CF00AA366C1D2CA"/>
  <p:tag name="TPVERSION" val="8"/>
  <p:tag name="TPFULLVERSION" val="8.6.3.13"/>
  <p:tag name="PPTVERSION" val="16"/>
  <p:tag name="TPOS" val="2"/>
  <p:tag name="TPLASTSAVEVERSION" val="6.4 P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11552</TotalTime>
  <Words>1298</Words>
  <Application>Microsoft Office PowerPoint</Application>
  <PresentationFormat>On-screen Show (4:3)</PresentationFormat>
  <Paragraphs>168</Paragraphs>
  <Slides>19</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Roboto</vt:lpstr>
      <vt:lpstr>Calibri</vt:lpstr>
      <vt:lpstr>Office Theme</vt:lpstr>
      <vt:lpstr>Emma Rand Data Analysis in R</vt:lpstr>
      <vt:lpstr>PowerPoint Presentation</vt:lpstr>
      <vt:lpstr>Data Analysis in R Aims</vt:lpstr>
      <vt:lpstr>Module Learning Outcomes (MLO)</vt:lpstr>
      <vt:lpstr>PowerPoint Presentation</vt:lpstr>
      <vt:lpstr>What advice or encouragement would you give to a stage 1 student?</vt:lpstr>
      <vt:lpstr>All the advice and encouragement</vt:lpstr>
      <vt:lpstr>PowerPoint Presentation</vt:lpstr>
      <vt:lpstr>Organisation: Interlinked</vt:lpstr>
      <vt:lpstr>Overview of topics</vt:lpstr>
      <vt:lpstr>Summary of this week</vt:lpstr>
      <vt:lpstr>Learning objectives for the week</vt:lpstr>
      <vt:lpstr>Why do we need data analysis?</vt:lpstr>
      <vt:lpstr>Foundations of statistical testing: Science overview </vt:lpstr>
      <vt:lpstr>Why do we need statistics?</vt:lpstr>
      <vt:lpstr>Why do we need statistics?</vt:lpstr>
      <vt:lpstr>Why do we need statistics?</vt:lpstr>
      <vt:lpstr>The logic of ‘hypothesis’ testing</vt:lpstr>
      <vt:lpstr>See you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Skills term 2: Statistics</dc:title>
  <dc:creator>Emma Rand</dc:creator>
  <cp:lastModifiedBy>Emma Rand</cp:lastModifiedBy>
  <cp:revision>254</cp:revision>
  <cp:lastPrinted>2021-01-14T18:40:31Z</cp:lastPrinted>
  <dcterms:created xsi:type="dcterms:W3CDTF">2006-08-16T00:00:00Z</dcterms:created>
  <dcterms:modified xsi:type="dcterms:W3CDTF">2021-01-15T10:17:34Z</dcterms:modified>
</cp:coreProperties>
</file>