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15" r:id="rId3"/>
    <p:sldId id="382" r:id="rId4"/>
    <p:sldId id="383" r:id="rId5"/>
    <p:sldId id="416" r:id="rId6"/>
    <p:sldId id="417" r:id="rId7"/>
    <p:sldId id="418" r:id="rId8"/>
    <p:sldId id="419" r:id="rId9"/>
    <p:sldId id="420" r:id="rId10"/>
    <p:sldId id="422" r:id="rId11"/>
    <p:sldId id="412" r:id="rId12"/>
    <p:sldId id="423" r:id="rId13"/>
    <p:sldId id="421" r:id="rId14"/>
    <p:sldId id="385" r:id="rId15"/>
    <p:sldId id="387" r:id="rId16"/>
    <p:sldId id="388" r:id="rId17"/>
    <p:sldId id="413" r:id="rId18"/>
    <p:sldId id="392" r:id="rId19"/>
    <p:sldId id="393" r:id="rId20"/>
    <p:sldId id="395" r:id="rId21"/>
    <p:sldId id="424" r:id="rId22"/>
    <p:sldId id="397" r:id="rId23"/>
    <p:sldId id="398" r:id="rId24"/>
    <p:sldId id="399" r:id="rId25"/>
    <p:sldId id="400" r:id="rId26"/>
    <p:sldId id="401" r:id="rId27"/>
    <p:sldId id="428" r:id="rId28"/>
    <p:sldId id="403" r:id="rId29"/>
    <p:sldId id="404" r:id="rId30"/>
    <p:sldId id="405" r:id="rId31"/>
    <p:sldId id="406" r:id="rId32"/>
    <p:sldId id="427" r:id="rId33"/>
    <p:sldId id="425" r:id="rId34"/>
    <p:sldId id="407" r:id="rId35"/>
    <p:sldId id="408" r:id="rId36"/>
    <p:sldId id="359" r:id="rId37"/>
    <p:sldId id="356" r:id="rId38"/>
    <p:sldId id="357" r:id="rId39"/>
    <p:sldId id="358" r:id="rId40"/>
    <p:sldId id="360" r:id="rId41"/>
    <p:sldId id="361" r:id="rId42"/>
    <p:sldId id="363" r:id="rId43"/>
    <p:sldId id="366" r:id="rId44"/>
    <p:sldId id="364" r:id="rId45"/>
    <p:sldId id="365" r:id="rId46"/>
    <p:sldId id="411" r:id="rId47"/>
  </p:sldIdLst>
  <p:sldSz cx="9144000" cy="6858000" type="screen4x3"/>
  <p:notesSz cx="10234613" cy="7104063"/>
  <p:embeddedFontLst>
    <p:embeddedFont>
      <p:font typeface="Cambria Math" panose="02040503050406030204" pitchFamily="18" charset="0"/>
      <p:regular r:id="rId50"/>
    </p:embeddedFont>
    <p:embeddedFont>
      <p:font typeface="Lucida Console" panose="020B0609040504020204" pitchFamily="49" charset="0"/>
      <p:regular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</p:embeddedFontLst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1" autoAdjust="0"/>
    <p:restoredTop sz="78231" autoAdjust="0"/>
  </p:normalViewPr>
  <p:slideViewPr>
    <p:cSldViewPr>
      <p:cViewPr varScale="1">
        <p:scale>
          <a:sx n="85" d="100"/>
          <a:sy n="85" d="100"/>
        </p:scale>
        <p:origin x="72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E-4A8A-A03D-2E3102F501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4E-4A8A-A03D-2E3102F501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4E-4A8A-A03D-2E3102F50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6159104"/>
        <c:axId val="166160640"/>
        <c:axId val="144460864"/>
      </c:bar3DChart>
      <c:catAx>
        <c:axId val="166159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6160640"/>
        <c:crosses val="autoZero"/>
        <c:auto val="1"/>
        <c:lblAlgn val="ctr"/>
        <c:lblOffset val="100"/>
        <c:noMultiLvlLbl val="0"/>
      </c:catAx>
      <c:valAx>
        <c:axId val="166160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159104"/>
        <c:crosses val="autoZero"/>
        <c:crossBetween val="between"/>
      </c:valAx>
      <c:serAx>
        <c:axId val="1444608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616064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718" y="1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EF4FE5BC-93B6-4AD6-BCFA-06CA4249FE30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8090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718" y="6748090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4B674E5F-F1A5-49D2-9ED5-AA0FCFB0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181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4413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7" tIns="49533" rIns="99067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9"/>
          </a:xfrm>
          <a:prstGeom prst="rect">
            <a:avLst/>
          </a:prstGeom>
        </p:spPr>
        <p:txBody>
          <a:bodyPr vert="horz" lIns="99067" tIns="49533" rIns="99067" bIns="4953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7628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3024" indent="-2857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114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360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606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851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2097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343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589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3A230A-7C93-41A2-A694-ED518276E7F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4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3024" indent="-2857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114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360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606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851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2097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343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589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3A230A-7C93-41A2-A694-ED518276E7F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65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3024" indent="-2857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114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360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606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851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2097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343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589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3A230A-7C93-41A2-A694-ED518276E7F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04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05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52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97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622A2-76FD-4A36-AF96-15C3BA1EF9CE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5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2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Many continuous variables follow the normal distribution. Also</a:t>
            </a:r>
            <a:r>
              <a:rPr lang="en-GB" baseline="0" dirty="0" smtClean="0"/>
              <a:t> known as the bell-shaped curve or the Gaussian distribution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5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/>
              <a:t>Why we square.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26" indent="-309548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195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72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50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27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06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583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860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7243954-76C5-4940-9EF2-95774FBC9CF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26" indent="-309548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195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72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50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27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06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583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860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7243954-76C5-4940-9EF2-95774FBC9CF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7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5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2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77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/>
              <a:t>Area under curve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1pPr>
            <a:lvl2pPr marL="871968" indent="-335373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2pPr>
            <a:lvl3pPr marL="1341489" indent="-26829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3pPr>
            <a:lvl4pPr marL="1878085" indent="-26829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4pPr>
            <a:lvl5pPr marL="2414679" indent="-26829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5pPr>
            <a:lvl6pPr marL="2951276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6pPr>
            <a:lvl7pPr marL="3487872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7pPr>
            <a:lvl8pPr marL="4024467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8pPr>
            <a:lvl9pPr marL="4561062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F5E520F-662F-48CB-B992-6B2543C7F93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5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2819400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572000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72450-68DA-4271-88D9-F6B8177794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64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7B521-3DC4-43D2-B165-CCECADC33E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7265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96052745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48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Week </a:t>
            </a:r>
            <a:r>
              <a:rPr lang="en-GB" dirty="0"/>
              <a:t>5</a:t>
            </a:r>
            <a:r>
              <a:rPr lang="en-GB" dirty="0" smtClean="0"/>
              <a:t>: </a:t>
            </a:r>
            <a:r>
              <a:rPr lang="en-GB" dirty="0" smtClean="0"/>
              <a:t>Normal distributions, calculating probabilities </a:t>
            </a:r>
            <a:r>
              <a:rPr lang="en-GB" dirty="0"/>
              <a:t>and Confidence </a:t>
            </a:r>
            <a:r>
              <a:rPr lang="en-GB" dirty="0" smtClean="0"/>
              <a:t>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95" y="381000"/>
            <a:ext cx="597300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281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 smtClean="0"/>
              <a:t>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 variable has </a:t>
            </a:r>
            <a:r>
              <a:rPr lang="en-GB" dirty="0" smtClean="0"/>
              <a:t>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 distribution is the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mean by distribution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284281" y="3549299"/>
            <a:ext cx="3363921" cy="1468233"/>
            <a:chOff x="1284281" y="3549299"/>
            <a:chExt cx="3363921" cy="1468233"/>
          </a:xfrm>
        </p:grpSpPr>
        <p:sp>
          <p:nvSpPr>
            <p:cNvPr id="17" name="Rectangle 16"/>
            <p:cNvSpPr/>
            <p:nvPr/>
          </p:nvSpPr>
          <p:spPr>
            <a:xfrm>
              <a:off x="1836286" y="4660817"/>
              <a:ext cx="1095781" cy="3567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84281" y="3549299"/>
              <a:ext cx="3363921" cy="3567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281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 smtClean="0"/>
              <a:t>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 variable has </a:t>
            </a:r>
            <a:r>
              <a:rPr lang="en-GB" dirty="0" smtClean="0"/>
              <a:t>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 distribution is the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mean by distribution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28257" y="5081048"/>
            <a:ext cx="536726" cy="546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47586" y="4648200"/>
            <a:ext cx="1200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2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55228" y="2586759"/>
            <a:ext cx="3959971" cy="381000"/>
          </a:xfrm>
          <a:prstGeom prst="rect">
            <a:avLst/>
          </a:prstGeom>
          <a:solidFill>
            <a:srgbClr val="D7E4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616463" y="6324600"/>
            <a:ext cx="2460737" cy="381000"/>
          </a:xfrm>
          <a:prstGeom prst="rect">
            <a:avLst/>
          </a:prstGeom>
          <a:solidFill>
            <a:srgbClr val="D7E4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mean by distribution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2" y="6326934"/>
            <a:ext cx="2666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Value a variable can take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648202" y="6445087"/>
            <a:ext cx="762000" cy="15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281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 smtClean="0"/>
              <a:t>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 variable has </a:t>
            </a:r>
            <a:r>
              <a:rPr lang="en-GB" dirty="0" smtClean="0"/>
              <a:t>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 distribution is the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2100" y="3030529"/>
            <a:ext cx="3512300" cy="356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495800" y="4883108"/>
            <a:ext cx="1878068" cy="356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mean by distribution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1" y="4876800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Probability: area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94326" y="5218025"/>
            <a:ext cx="762000" cy="39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281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 smtClean="0"/>
              <a:t>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 variable has </a:t>
            </a:r>
            <a:r>
              <a:rPr lang="en-GB" dirty="0" smtClean="0"/>
              <a:t>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 distribution is the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9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E.g</a:t>
            </a:r>
            <a:r>
              <a:rPr lang="en-GB" dirty="0" smtClean="0"/>
              <a:t>., height, length, concentration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0" b="3114"/>
          <a:stretch/>
        </p:blipFill>
        <p:spPr bwMode="auto">
          <a:xfrm>
            <a:off x="381000" y="2895600"/>
            <a:ext cx="3048000" cy="330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 b="3422"/>
          <a:stretch/>
        </p:blipFill>
        <p:spPr bwMode="auto">
          <a:xfrm>
            <a:off x="3200401" y="2743200"/>
            <a:ext cx="3048000" cy="34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4" t="12964" r="8026" b="11754"/>
          <a:stretch/>
        </p:blipFill>
        <p:spPr bwMode="auto">
          <a:xfrm>
            <a:off x="6256783" y="2667000"/>
            <a:ext cx="2466304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normal distribution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1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The normal </a:t>
            </a:r>
            <a:r>
              <a:rPr lang="en-GB" sz="2700" dirty="0"/>
              <a:t>distribution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Can vary in </a:t>
            </a:r>
            <a:r>
              <a:rPr lang="en-GB" dirty="0"/>
              <a:t>two ways – 2 parameters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763000" cy="3535363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/>
              <a:t>Variance </a:t>
            </a:r>
            <a:r>
              <a:rPr lang="en-GB" dirty="0"/>
              <a:t>– how wide</a:t>
            </a:r>
            <a:r>
              <a:rPr lang="en-GB" dirty="0" smtClean="0"/>
              <a:t>? 	Mean – where on the axis?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2" b="9763"/>
          <a:stretch/>
        </p:blipFill>
        <p:spPr bwMode="auto">
          <a:xfrm>
            <a:off x="762000" y="3505200"/>
            <a:ext cx="6715415" cy="268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1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4611319"/>
            <a:ext cx="3262312" cy="217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9"/>
          <a:stretch/>
        </p:blipFill>
        <p:spPr bwMode="auto">
          <a:xfrm>
            <a:off x="159485" y="567236"/>
            <a:ext cx="6393715" cy="406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3794805" y="5525353"/>
            <a:ext cx="40386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95% of observations are within </a:t>
            </a:r>
            <a:r>
              <a:rPr lang="en-GB" altLang="en-US" sz="2400" dirty="0" smtClean="0">
                <a:latin typeface="+mn-lt"/>
              </a:rPr>
              <a:t>1.96</a:t>
            </a:r>
            <a:r>
              <a:rPr lang="en-GB" altLang="en-US" sz="2400" dirty="0">
                <a:latin typeface="+mn-lt"/>
              </a:rPr>
              <a:t> </a:t>
            </a:r>
            <a:r>
              <a:rPr lang="en-GB" altLang="en-US" sz="2400" dirty="0" err="1" smtClean="0">
                <a:latin typeface="+mn-lt"/>
              </a:rPr>
              <a:t>sd</a:t>
            </a:r>
            <a:r>
              <a:rPr lang="en-GB" altLang="en-US" sz="2400" dirty="0" smtClean="0">
                <a:latin typeface="+mn-lt"/>
              </a:rPr>
              <a:t> </a:t>
            </a:r>
            <a:r>
              <a:rPr lang="en-GB" altLang="en-US" sz="2400" dirty="0">
                <a:latin typeface="+mn-lt"/>
              </a:rPr>
              <a:t>of the </a:t>
            </a:r>
            <a:r>
              <a:rPr lang="en-GB" altLang="en-US" sz="2400" dirty="0" smtClean="0">
                <a:latin typeface="+mn-lt"/>
              </a:rPr>
              <a:t>mean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5814106" y="2083594"/>
            <a:ext cx="2876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68% within 1 SD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of the mean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4582" name="AutoShape 7" descr="data:image/jpeg;base64,/9j/4AAQSkZJRgABAQAAAQABAAD/2wCEAAkGBwgHBhUIBxQVFRUUFx0YGRgYFyEZGRkeICEfIR0fGx0kKCksHyAqHhsgIjMjJy0rLi8zHyszODMsNyo5LysBCgoKDg0OGxAQGiwkICQ3LDc3NCw3NywsLC83Ly81LDQsLCw3LC8sNCwvNCwvLCwsLC0sLS8sNC8sLDQsLCwsNP/AABEIALcBEwMBIgACEQEDEQH/xAAbAAEAAwEBAQEAAAAAAAAAAAAABAYHBQMCAf/EAEQQAAEDAwIDBAcEBwUJAQAAAAEAAgMEBRESIQYxQRMiUWEHFBYyVHGUFUKB0SNSYpGhsdMkMzRDckRTVXSCkrPB0hf/xAAaAQEAAgMBAAAAAAAAAAAAAAAABAUBAwYC/8QAKREBAAEDAQcFAQEBAQAAAAAAAAECAxEEEhQhMUFRsQUTUnHw0eGRYf/aAAwDAQACEQMRAD8A3FERAREQEREBERAREQEREBERARFxuK+IKfhu0GtmGpxOiKMe9JIfdaP5k9ACeiGcJl1u9us1P6xdZo4Wk4Be4NBPgM8yodt4s4dutSKa3VcEjzya2RpcfkM7/gsh7Gpra43O+P7adxzkjuRD9SJpzpaP3nmUr7bS18XZ1DeW7XDZzT4td0KmRoqppzM8VZV6nRFWIjMd/wDG7oqD6P8Aiyeaq9nr6/VMG5glOxnYOYd07RoG/wCsN8bFX5RaqZpnErGiumumKqeUiIi8vQiIgIiICIiAiIgIiICIiAiIgIiICIiAiIgIiICIiAiIgIiIPxxDW6nbALFbtdXcTcRvuxwYYsxU23No9+UH9t2wO3daPmbn6V7u+msjbLSEiWtJjyObIh/fP/7Tp+blR4ImQQthiGGtAAHgBsFN0drM7c9FZ6lf2afbjr4faIisVGjXCldUw/oHaJGHVHIOcbxycCtY4K4hbxLw+yucA2QZZKz9SRvvN/kfkQswUrg+5nh7jBus4grSI5Mk6WSgfo3c8DX7nLnpUPV2sxtx0Wfpt/Zq9ueU8vtsaIirV4IiICIiAiIgIiICIiAiIgIiICIiAiIgIiICIiAiIgIiICIqt6Sb4+x8LPdTECaciCL/AFv2zt+q3LvwRiZxxZ3dLkOIOKp7w3eNn9ngOMZYw993nmTV+AReNFTMoqNlLFyY0NHngYyfM817K7tUbFEUuXv3fduTUIiL20ijXKjbX0L6V22obHwI3afwIBUlEmMxiWYmYnMNO4Fvp4i4ZirptpQOzmGMaZWbPH79/wAV31k/o7uQtPGD7ZKe5Wt7RgPSWMAOA/1Mwfm1awqS5RsVTS6mzci5RFcdREReG0REQEREBERAREQEREBERAREQEREBERAREQEREBERAWScfVouvG4pwO5Qx6d+XayhriQPKPTv+15LTb5c4bNZprnU+7DG55HU6RnAzjc8hvzKxO0MnNL61W5M07jNKTz1v3I8gNmgeSk6Wjarz2QfULuxaxHOf0pqIitXPCIiAiIghXZkrYG1lKMy072zR74OWEEjPmAW/itwtVfDdLZFcKXOiZjZG5GDhwBGfwKxz5q0+iG4GOCo4dlz/Znh8Wf91JkgDfJ0vDhy2BH4QNbRyrXHpd3nbn7/rRERFAW4iIgIiICIiAiIgIiICIiAiIgIiICIiAiIgIiICIvwkAZKDO/S1cDO+n4djO0p7aXffREWlox01Sad/2Sqwo/r5vt5n4gOdM7tMQPSFmzNumrd+P2l7q20tvZo+3O6+97l3Eco4f0REUhCEREBERAX5Q3A2LiWnvIIDdQp5cnAMcrgM56aXhrvllfq8qymjrKR9NN7r2lp/FeLlG3TNLbYu+3civs3JFVPRneJLtwqxlWSZqdxp5Sd8uYBh2eupha78Va1STGODqYmJjMCIiMiIiAiIgIiICIiAiIgIiICIiAiIgIiICIiAqV6VrvJRcO/ZdE7E9YTEzBwWt/zX/IN2yOrgrqsVvt19pOLJbgzeCAGCA5yHEH9M8fNwDQeoattm3t1xDRqb3tW5q/ZeMMUdPCIYQA1owAOgC+0RXLl3xPNHTwOnmOGtBcT4AblcuC9TOcx9XA6OOQgMeXAnJ93W0e7npz/BT7lHDNbpI6kkMLHBxG5AwckDxVcrhXyWyGKeWJ7XSRCMsBDpe8Dl2eQDRk4/h11V1TE8EizRTVHH99f669VcqwXB1JQQCXQ1pcTKGY1ZwMYPQfxXtPXTxiOJsYMsgJ0F+Gt0gasvweWQNhvlQ/sy3VtZPMZJNWsa8PcwMIaMEAYz3cHJyEtkdRcbZBWufiVocA/TnU07bjbmA13zCRNX77ZmmjETjlz588f36Sxc2PpI54mkmVwa1hODn72Tv7oBJ+SnqtQtfGYzSuIa5/YRvIBIbu6STBGNT3NwOnI43wuzap5Z4HCc5LJHM1Yxq0nY48cc8dVmivPN4u24pjMfv3lMREWxpTOC7mbDxmIpDiCuAYd+6Jx7hPhqaNG3M4ythWD3WlfVURbAcSNw+N2caZG7sOfJwC1zgviCPibhyK5NGlxGmRnVkjdntI6b+PQhVert7NeY6ug9PvbdvZnnHjo7iIiip4iIgIiICIiAiIgIiICIiAiIgIiICIiAiL5keyNhkkIAAySTgADmSUFW9JF8ls/D5goSRUVJMMODgtJB1SZ6BjQXfPA6rOKOmjo6VtPDyaMD/2T5k7r0uNzk4m4gfe5P7poMVM3fZgPek8MyEA8vdDRkr9VppLWzTtTzlQeo39uvYjlHkREUpXihUtot9HP29NG1rvEdM88Dp+GFNRMRPFmKpiMRKFWWi31s3bVUbXO8d9/I45jyOVLMbDH2eNsYwNtvLHJfSLGIJqqnnPJ4SUdPJSime0aBjAG2McsEciMbEL7p4IqaIRQAADp/P5nPVeiLODanGBERGBdLgC6Gx8WOt82RBW7s73dbOASRjpraOedy3zXNUS60Xr1GY2HS8EOjeNix7d2uBG4IPULVft+5RhJ0t/2bkVdOreEXA4J4hbxJYm1TgGysJjmZkHTI3Z3U7H3hnoQu+qZ00TniIiICIiAiIgIiICIiAiIgIiICIiAiIgLNfSVf8A7SlPC9ud3f8AantPJvSEHHvO5u32aMfeVh4hv9XPXu4d4YGuq05kl27Oka7Zr5M+8/7zY+Zxk4HPLbRAaVk1O57nllTO3W85e/TI4anHq443K36a3FdeJRNbeqtWs0854JzWhrdLeQ2REVu5sREQEREBERAREQEREBERB8W25v4Vv32/HkxOaGVLAMksHKRo27zD+9uVtlPPDVQNqKZwcx4DmuachwO4II5jCxddT0dXKt4a4cZV1p10D5ZmkhuDSESvAJxzhONz90nwO1drLcUztR1Xnpt+qqmaJ6NYRfMcjJYxJEQQRkEHII8ivpQlmIiICIiAiIgIiICKPcJamCidLRR9rIBlrNQZqPhqOcfNVz7c4u/4W361n/ygtaKrMreN3sD/AFSibnfSap5I8jiIjI8tkdVcclp0U1CD0zUyEfu7JBaUWfzf/q8jNLPspvmO2z/HIXg6xce1bR9qVBd4thqm07d+YBFMXY6Dvah+tndBdb3frTYKb1i8TMibvjUcE4BOGjmTgcgq/JcOIeKf0VlY+ip8kOqJmEVDhvnsYT7vTvv8chu28ey8O1dlnNTRW6lMhGDLJXSSyHlnvvhJAJGcDAz0Xc9d4o+EpvrHf0EE6x2W32GgFFa2Bjc5PVznHm57ju5x6krGqX/E1P8AzdR/5XrWPXeKPhKb6x39BZdbrHxVU9tU0tIxzX1NQ7PrLRv2rwRu0HAIIzgZ54CkaaumivNSFr7Vdy3FNEZnL9RSvZ3jH4Fn1TPyT2d4x+BZ9Uz8lP3m13VG46j4+EVFK9neMfgWfVM/JPZ3jH4Fn1TPyTebXc3HUfHwiopXs7xj8Cz6pn5J7O8Y/As+qZ+Sbza7m46j4+EVFK9neMfgWfVM/JR6G0cV11P29NRNLdTm/wCJYN2uLXdPFpTebXc3HUfHw+UUr2d4x+BZ9Uz8k9neMfgWfVM/JN5tdzcdR8fCKilezvGPwLPqmfkns7xj8Cz6pn5JvNrubjqPj4RUUr2d4x+BZ9Uz8k9neMfgWfVM/JN5tdzcdR8fCMOavPona1/A7WvGQZagEHkf00ip/s7xj8Cz6pn5Kxej5vEtu4XZTxU1O4dpKcuqnNOTK8kECFw2ORsTnGVF1V2iuI2ZWHp+nuWqqprjDqOsV04dmM3CJY6Fzy59HIdLBndxp3/5ZJ30EFmST3esy18ZWiuqhQ1DnU9QQP0FQ0xSHOfd1bPGQRlhI2X367xR8JTfWO/oKJc4LzdqU0tzt9HKw82vqnEbbj/I8VCWi0os4ZwvxJRNDbFrpQOTG3F00Y/6Jqd/nsCBk5XqyH0qwS4ifb5Gjl2xcXHzcY2MGfkAg0JFTqKo9IjGEV8Ntec7Fk0sYA8wWPz/AAUn1vjf4ah+qk/pILQiqn2xxlE4sltsTyPvR1gDT8g5gPluOi6djuF6rJnNu9IKdoALSJ2y6j1GABj5oOwiIgIiICIiAiIgIi4nFPElJw5Q9tOHSSOa4xxMBc+QtGTgDk0bEuOwCTOB21zeH6CW2W71acgntZn93liSV7xzxvhwz5r0sVc66WSC4PAaZomSFoOQC5odgHrzXKvV+uLL2LJYIWSzCPtZHSyGOONhJa3JDXEucWnAA6ZSYxOBY0VVHGTY7DLWVMLhUQyindThwJMzi0Ma1+wLXa2kOxyPLbC97TeL39ri3X+mZH2jC+OSGR0sfdI1MeS1ul2CCOh3xyQWNERAREQFzrDQy262+rTkE65XbcsPke8c8dHBePE16Nlomugj7WWaRsUUedOt7vF2+loALiegCiWW+3B95Nlv8LIpuz7WMxSGSORgIa7BLWkOaSMgjrlBYkREBERARFV6fjGmreLmWOgYXtLJS6bBDNUZaCxh++QXd4jYbDc5wFoXPsVDLbraKaYgkOeduXee5w8OjlMqJo6andPMcNY0uJ8ABk/wVLp+M7uKGO+XCkbHRSuaA7tszsY8gRyPZp06SSMgOJAd1wgvCKs3K/XaW8SWvhuCOV0DWmV8spjYC4ZaxuGuLnae8eQAI8dutYbk672llbJG+FzgdUbxhzHAkOHTIyNj1G/VB0EREBERAREQEREBERAREQEREHKvpv40ez4pjz19uXjwxp0A+ec+S87qKk8KSuuAZ2vq79ejOjOg50k74z4rsr4lijmiMUwBa4EEHcEHmCsTGYmGYni4/Br2x8F0bnkAClh3Ow9xq43EERZxmyW01TaapfT4cJY9cM0bXHGO83vsc4nY5w7fZWmW2UE1t+zZomGHSG9mWgs0txgaeWBgbeS+LpZ7Zd4RDdYYpmtOQJGBwB8s8l6qnM5YiOGGTVMMklonvENQ4wm6wuNUA3djWtillZsQGh5dpIyBpHPCtlHDS2bjamorDNJI2eKV88bp3zgBunRL33OLSXHTnYOz5K7MpqdlN6qxjQzGnQGjTjljHLGOiiWqyWqzBwtMEUOr3uzYGZ+eBusRw/f+YHQREQEREFS47kZR1tvuVSQ2KGrHaOPusD45GNc49Brc0ZPLK+aieG4ekqnbRuDvVqWZ0pachvaOiDASOROhxx4DKtdTBDVQGCpa17HDDmuGQR4EHmo1rtNts8JhtUMcLSckRsDAT4nCR+/4SmoiICIiAqrdQG+kSgDdv7PVfzgVqXi+kp5KptW9jTIwFrXEd5odjUAegOBn5J1H5Vtgnp3003eDmEOaOZaRg7efJZJc45ajgOO30teKiCUxxU0QjDah51ANZK7VuI8ZcA1p7m5xkHW20VK2tNc1je1LQwvwNRaDkNJ8MnOFFp7FaKa4uuVPTwtmdnMjY2h5zzy7Gd0FGprRb6zjO40d+mkaNUc0cYmdAHNMTGmTLS0vwWaNyQ3HLfey+jyrqa3hhslS90gEkjI5XHLpY2vc2N5P3iWgd7rz6rq3WyWq8Bou0EU2n3e0YH4+WRsp0bGRsDIwAAMAAYAHgAg+kREBERAREQEREBERAREQEREBERAREQEREBERAREQEREBERAREQEREBERAREQEREBERAREQEREH//2Q=="/>
          <p:cNvSpPr>
            <a:spLocks noChangeAspect="1" noChangeArrowheads="1"/>
          </p:cNvSpPr>
          <p:nvPr/>
        </p:nvSpPr>
        <p:spPr bwMode="auto">
          <a:xfrm>
            <a:off x="176213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8921D-0DE0-49C0-9614-CD808B31A8A1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….but with same 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The normal </a:t>
            </a:r>
            <a:r>
              <a:rPr lang="en-GB" sz="2700" dirty="0"/>
              <a:t>distribution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Can vary in </a:t>
            </a:r>
            <a:r>
              <a:rPr lang="en-GB" dirty="0"/>
              <a:t>two ways – 2 parameters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763000" cy="3535363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/>
              <a:t>Variance </a:t>
            </a:r>
            <a:r>
              <a:rPr lang="en-GB" dirty="0"/>
              <a:t>– how wide</a:t>
            </a:r>
            <a:r>
              <a:rPr lang="en-GB" dirty="0" smtClean="0"/>
              <a:t>? 	Mean – where on the axis?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2" b="9763"/>
          <a:stretch/>
        </p:blipFill>
        <p:spPr bwMode="auto">
          <a:xfrm>
            <a:off x="762000" y="3505200"/>
            <a:ext cx="6715415" cy="268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1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2457449"/>
                <a:ext cx="5562600" cy="33528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GB" altLang="en-US" sz="2400" dirty="0" smtClean="0"/>
                  <a:t>Population mean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i="1" dirty="0" smtClean="0"/>
                  <a:t>	</a:t>
                </a:r>
                <a:r>
                  <a:rPr lang="el-GR" altLang="en-US" sz="2000" i="1" dirty="0" smtClean="0"/>
                  <a:t>μ</a:t>
                </a:r>
                <a:r>
                  <a:rPr lang="en-GB" altLang="en-US" sz="2000" dirty="0" smtClean="0"/>
                  <a:t> (mu) in </a:t>
                </a:r>
                <a:r>
                  <a:rPr lang="en-GB" altLang="en-US" sz="2000" u="sng" dirty="0" smtClean="0"/>
                  <a:t>whole</a:t>
                </a:r>
                <a:r>
                  <a:rPr lang="en-GB" altLang="en-US" sz="2000" dirty="0" smtClean="0"/>
                  <a:t> population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dirty="0" smtClean="0"/>
                  <a:t>	There is a true value for the mean if you measured every individual</a:t>
                </a:r>
                <a:endParaRPr lang="en-GB" altLang="en-US" sz="2400" dirty="0" smtClean="0"/>
              </a:p>
              <a:p>
                <a:pPr eaLnBrk="1" hangingPunct="1"/>
                <a:endParaRPr lang="en-GB" altLang="en-US" sz="2400" dirty="0" smtClean="0"/>
              </a:p>
              <a:p>
                <a:pPr eaLnBrk="1" hangingPunct="1"/>
                <a:r>
                  <a:rPr lang="en-GB" altLang="en-US" sz="2400" dirty="0" smtClean="0"/>
                  <a:t>Sample mean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i="1" dirty="0" smtClean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2000" dirty="0" smtClean="0"/>
                  <a:t> (x bar) in </a:t>
                </a:r>
                <a:r>
                  <a:rPr lang="en-GB" altLang="en-US" sz="2000" u="sng" dirty="0" smtClean="0"/>
                  <a:t>sample</a:t>
                </a:r>
                <a:r>
                  <a:rPr lang="en-GB" altLang="en-US" sz="2000" i="1" u="sng" dirty="0" smtClean="0"/>
                  <a:t> </a:t>
                </a:r>
                <a:endParaRPr lang="en-GB" altLang="en-US" sz="2000" dirty="0" smtClean="0"/>
              </a:p>
              <a:p>
                <a:pPr>
                  <a:buNone/>
                </a:pPr>
                <a:r>
                  <a:rPr lang="en-GB" altLang="en-US" sz="2000" dirty="0" smtClean="0"/>
                  <a:t>	 You don’t measure every individual, you measure some (a sample).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2000" dirty="0" smtClean="0"/>
                  <a:t> is an estimate of </a:t>
                </a:r>
                <a:r>
                  <a:rPr lang="el-GR" altLang="en-US" sz="2000" i="1" dirty="0" smtClean="0"/>
                  <a:t>μ</a:t>
                </a:r>
                <a:r>
                  <a:rPr lang="en-GB" altLang="en-US" sz="2000" dirty="0" smtClean="0"/>
                  <a:t> 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dirty="0" smtClean="0"/>
                  <a:t>	</a:t>
                </a:r>
              </a:p>
              <a:p>
                <a:pPr eaLnBrk="1" hangingPunct="1">
                  <a:buFont typeface="Wingdings" pitchFamily="2" charset="2"/>
                  <a:buNone/>
                </a:pPr>
                <a:endParaRPr lang="en-GB" altLang="en-US" sz="2000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2457449"/>
                <a:ext cx="5562600" cy="3352800"/>
              </a:xfrm>
              <a:blipFill>
                <a:blip r:embed="rId3"/>
                <a:stretch>
                  <a:fillRect l="-1316" t="-2364" r="-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868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673496"/>
              </p:ext>
            </p:extLst>
          </p:nvPr>
        </p:nvGraphicFramePr>
        <p:xfrm>
          <a:off x="6629400" y="4114800"/>
          <a:ext cx="15113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4" imgW="609480" imgH="520560" progId="Equation.3">
                  <p:embed/>
                </p:oleObj>
              </mc:Choice>
              <mc:Fallback>
                <p:oleObj name="Equation" r:id="rId4" imgW="609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114800"/>
                        <a:ext cx="15113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572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963945"/>
            <a:ext cx="7988030" cy="12025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a sample, each sample value differs from the mean.</a:t>
            </a:r>
            <a:b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Each difference is called a deviation (or a residual)</a:t>
            </a:r>
            <a:b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“average of the squared deviations from the mean”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234805" y="4000898"/>
            <a:ext cx="6877050" cy="1624814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Sample variance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 i="1" dirty="0" smtClean="0"/>
              <a:t>	s</a:t>
            </a:r>
            <a:r>
              <a:rPr lang="en-GB" altLang="en-US" sz="2000" i="1" baseline="30000" dirty="0" smtClean="0"/>
              <a:t>2</a:t>
            </a:r>
            <a:r>
              <a:rPr lang="en-GB" altLang="en-US" sz="2000" dirty="0" smtClean="0"/>
              <a:t> (s-squared) in </a:t>
            </a:r>
            <a:r>
              <a:rPr lang="en-GB" altLang="en-US" sz="2000" u="sng" dirty="0" smtClean="0"/>
              <a:t>sample</a:t>
            </a:r>
            <a:r>
              <a:rPr lang="en-GB" altLang="en-US" sz="2000" i="1" u="sng" dirty="0" smtClean="0"/>
              <a:t> </a:t>
            </a:r>
            <a:endParaRPr lang="en-GB" alt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 dirty="0" smtClean="0"/>
              <a:t>	</a:t>
            </a:r>
          </a:p>
        </p:txBody>
      </p:sp>
      <p:sp>
        <p:nvSpPr>
          <p:cNvPr id="29700" name="Rectangle 1029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9701" name="Rectangle 1031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9702" name="Rectangle 103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9704" name="Rectangle 103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9705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39261"/>
              </p:ext>
            </p:extLst>
          </p:nvPr>
        </p:nvGraphicFramePr>
        <p:xfrm>
          <a:off x="5562600" y="3840559"/>
          <a:ext cx="224948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3" imgW="1015920" imgH="520560" progId="Equation.3">
                  <p:embed/>
                </p:oleObj>
              </mc:Choice>
              <mc:Fallback>
                <p:oleObj name="Equation" r:id="rId3" imgW="10159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40559"/>
                        <a:ext cx="2249487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749030" y="5861843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Wingdings" pitchFamily="2" charset="2"/>
              <a:buNone/>
            </a:pPr>
            <a:r>
              <a:rPr lang="en-GB" altLang="en-US" sz="2000" dirty="0" smtClean="0"/>
              <a:t>You need to understand the concept rather than remember the formula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874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</a:t>
            </a:r>
            <a:r>
              <a:rPr lang="en-GB" dirty="0" smtClean="0"/>
              <a:t>of </a:t>
            </a:r>
            <a:r>
              <a:rPr lang="en-GB" dirty="0" smtClean="0"/>
              <a:t>variable: Discrete (categories and counts) or Continuous</a:t>
            </a:r>
          </a:p>
          <a:p>
            <a:r>
              <a:rPr lang="en-GB" dirty="0" smtClean="0"/>
              <a:t>the </a:t>
            </a:r>
            <a:r>
              <a:rPr lang="en-GB" dirty="0" smtClean="0"/>
              <a:t>logic of hypothesis </a:t>
            </a:r>
            <a:r>
              <a:rPr lang="en-GB" dirty="0" smtClean="0"/>
              <a:t>testing</a:t>
            </a:r>
            <a:endParaRPr lang="en-GB" dirty="0"/>
          </a:p>
          <a:p>
            <a:r>
              <a:rPr lang="en-GB" dirty="0" smtClean="0"/>
              <a:t>In </a:t>
            </a:r>
            <a:r>
              <a:rPr lang="en-GB" dirty="0" smtClean="0"/>
              <a:t>RStudio:</a:t>
            </a:r>
          </a:p>
          <a:p>
            <a:pPr lvl="1"/>
            <a:r>
              <a:rPr lang="en-GB" dirty="0" smtClean="0"/>
              <a:t>reading in data files</a:t>
            </a:r>
          </a:p>
          <a:p>
            <a:pPr lvl="1"/>
            <a:r>
              <a:rPr lang="en-GB" dirty="0" smtClean="0"/>
              <a:t>Working directories and paths</a:t>
            </a:r>
          </a:p>
          <a:p>
            <a:pPr lvl="1"/>
            <a:r>
              <a:rPr lang="en-GB" dirty="0" smtClean="0"/>
              <a:t>summarising </a:t>
            </a:r>
            <a:r>
              <a:rPr lang="en-GB" dirty="0" smtClean="0"/>
              <a:t>and plotting data. </a:t>
            </a:r>
            <a:endParaRPr lang="en-GB" dirty="0" smtClean="0"/>
          </a:p>
          <a:p>
            <a:pPr lvl="1"/>
            <a:r>
              <a:rPr lang="en-GB" dirty="0" smtClean="0"/>
              <a:t>saving </a:t>
            </a:r>
            <a:r>
              <a:rPr lang="en-GB" dirty="0" smtClean="0"/>
              <a:t>figures and laying out a report in </a:t>
            </a:r>
            <a:r>
              <a:rPr lang="en-GB" dirty="0" smtClean="0"/>
              <a:t>Word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1144" y="2759610"/>
            <a:ext cx="6586536" cy="152902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GB" altLang="en-US" sz="2800" dirty="0" smtClean="0"/>
              <a:t>the square root of the variance</a:t>
            </a:r>
          </a:p>
          <a:p>
            <a:pPr eaLnBrk="1" hangingPunct="1">
              <a:spcBef>
                <a:spcPts val="0"/>
              </a:spcBef>
            </a:pPr>
            <a:r>
              <a:rPr lang="en-GB" altLang="en-US" sz="2800" dirty="0" smtClean="0"/>
              <a:t>Sample standard deviation:</a:t>
            </a:r>
            <a:r>
              <a:rPr lang="en-GB" altLang="en-US" sz="2800" i="1" dirty="0" smtClean="0"/>
              <a:t>	s</a:t>
            </a:r>
            <a:endParaRPr lang="en-GB" altLang="en-US" sz="2800" dirty="0" smtClean="0"/>
          </a:p>
          <a:p>
            <a:pPr>
              <a:spcBef>
                <a:spcPts val="0"/>
              </a:spcBef>
            </a:pPr>
            <a:r>
              <a:rPr lang="en-GB" altLang="en-US" sz="2800" dirty="0" smtClean="0"/>
              <a:t>Tells you how variable the </a:t>
            </a:r>
            <a:r>
              <a:rPr lang="en-GB" altLang="en-US" sz="2800" u="sng" dirty="0" smtClean="0"/>
              <a:t>values</a:t>
            </a:r>
            <a:r>
              <a:rPr lang="en-GB" altLang="en-US" sz="2800" dirty="0" smtClean="0"/>
              <a:t> are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1066800" y="1762514"/>
            <a:ext cx="75152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“The average of </a:t>
            </a:r>
            <a:r>
              <a:rPr lang="en-GB" alt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(absolute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deviations </a:t>
            </a:r>
            <a:r>
              <a:rPr lang="en-GB" alt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mean”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066800" y="5410200"/>
            <a:ext cx="723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95% of observations are within </a:t>
            </a:r>
            <a:r>
              <a:rPr lang="en-GB" altLang="en-US" sz="2400" dirty="0" smtClean="0">
                <a:latin typeface="+mn-lt"/>
              </a:rPr>
              <a:t>1.96</a:t>
            </a:r>
            <a:r>
              <a:rPr lang="en-GB" altLang="en-US" sz="2400" dirty="0">
                <a:latin typeface="+mn-lt"/>
              </a:rPr>
              <a:t> </a:t>
            </a:r>
            <a:r>
              <a:rPr lang="en-GB" altLang="en-US" sz="2400" dirty="0" smtClean="0">
                <a:latin typeface="+mn-lt"/>
              </a:rPr>
              <a:t>standard deviation </a:t>
            </a:r>
            <a:r>
              <a:rPr lang="en-GB" altLang="en-US" sz="2400" dirty="0">
                <a:latin typeface="+mn-lt"/>
              </a:rPr>
              <a:t>of the </a:t>
            </a:r>
            <a:r>
              <a:rPr lang="en-GB" altLang="en-US" sz="2400" dirty="0" smtClean="0">
                <a:latin typeface="+mn-lt"/>
              </a:rPr>
              <a:t>mean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933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Sampling distribution of the mean and the standard error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066800" y="1981200"/>
                <a:ext cx="7105650" cy="4191000"/>
              </a:xfrm>
            </p:spPr>
            <p:txBody>
              <a:bodyPr>
                <a:normAutofit/>
              </a:bodyPr>
              <a:lstStyle/>
              <a:p>
                <a:r>
                  <a:rPr lang="en-GB" altLang="en-US" sz="3600" dirty="0" smtClean="0"/>
                  <a:t>A </a:t>
                </a:r>
                <a:r>
                  <a:rPr lang="en-GB" altLang="en-US" sz="3600" dirty="0" smtClean="0"/>
                  <a:t>population has one true mean, </a:t>
                </a:r>
                <a:r>
                  <a:rPr lang="el-GR" altLang="en-US" sz="3600" dirty="0" smtClean="0"/>
                  <a:t>μ</a:t>
                </a:r>
                <a:endParaRPr lang="en-GB" altLang="en-US" sz="3600" dirty="0" smtClean="0"/>
              </a:p>
              <a:p>
                <a:r>
                  <a:rPr lang="en-GB" altLang="en-US" sz="3600" dirty="0" smtClean="0"/>
                  <a:t>A sample taken from that population has a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36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3600" dirty="0" smtClean="0"/>
                  <a:t> that will differ from </a:t>
                </a:r>
                <a:r>
                  <a:rPr lang="el-GR" altLang="en-US" sz="3600" dirty="0" smtClean="0"/>
                  <a:t>μ</a:t>
                </a:r>
                <a:endParaRPr lang="en-GB" altLang="en-US" sz="3600" dirty="0" smtClean="0"/>
              </a:p>
              <a:p>
                <a:r>
                  <a:rPr lang="en-GB" altLang="en-US" sz="3600" dirty="0" smtClean="0"/>
                  <a:t>And from other sample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36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3600" dirty="0"/>
                  <a:t> </a:t>
                </a:r>
                <a:endParaRPr lang="en-GB" altLang="en-US" sz="3600" dirty="0" smtClean="0"/>
              </a:p>
              <a:p>
                <a:r>
                  <a:rPr lang="en-GB" altLang="en-US" sz="3600" dirty="0" smtClean="0"/>
                  <a:t>That is,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36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3600" dirty="0" smtClean="0"/>
                  <a:t> has a distribution</a:t>
                </a:r>
                <a:endParaRPr lang="en-GB" altLang="en-US" sz="3600" dirty="0" smtClean="0"/>
              </a:p>
            </p:txBody>
          </p:sp>
        </mc:Choice>
        <mc:Fallback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066800" y="1981200"/>
                <a:ext cx="7105650" cy="4191000"/>
              </a:xfrm>
              <a:blipFill>
                <a:blip r:embed="rId3"/>
                <a:stretch>
                  <a:fillRect l="-2316" t="-2180" r="-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Sampling </a:t>
            </a:r>
            <a:r>
              <a:rPr lang="en-US" dirty="0"/>
              <a:t>distribution of the mean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762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0" t="22794" r="8311"/>
          <a:stretch>
            <a:fillRect/>
          </a:stretch>
        </p:blipFill>
        <p:spPr bwMode="auto">
          <a:xfrm>
            <a:off x="482600" y="1791692"/>
            <a:ext cx="2519363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850" y="4727153"/>
            <a:ext cx="295275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/>
              <a:t>Distribution – whole population</a:t>
            </a:r>
            <a:endParaRPr lang="en-GB" sz="2400" dirty="0"/>
          </a:p>
          <a:p>
            <a:pPr>
              <a:defRPr/>
            </a:pPr>
            <a:r>
              <a:rPr lang="en-GB" sz="2400" dirty="0"/>
              <a:t>mean = 100</a:t>
            </a:r>
          </a:p>
          <a:p>
            <a:pPr>
              <a:defRPr/>
            </a:pPr>
            <a:r>
              <a:rPr lang="en-GB" sz="2400" dirty="0" err="1"/>
              <a:t>sd</a:t>
            </a:r>
            <a:r>
              <a:rPr lang="en-GB" sz="2400" dirty="0"/>
              <a:t> = 15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1663" y="1795735"/>
            <a:ext cx="3767975" cy="2160240"/>
            <a:chOff x="1871663" y="2060848"/>
            <a:chExt cx="3767975" cy="21602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871663" y="3306688"/>
              <a:ext cx="3348037" cy="533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882775" y="3459088"/>
              <a:ext cx="3362325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79613" y="3611488"/>
              <a:ext cx="3336925" cy="3222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979613" y="3763888"/>
              <a:ext cx="3408362" cy="2746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79613" y="3933751"/>
              <a:ext cx="3265487" cy="2111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051050" y="4068688"/>
              <a:ext cx="3336925" cy="152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51050" y="4221088"/>
              <a:ext cx="333692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8575" y="2060848"/>
              <a:ext cx="2151063" cy="12001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sz="2400" dirty="0"/>
                <a:t>Many samples</a:t>
              </a:r>
            </a:p>
            <a:p>
              <a:pPr>
                <a:defRPr/>
              </a:pPr>
              <a:r>
                <a:rPr lang="en-GB" sz="2400" dirty="0"/>
                <a:t>All same size</a:t>
              </a:r>
            </a:p>
            <a:p>
              <a:pPr>
                <a:defRPr/>
              </a:pPr>
              <a:r>
                <a:rPr lang="en-GB" sz="2400" dirty="0"/>
                <a:t>e.g., n=10</a:t>
              </a:r>
            </a:p>
          </p:txBody>
        </p:sp>
      </p:grpSp>
      <p:pic>
        <p:nvPicPr>
          <p:cNvPr id="184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22794" r="7912"/>
          <a:stretch>
            <a:fillRect/>
          </a:stretch>
        </p:blipFill>
        <p:spPr bwMode="auto">
          <a:xfrm>
            <a:off x="6227763" y="1447800"/>
            <a:ext cx="2520950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511550" y="4724400"/>
            <a:ext cx="2584450" cy="12001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400" dirty="0"/>
              <a:t>Each sample mean differs from 100 by chance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0" y="4727153"/>
            <a:ext cx="249078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u="sng" dirty="0"/>
              <a:t>Distribution of the </a:t>
            </a:r>
            <a:r>
              <a:rPr lang="en-GB" sz="2400" b="1" u="sng" dirty="0" smtClean="0"/>
              <a:t>means</a:t>
            </a:r>
            <a:endParaRPr lang="en-GB" sz="24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Sampling </a:t>
            </a:r>
            <a:r>
              <a:rPr lang="en-GB" dirty="0" smtClean="0"/>
              <a:t>distribution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1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0" t="22794" r="8311"/>
          <a:stretch>
            <a:fillRect/>
          </a:stretch>
        </p:blipFill>
        <p:spPr bwMode="auto">
          <a:xfrm>
            <a:off x="1547664" y="1533793"/>
            <a:ext cx="2519363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22794" r="7912"/>
          <a:stretch>
            <a:fillRect/>
          </a:stretch>
        </p:blipFill>
        <p:spPr bwMode="auto">
          <a:xfrm>
            <a:off x="4427984" y="1524000"/>
            <a:ext cx="2520950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76738" y="1668017"/>
            <a:ext cx="6768752" cy="3289448"/>
            <a:chOff x="1176738" y="1916832"/>
            <a:chExt cx="6768752" cy="3289448"/>
          </a:xfrm>
        </p:grpSpPr>
        <p:sp>
          <p:nvSpPr>
            <p:cNvPr id="16" name="TextBox 15"/>
            <p:cNvSpPr txBox="1"/>
            <p:nvPr/>
          </p:nvSpPr>
          <p:spPr>
            <a:xfrm>
              <a:off x="1176738" y="4744615"/>
              <a:ext cx="6768752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GB" sz="2400" dirty="0" smtClean="0"/>
                <a:t>Has the same mean as the parent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842810" y="2060848"/>
              <a:ext cx="0" cy="20162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07112" y="1916832"/>
              <a:ext cx="0" cy="21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76738" y="2604121"/>
            <a:ext cx="6768752" cy="2962944"/>
            <a:chOff x="1176738" y="2852936"/>
            <a:chExt cx="6768752" cy="2962944"/>
          </a:xfrm>
        </p:grpSpPr>
        <p:sp>
          <p:nvSpPr>
            <p:cNvPr id="22" name="TextBox 21"/>
            <p:cNvSpPr txBox="1"/>
            <p:nvPr/>
          </p:nvSpPr>
          <p:spPr>
            <a:xfrm>
              <a:off x="1176738" y="5354215"/>
              <a:ext cx="6768752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GB" sz="2400" dirty="0" smtClean="0"/>
                <a:t>But a different (lower) standard deviation</a:t>
              </a:r>
              <a:endParaRPr lang="en-GB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538000" y="3573016"/>
              <a:ext cx="61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580160" y="2852936"/>
              <a:ext cx="25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176738" y="5638800"/>
            <a:ext cx="676875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 smtClean="0"/>
              <a:t>And we call it the ‘standard error’</a:t>
            </a:r>
            <a:endParaRPr lang="en-GB" sz="24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Sampling </a:t>
            </a:r>
            <a:r>
              <a:rPr lang="en-GB" dirty="0" smtClean="0"/>
              <a:t>distribution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33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507" y="1336843"/>
            <a:ext cx="302418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000" dirty="0"/>
              <a:t>Whole population</a:t>
            </a:r>
          </a:p>
          <a:p>
            <a:pPr>
              <a:defRPr/>
            </a:pPr>
            <a:r>
              <a:rPr lang="en-GB" sz="2000" dirty="0"/>
              <a:t>mean = 100</a:t>
            </a:r>
          </a:p>
          <a:p>
            <a:pPr>
              <a:defRPr/>
            </a:pPr>
            <a:r>
              <a:rPr lang="en-GB" sz="2000" dirty="0" err="1"/>
              <a:t>sd</a:t>
            </a:r>
            <a:r>
              <a:rPr lang="en-GB" sz="2000" dirty="0"/>
              <a:t> = 15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507" y="2534085"/>
            <a:ext cx="3024188" cy="2123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000" b="1" u="sng" dirty="0"/>
              <a:t>Distribution of the means</a:t>
            </a:r>
          </a:p>
          <a:p>
            <a:pPr>
              <a:defRPr/>
            </a:pPr>
            <a:r>
              <a:rPr lang="en-GB" sz="2000" dirty="0"/>
              <a:t>mean = </a:t>
            </a:r>
            <a:r>
              <a:rPr lang="en-GB" sz="2000" dirty="0" smtClean="0"/>
              <a:t>100</a:t>
            </a:r>
          </a:p>
          <a:p>
            <a:pPr>
              <a:defRPr/>
            </a:pPr>
            <a:r>
              <a:rPr lang="en-GB" sz="2000" dirty="0" smtClean="0"/>
              <a:t>se is related to </a:t>
            </a:r>
            <a:r>
              <a:rPr lang="en-GB" sz="2000" dirty="0" err="1" smtClean="0"/>
              <a:t>sd</a:t>
            </a:r>
            <a:r>
              <a:rPr lang="en-GB" sz="2000" dirty="0" smtClean="0"/>
              <a:t> in predictable way</a:t>
            </a:r>
            <a:endParaRPr lang="en-GB" sz="2000" dirty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3200" b="1" dirty="0"/>
              <a:t>se = </a:t>
            </a:r>
            <a:r>
              <a:rPr lang="en-GB" sz="3200" b="1" dirty="0" err="1"/>
              <a:t>sd</a:t>
            </a:r>
            <a:r>
              <a:rPr lang="en-GB" sz="3200" b="1" dirty="0"/>
              <a:t>/√n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23114" r="6651"/>
          <a:stretch>
            <a:fillRect/>
          </a:stretch>
        </p:blipFill>
        <p:spPr bwMode="auto">
          <a:xfrm>
            <a:off x="5435600" y="1844675"/>
            <a:ext cx="316865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3380695" y="1844675"/>
            <a:ext cx="3278868" cy="223202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3"/>
          </p:cNvCxnSpPr>
          <p:nvPr/>
        </p:nvCxnSpPr>
        <p:spPr>
          <a:xfrm>
            <a:off x="3380695" y="3595914"/>
            <a:ext cx="3431268" cy="75383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56507" y="5410200"/>
            <a:ext cx="792752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Standard error: the standard deviation of the sample means.</a:t>
            </a:r>
          </a:p>
          <a:p>
            <a:pPr>
              <a:defRPr/>
            </a:pPr>
            <a:r>
              <a:rPr lang="en-GB" altLang="en-US" sz="2400" dirty="0"/>
              <a:t>Tells you how variable the </a:t>
            </a:r>
            <a:r>
              <a:rPr lang="en-GB" altLang="en-US" sz="2400" u="sng" dirty="0"/>
              <a:t>sample means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are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Sampling </a:t>
            </a:r>
            <a:r>
              <a:rPr lang="en-GB" dirty="0" smtClean="0"/>
              <a:t>distribution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1388" y="1916112"/>
            <a:ext cx="4392612" cy="4332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3600" dirty="0" smtClean="0"/>
              <a:t>Why does it matter?</a:t>
            </a:r>
          </a:p>
          <a:p>
            <a:r>
              <a:rPr lang="en-GB" altLang="en-US" sz="2400" dirty="0" smtClean="0"/>
              <a:t>We </a:t>
            </a:r>
            <a:r>
              <a:rPr lang="en-GB" altLang="en-US" sz="2400" dirty="0"/>
              <a:t>usually only have samples!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We do not know population parameters</a:t>
            </a:r>
          </a:p>
          <a:p>
            <a:pPr eaLnBrk="1" hangingPunct="1"/>
            <a:r>
              <a:rPr lang="en-GB" altLang="en-US" sz="2400" dirty="0" smtClean="0"/>
              <a:t>We use samples to </a:t>
            </a:r>
            <a:r>
              <a:rPr lang="en-GB" altLang="en-US" sz="2400" dirty="0" smtClean="0"/>
              <a:t>estimate</a:t>
            </a:r>
          </a:p>
          <a:p>
            <a:pPr eaLnBrk="1" hangingPunct="1"/>
            <a:endParaRPr lang="en-GB" altLang="en-US" sz="2400" dirty="0"/>
          </a:p>
          <a:p>
            <a:pPr marL="0" indent="0" eaLnBrk="1" hangingPunct="1">
              <a:buNone/>
            </a:pPr>
            <a:r>
              <a:rPr lang="en-GB" altLang="en-US" sz="2400" smtClean="0"/>
              <a:t>…….</a:t>
            </a:r>
            <a:endParaRPr lang="en-GB" altLang="en-US" sz="2400" dirty="0" smtClean="0"/>
          </a:p>
          <a:p>
            <a:pPr marL="0" indent="0" eaLnBrk="1" hangingPunct="1">
              <a:buNone/>
            </a:pPr>
            <a:endParaRPr lang="en-GB" altLang="en-US" sz="2400" dirty="0" smtClean="0"/>
          </a:p>
          <a:p>
            <a:pPr eaLnBrk="1" hangingPunct="1"/>
            <a:endParaRPr lang="en-GB" altLang="en-US" sz="2400" dirty="0" smtClean="0"/>
          </a:p>
        </p:txBody>
      </p:sp>
      <p:pic>
        <p:nvPicPr>
          <p:cNvPr id="32772" name="Picture 5" descr="http://static.guim.co.uk/sys-images/Environment/Pix/columnists/2009/2/25/1235563584854/huge-crowd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2738"/>
            <a:ext cx="43815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http://www.against-the-grain.com/wp-content/uploads/2012/12/people-crowds-webpages.scu_.edu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4965700"/>
            <a:ext cx="314007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4" name="Straight Arrow Connector 6"/>
          <p:cNvCxnSpPr>
            <a:cxnSpLocks noChangeShapeType="1"/>
          </p:cNvCxnSpPr>
          <p:nvPr/>
        </p:nvCxnSpPr>
        <p:spPr bwMode="auto">
          <a:xfrm>
            <a:off x="179388" y="2590800"/>
            <a:ext cx="504825" cy="2519363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5" name="Straight Arrow Connector 7"/>
          <p:cNvCxnSpPr>
            <a:cxnSpLocks noChangeShapeType="1"/>
          </p:cNvCxnSpPr>
          <p:nvPr/>
        </p:nvCxnSpPr>
        <p:spPr bwMode="auto">
          <a:xfrm flipH="1">
            <a:off x="900113" y="2590800"/>
            <a:ext cx="431800" cy="2447925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6" name="Straight Arrow Connector 8"/>
          <p:cNvCxnSpPr>
            <a:cxnSpLocks noChangeShapeType="1"/>
          </p:cNvCxnSpPr>
          <p:nvPr/>
        </p:nvCxnSpPr>
        <p:spPr bwMode="auto">
          <a:xfrm flipH="1">
            <a:off x="1331913" y="3957638"/>
            <a:ext cx="215900" cy="1152525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Straight Arrow Connector 9"/>
          <p:cNvCxnSpPr>
            <a:cxnSpLocks noChangeShapeType="1"/>
          </p:cNvCxnSpPr>
          <p:nvPr/>
        </p:nvCxnSpPr>
        <p:spPr bwMode="auto">
          <a:xfrm flipH="1">
            <a:off x="1476375" y="3814763"/>
            <a:ext cx="1079500" cy="1295400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traight Arrow Connector 10"/>
          <p:cNvCxnSpPr>
            <a:cxnSpLocks noChangeShapeType="1"/>
          </p:cNvCxnSpPr>
          <p:nvPr/>
        </p:nvCxnSpPr>
        <p:spPr bwMode="auto">
          <a:xfrm flipH="1">
            <a:off x="2051050" y="1798638"/>
            <a:ext cx="144463" cy="3311525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Straight Arrow Connector 11"/>
          <p:cNvCxnSpPr>
            <a:cxnSpLocks noChangeShapeType="1"/>
          </p:cNvCxnSpPr>
          <p:nvPr/>
        </p:nvCxnSpPr>
        <p:spPr bwMode="auto">
          <a:xfrm flipH="1">
            <a:off x="2555875" y="3741738"/>
            <a:ext cx="1152525" cy="1296987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819401" y="1941513"/>
            <a:ext cx="960438" cy="649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altLang="en-US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mean?</a:t>
            </a:r>
            <a:endParaRPr lang="en-GB" altLang="en-US" b="1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2782" name="Straight Arrow Connector 24"/>
          <p:cNvCxnSpPr>
            <a:cxnSpLocks noChangeShapeType="1"/>
          </p:cNvCxnSpPr>
          <p:nvPr/>
        </p:nvCxnSpPr>
        <p:spPr bwMode="auto">
          <a:xfrm>
            <a:off x="1979612" y="6478588"/>
            <a:ext cx="1873250" cy="0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93EA5-2530-4005-AC56-D276EDB9F79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Sampling </a:t>
            </a:r>
            <a:r>
              <a:rPr lang="en-GB" dirty="0" smtClean="0"/>
              <a:t>distribution of the mean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01073" y="5945187"/>
                <a:ext cx="59070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073" y="5945187"/>
                <a:ext cx="59070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Confidence intervals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95400" y="2204864"/>
            <a:ext cx="7086600" cy="3967336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GB" altLang="en-US" dirty="0" smtClean="0"/>
              <a:t>How confident can we be that our sample mean is a good estimate of the true value?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dirty="0" smtClean="0"/>
              <a:t>Confidence intervals give the highest and lowest </a:t>
            </a:r>
            <a:r>
              <a:rPr lang="en-GB" altLang="en-US" i="1" dirty="0" smtClean="0"/>
              <a:t>likely</a:t>
            </a:r>
            <a:r>
              <a:rPr lang="en-GB" altLang="en-US" dirty="0" smtClean="0"/>
              <a:t> values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dirty="0" smtClean="0"/>
              <a:t>Likely means 95%, 99%, 99.9%</a:t>
            </a:r>
          </a:p>
          <a:p>
            <a:pPr>
              <a:spcAft>
                <a:spcPts val="1200"/>
              </a:spcAft>
            </a:pP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2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4" t="15080" r="5732" b="11129"/>
          <a:stretch/>
        </p:blipFill>
        <p:spPr bwMode="auto">
          <a:xfrm>
            <a:off x="2286987" y="1682750"/>
            <a:ext cx="4373245" cy="369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28600" y="3644934"/>
            <a:ext cx="8591550" cy="2231177"/>
            <a:chOff x="228600" y="3644934"/>
            <a:chExt cx="8591550" cy="2231177"/>
          </a:xfrm>
        </p:grpSpPr>
        <p:sp>
          <p:nvSpPr>
            <p:cNvPr id="28675" name="TextBox 3"/>
            <p:cNvSpPr txBox="1">
              <a:spLocks noChangeArrowheads="1"/>
            </p:cNvSpPr>
            <p:nvPr/>
          </p:nvSpPr>
          <p:spPr bwMode="auto">
            <a:xfrm>
              <a:off x="228600" y="5445224"/>
              <a:ext cx="859155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95% of 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sample means are </a:t>
              </a: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within 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1.96</a:t>
              </a: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GB" altLang="en-US" sz="2200" dirty="0" err="1" smtClean="0">
                  <a:solidFill>
                    <a:srgbClr val="FF0000"/>
                  </a:solidFill>
                  <a:latin typeface="Arial" charset="0"/>
                </a:rPr>
                <a:t>s.e.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of the 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population mean</a:t>
              </a:r>
              <a:endParaRPr lang="en-US" altLang="en-US" sz="220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3275857" y="3644934"/>
              <a:ext cx="2448272" cy="1295816"/>
              <a:chOff x="3419872" y="3429000"/>
              <a:chExt cx="2160545" cy="1296145"/>
            </a:xfrm>
          </p:grpSpPr>
          <p:cxnSp>
            <p:nvCxnSpPr>
              <p:cNvPr id="28681" name="Straight Connector 7"/>
              <p:cNvCxnSpPr>
                <a:cxnSpLocks noChangeShapeType="1"/>
              </p:cNvCxnSpPr>
              <p:nvPr/>
            </p:nvCxnSpPr>
            <p:spPr bwMode="auto">
              <a:xfrm flipV="1">
                <a:off x="3419872" y="3890665"/>
                <a:ext cx="0" cy="834480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82" name="Straight Connector 8"/>
              <p:cNvCxnSpPr>
                <a:cxnSpLocks noChangeShapeType="1"/>
              </p:cNvCxnSpPr>
              <p:nvPr/>
            </p:nvCxnSpPr>
            <p:spPr bwMode="auto">
              <a:xfrm flipH="1" flipV="1">
                <a:off x="5580112" y="3933276"/>
                <a:ext cx="305" cy="791869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83" name="Straight Arrow Connector 10"/>
              <p:cNvCxnSpPr>
                <a:cxnSpLocks noChangeShapeType="1"/>
              </p:cNvCxnSpPr>
              <p:nvPr/>
            </p:nvCxnSpPr>
            <p:spPr bwMode="auto">
              <a:xfrm>
                <a:off x="3419872" y="3933276"/>
                <a:ext cx="2160240" cy="0"/>
              </a:xfrm>
              <a:prstGeom prst="straightConnector1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84" name="TextBox 11"/>
              <p:cNvSpPr txBox="1">
                <a:spLocks noChangeArrowheads="1"/>
              </p:cNvSpPr>
              <p:nvPr/>
            </p:nvSpPr>
            <p:spPr bwMode="auto">
              <a:xfrm>
                <a:off x="3751156" y="3429000"/>
                <a:ext cx="151216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b="1" dirty="0">
                    <a:solidFill>
                      <a:srgbClr val="FF0000"/>
                    </a:solidFill>
                    <a:latin typeface="Arial" charset="0"/>
                  </a:rPr>
                  <a:t>95%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F1084-5EDA-450D-AAC8-B507138BEEA8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228600" y="3021876"/>
            <a:ext cx="8458200" cy="3400682"/>
            <a:chOff x="228600" y="3021876"/>
            <a:chExt cx="8458200" cy="3400682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2887854" y="3021876"/>
              <a:ext cx="3240358" cy="1919293"/>
              <a:chOff x="3059490" y="2805364"/>
              <a:chExt cx="2951846" cy="1919781"/>
            </a:xfrm>
          </p:grpSpPr>
          <p:cxnSp>
            <p:nvCxnSpPr>
              <p:cNvPr id="16" name="Straight Connector 7"/>
              <p:cNvCxnSpPr>
                <a:cxnSpLocks noChangeShapeType="1"/>
              </p:cNvCxnSpPr>
              <p:nvPr/>
            </p:nvCxnSpPr>
            <p:spPr bwMode="auto">
              <a:xfrm flipV="1">
                <a:off x="3059490" y="3267029"/>
                <a:ext cx="0" cy="1458116"/>
              </a:xfrm>
              <a:prstGeom prst="line">
                <a:avLst/>
              </a:prstGeom>
              <a:noFill/>
              <a:ln w="19050" algn="ctr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Connector 8"/>
              <p:cNvCxnSpPr>
                <a:cxnSpLocks noChangeShapeType="1"/>
              </p:cNvCxnSpPr>
              <p:nvPr/>
            </p:nvCxnSpPr>
            <p:spPr bwMode="auto">
              <a:xfrm flipV="1">
                <a:off x="6011336" y="3267029"/>
                <a:ext cx="0" cy="1458116"/>
              </a:xfrm>
              <a:prstGeom prst="line">
                <a:avLst/>
              </a:prstGeom>
              <a:noFill/>
              <a:ln w="19050" algn="ctr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Straight Arrow Connector 10"/>
              <p:cNvCxnSpPr>
                <a:cxnSpLocks noChangeShapeType="1"/>
              </p:cNvCxnSpPr>
              <p:nvPr/>
            </p:nvCxnSpPr>
            <p:spPr bwMode="auto">
              <a:xfrm flipV="1">
                <a:off x="3059490" y="3311389"/>
                <a:ext cx="2951846" cy="19978"/>
              </a:xfrm>
              <a:prstGeom prst="straightConnector1">
                <a:avLst/>
              </a:prstGeom>
              <a:noFill/>
              <a:ln w="28575" algn="ctr">
                <a:solidFill>
                  <a:srgbClr val="00B0F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Box 11"/>
              <p:cNvSpPr txBox="1">
                <a:spLocks noChangeArrowheads="1"/>
              </p:cNvSpPr>
              <p:nvPr/>
            </p:nvSpPr>
            <p:spPr bwMode="auto">
              <a:xfrm>
                <a:off x="3803734" y="2805364"/>
                <a:ext cx="151216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b="1" dirty="0" smtClean="0">
                    <a:solidFill>
                      <a:srgbClr val="00B0F0"/>
                    </a:solidFill>
                    <a:latin typeface="Arial" charset="0"/>
                  </a:rPr>
                  <a:t>99%</a:t>
                </a:r>
                <a:endParaRPr lang="en-GB" altLang="en-US" sz="2400" b="1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p:grpSp>
        <p:sp>
          <p:nvSpPr>
            <p:cNvPr id="21" name="TextBox 3"/>
            <p:cNvSpPr txBox="1">
              <a:spLocks noChangeArrowheads="1"/>
            </p:cNvSpPr>
            <p:nvPr/>
          </p:nvSpPr>
          <p:spPr bwMode="auto">
            <a:xfrm>
              <a:off x="228600" y="5991671"/>
              <a:ext cx="845820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99% </a:t>
              </a:r>
              <a:r>
                <a:rPr lang="en-GB" altLang="en-US" sz="2200" dirty="0">
                  <a:solidFill>
                    <a:srgbClr val="00B0F0"/>
                  </a:solidFill>
                  <a:latin typeface="Arial" charset="0"/>
                </a:rPr>
                <a:t>of 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sample means are </a:t>
              </a:r>
              <a:r>
                <a:rPr lang="en-GB" altLang="en-US" sz="2200" dirty="0">
                  <a:solidFill>
                    <a:srgbClr val="00B0F0"/>
                  </a:solidFill>
                  <a:latin typeface="Arial" charset="0"/>
                </a:rPr>
                <a:t>within 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2.58 </a:t>
              </a:r>
              <a:r>
                <a:rPr lang="en-GB" altLang="en-US" sz="2200" dirty="0" err="1" smtClean="0">
                  <a:solidFill>
                    <a:srgbClr val="00B0F0"/>
                  </a:solidFill>
                  <a:latin typeface="Arial" charset="0"/>
                </a:rPr>
                <a:t>s.e.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 </a:t>
              </a:r>
              <a:r>
                <a:rPr lang="en-GB" altLang="en-US" sz="2200" dirty="0">
                  <a:solidFill>
                    <a:srgbClr val="00B0F0"/>
                  </a:solidFill>
                  <a:latin typeface="Arial" charset="0"/>
                </a:rPr>
                <a:t>of the 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population mean</a:t>
              </a:r>
              <a:endParaRPr lang="en-US" altLang="en-US" sz="2200" dirty="0">
                <a:solidFill>
                  <a:srgbClr val="00B0F0"/>
                </a:solidFill>
                <a:latin typeface="Arial" charset="0"/>
              </a:endParaRPr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2072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Continuous variables: The </a:t>
            </a:r>
            <a:r>
              <a:rPr lang="en-GB" dirty="0" smtClean="0"/>
              <a:t>normal </a:t>
            </a:r>
            <a:r>
              <a:rPr lang="en-GB" dirty="0" smtClean="0"/>
              <a:t>distribution. Because it is the basis of many tests (parametric tests such as </a:t>
            </a:r>
            <a:r>
              <a:rPr lang="en-GB" i="1" dirty="0" smtClean="0"/>
              <a:t>t</a:t>
            </a:r>
            <a:r>
              <a:rPr lang="en-GB" dirty="0" smtClean="0"/>
              <a:t>-test, regression and ANOVA) </a:t>
            </a:r>
          </a:p>
          <a:p>
            <a:pPr lvl="1"/>
            <a:r>
              <a:rPr lang="en-GB" dirty="0" smtClean="0"/>
              <a:t>Properties of normal distributions</a:t>
            </a:r>
          </a:p>
          <a:p>
            <a:pPr lvl="1"/>
            <a:r>
              <a:rPr lang="en-GB" dirty="0" smtClean="0"/>
              <a:t>Sampling distribution of the mean and the standard error</a:t>
            </a:r>
            <a:endParaRPr lang="en-GB" dirty="0" smtClean="0"/>
          </a:p>
          <a:p>
            <a:pPr lvl="1"/>
            <a:r>
              <a:rPr lang="en-GB" dirty="0" smtClean="0"/>
              <a:t>Confidence intervals </a:t>
            </a:r>
            <a:endParaRPr lang="en-GB" dirty="0" smtClean="0"/>
          </a:p>
          <a:p>
            <a:r>
              <a:rPr lang="en-GB" dirty="0" smtClean="0"/>
              <a:t>In RStudio </a:t>
            </a:r>
            <a:endParaRPr lang="en-GB" dirty="0" smtClean="0"/>
          </a:p>
          <a:p>
            <a:pPr lvl="1"/>
            <a:r>
              <a:rPr lang="en-GB" dirty="0" smtClean="0"/>
              <a:t>Calculate </a:t>
            </a:r>
            <a:r>
              <a:rPr lang="en-GB" dirty="0"/>
              <a:t>probabilities and quantiles from normal </a:t>
            </a:r>
            <a:r>
              <a:rPr lang="en-GB" dirty="0" smtClean="0"/>
              <a:t>distributions</a:t>
            </a:r>
          </a:p>
          <a:p>
            <a:pPr lvl="1"/>
            <a:r>
              <a:rPr lang="en-GB" dirty="0" smtClean="0"/>
              <a:t>Calculate confidence intervals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9800"/>
                <a:ext cx="8229600" cy="39925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±1.96×</m:t>
                    </m:r>
                    <m:r>
                      <a:rPr lang="en-GB" i="1">
                        <a:latin typeface="Cambria Math"/>
                      </a:rPr>
                      <m:t>𝑠</m:t>
                    </m:r>
                    <m:r>
                      <a:rPr lang="en-GB" i="1">
                        <a:latin typeface="Cambria Math"/>
                      </a:rPr>
                      <m:t>.</m:t>
                    </m:r>
                    <m:r>
                      <a:rPr lang="en-GB" i="1">
                        <a:latin typeface="Cambria Math"/>
                      </a:rPr>
                      <m:t>𝑒</m:t>
                    </m:r>
                    <m:r>
                      <a:rPr lang="en-GB" i="1">
                        <a:latin typeface="Cambria Math"/>
                      </a:rPr>
                      <m:t>.</m:t>
                    </m:r>
                  </m:oMath>
                </a14:m>
                <a:endParaRPr lang="en-GB" dirty="0"/>
              </a:p>
              <a:p>
                <a:r>
                  <a:rPr lang="en-GB" dirty="0" smtClean="0"/>
                  <a:t>i.e., 95% certain population mean is between</a:t>
                </a:r>
              </a:p>
              <a:p>
                <a:pPr marL="400050" lvl="1" indent="0">
                  <a:buNone/>
                </a:pPr>
                <a:r>
                  <a:rPr lang="en-GB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−1.96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sz="28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+</m:t>
                    </m:r>
                    <m:r>
                      <a:rPr lang="en-GB" sz="2800" i="1">
                        <a:latin typeface="Cambria Math"/>
                      </a:rPr>
                      <m:t>1.96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sz="2800" dirty="0"/>
                  <a:t> </a:t>
                </a:r>
                <a:endParaRPr lang="en-GB" sz="2800" dirty="0" smtClean="0"/>
              </a:p>
              <a:p>
                <a:pPr marL="400050" lvl="1" indent="0">
                  <a:buNone/>
                </a:pPr>
                <a:endParaRPr lang="en-GB" sz="2800" dirty="0" smtClean="0"/>
              </a:p>
              <a:p>
                <a:pPr marL="400050" lvl="1" indent="0">
                  <a:buNone/>
                </a:pPr>
                <a:r>
                  <a:rPr lang="en-GB" sz="2800" dirty="0" smtClean="0"/>
                  <a:t>Do I have to remember 1.96? Not if you have R</a:t>
                </a:r>
                <a:endParaRPr lang="en-GB" sz="2800" dirty="0"/>
              </a:p>
              <a:p>
                <a:pPr marL="400050" lvl="1" indent="0">
                  <a:buNone/>
                </a:pPr>
                <a:endParaRPr lang="en-GB" sz="2800" dirty="0" smtClean="0"/>
              </a:p>
              <a:p>
                <a:pPr marL="400050" lvl="1" indent="0">
                  <a:buNone/>
                </a:pPr>
                <a:endParaRPr lang="en-GB" sz="2800" dirty="0" smtClean="0"/>
              </a:p>
              <a:p>
                <a:pPr marL="400050" lvl="1" indent="0">
                  <a:buNone/>
                </a:pPr>
                <a:endParaRPr lang="en-GB" dirty="0"/>
              </a:p>
              <a:p>
                <a:pPr marL="400050" lvl="1" indent="0">
                  <a:buNone/>
                </a:pPr>
                <a:r>
                  <a:rPr lang="en-GB" sz="2800" dirty="0" smtClean="0"/>
                  <a:t>                                                                    what is </a:t>
                </a:r>
                <a:r>
                  <a:rPr lang="en-GB" sz="2800" dirty="0" err="1" smtClean="0"/>
                  <a:t>qnorm</a:t>
                </a:r>
                <a:r>
                  <a:rPr lang="en-GB" sz="2800" dirty="0" smtClean="0"/>
                  <a:t>()???</a:t>
                </a:r>
                <a:endParaRPr lang="en-GB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9800"/>
                <a:ext cx="8229600" cy="3992563"/>
              </a:xfrm>
              <a:blipFill rotWithShape="1">
                <a:blip r:embed="rId3"/>
                <a:stretch>
                  <a:fillRect l="-11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51780" y="4419600"/>
            <a:ext cx="2922588" cy="7762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1800" dirty="0" err="1" smtClean="0">
                <a:solidFill>
                  <a:srgbClr val="0000FF"/>
                </a:solidFill>
                <a:latin typeface="Lucida Console"/>
              </a:rPr>
              <a:t>qnorm</a:t>
            </a:r>
            <a:r>
              <a:rPr lang="en-GB" sz="1800" dirty="0" smtClean="0">
                <a:solidFill>
                  <a:srgbClr val="0000FF"/>
                </a:solidFill>
                <a:latin typeface="Lucida Console"/>
              </a:rPr>
              <a:t>(0.975) </a:t>
            </a:r>
            <a:endParaRPr lang="en-GB" sz="1800" dirty="0">
              <a:solidFill>
                <a:srgbClr val="0000FF"/>
              </a:solidFill>
              <a:latin typeface="Lucida Console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800" dirty="0">
                <a:solidFill>
                  <a:srgbClr val="000000"/>
                </a:solidFill>
                <a:latin typeface="Lucida Console"/>
              </a:rPr>
              <a:t>[1] 1.959964</a:t>
            </a:r>
            <a:endParaRPr lang="en-GB" sz="18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62000" y="160020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altLang="en-US" sz="2800" dirty="0" smtClean="0"/>
              <a:t>The mean plus or minus a bit</a:t>
            </a:r>
            <a:endParaRPr lang="en-GB" alt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2395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8" t="53300" r="3314" b="20226"/>
          <a:stretch/>
        </p:blipFill>
        <p:spPr bwMode="auto">
          <a:xfrm>
            <a:off x="304800" y="2438400"/>
            <a:ext cx="745932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5562600" y="1575166"/>
            <a:ext cx="3200400" cy="194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1BB30-E323-4BD5-9083-BE6972CAAC87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3205" y="1575166"/>
            <a:ext cx="5670395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err="1" smtClean="0"/>
              <a:t>pnorm</a:t>
            </a:r>
            <a:r>
              <a:rPr lang="en-GB" sz="3200" dirty="0" smtClean="0"/>
              <a:t>() and </a:t>
            </a:r>
            <a:r>
              <a:rPr lang="en-GB" sz="3200" dirty="0" err="1" smtClean="0"/>
              <a:t>qnorm</a:t>
            </a:r>
            <a:r>
              <a:rPr lang="en-GB" sz="3200" dirty="0" smtClean="0"/>
              <a:t>()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44663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1470488" y="1310875"/>
            <a:ext cx="7377088" cy="379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1BB30-E323-4BD5-9083-BE6972CAAC87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3205" y="1575166"/>
            <a:ext cx="2393795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err="1" smtClean="0"/>
              <a:t>pnorm</a:t>
            </a:r>
            <a:r>
              <a:rPr lang="en-GB" sz="3200" dirty="0" smtClean="0"/>
              <a:t>(x)</a:t>
            </a:r>
            <a:endParaRPr lang="en-GB" sz="3200" u="sng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0967" y="5560524"/>
            <a:ext cx="4864433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smtClean="0"/>
              <a:t>Returns probability</a:t>
            </a:r>
            <a:endParaRPr lang="en-GB" sz="3200" u="sng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7250722" y="4724400"/>
            <a:ext cx="445477" cy="1120468"/>
          </a:xfrm>
          <a:prstGeom prst="downArrow">
            <a:avLst>
              <a:gd name="adj1" fmla="val 311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 rot="7285428">
            <a:off x="2966630" y="4676289"/>
            <a:ext cx="2522003" cy="21999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315200" y="5828264"/>
            <a:ext cx="533400" cy="6487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smtClean="0"/>
              <a:t>x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19692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1470488" y="1310875"/>
            <a:ext cx="7377088" cy="379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1BB30-E323-4BD5-9083-BE6972CAAC87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3205" y="1575166"/>
            <a:ext cx="3536795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err="1" smtClean="0"/>
              <a:t>q</a:t>
            </a:r>
            <a:r>
              <a:rPr lang="en-GB" sz="3200" dirty="0" err="1" smtClean="0"/>
              <a:t>norm</a:t>
            </a:r>
            <a:r>
              <a:rPr lang="en-GB" sz="3200" dirty="0" smtClean="0"/>
              <a:t>(Probability)</a:t>
            </a:r>
            <a:endParaRPr lang="en-GB" sz="3200" u="sng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470488" y="5560524"/>
            <a:ext cx="3634912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smtClean="0"/>
              <a:t>probability</a:t>
            </a:r>
            <a:endParaRPr lang="en-GB" sz="3200" u="sng" dirty="0"/>
          </a:p>
        </p:txBody>
      </p:sp>
      <p:sp>
        <p:nvSpPr>
          <p:cNvPr id="3" name="Down Arrow 2"/>
          <p:cNvSpPr/>
          <p:nvPr/>
        </p:nvSpPr>
        <p:spPr>
          <a:xfrm>
            <a:off x="7280180" y="4711463"/>
            <a:ext cx="381000" cy="1180063"/>
          </a:xfrm>
          <a:prstGeom prst="downArrow">
            <a:avLst>
              <a:gd name="adj1" fmla="val 33115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 rot="18113972">
            <a:off x="2966630" y="4676289"/>
            <a:ext cx="2522003" cy="219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213380" y="5844813"/>
            <a:ext cx="2133600" cy="6487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/>
              <a:t>Returns x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380102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6156"/>
            <a:ext cx="8003232" cy="742244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Why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(0.975) and not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(0.95)?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4" t="13934" r="6135" b="11316"/>
          <a:stretch/>
        </p:blipFill>
        <p:spPr bwMode="auto">
          <a:xfrm>
            <a:off x="4038600" y="3124200"/>
            <a:ext cx="474702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44" y="2819400"/>
            <a:ext cx="4572000" cy="24384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GB" dirty="0" smtClean="0"/>
              <a:t>Because </a:t>
            </a:r>
            <a:r>
              <a:rPr lang="en-GB" dirty="0" err="1" smtClean="0">
                <a:solidFill>
                  <a:srgbClr val="FF0000"/>
                </a:solidFill>
              </a:rPr>
              <a:t>qnorm</a:t>
            </a:r>
            <a:r>
              <a:rPr lang="en-GB" dirty="0" smtClean="0">
                <a:solidFill>
                  <a:srgbClr val="FF0000"/>
                </a:solidFill>
              </a:rPr>
              <a:t>() gives ‘one-tailed’ probabilities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uses the lower tail = TRUE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 smtClean="0"/>
              <a:t>(By default)</a:t>
            </a:r>
          </a:p>
          <a:p>
            <a:pPr>
              <a:spcAft>
                <a:spcPts val="1200"/>
              </a:spcAft>
            </a:pP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20000" y="5867400"/>
            <a:ext cx="0" cy="77787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11141" t="9310" r="7691" b="2247"/>
          <a:stretch/>
        </p:blipFill>
        <p:spPr bwMode="auto">
          <a:xfrm>
            <a:off x="5004048" y="1484784"/>
            <a:ext cx="3977248" cy="496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262000" y="2060848"/>
            <a:ext cx="0" cy="4509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4343400" cy="121920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Why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(0.975) and not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(0.95)?</a:t>
            </a:r>
            <a:endParaRPr lang="en-GB" sz="3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429000"/>
                <a:ext cx="5715000" cy="3200400"/>
              </a:xfrm>
              <a:solidFill>
                <a:schemeClr val="bg1">
                  <a:alpha val="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We want to be 95</a:t>
                </a:r>
                <a:r>
                  <a:rPr lang="en-GB" dirty="0"/>
                  <a:t>% certain population mean is between</a:t>
                </a:r>
              </a:p>
              <a:p>
                <a:pPr marL="800100" lvl="2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−1.96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+1.96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>
                  <a:spcAft>
                    <a:spcPts val="1200"/>
                  </a:spcAft>
                </a:pPr>
                <a:r>
                  <a:rPr lang="en-GB" dirty="0" smtClean="0"/>
                  <a:t>We want 0.05 in both tails, 0.025 in each tail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dirty="0" smtClean="0"/>
                  <a:t>So we need to give it </a:t>
                </a:r>
              </a:p>
              <a:p>
                <a:pPr marL="400050" lvl="1" indent="0">
                  <a:spcAft>
                    <a:spcPts val="1200"/>
                  </a:spcAft>
                  <a:buNone/>
                </a:pPr>
                <a:r>
                  <a:rPr lang="en-GB" dirty="0" smtClean="0"/>
                  <a:t>1- 0.025</a:t>
                </a:r>
              </a:p>
              <a:p>
                <a:pPr marL="400050" lvl="1" indent="0">
                  <a:spcAft>
                    <a:spcPts val="1200"/>
                  </a:spcAft>
                  <a:buNone/>
                </a:pPr>
                <a:r>
                  <a:rPr lang="en-GB" dirty="0" smtClean="0"/>
                  <a:t>=0.975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429000"/>
                <a:ext cx="5715000" cy="3200400"/>
              </a:xfrm>
              <a:blipFill rotWithShape="1">
                <a:blip r:embed="rId3"/>
                <a:stretch>
                  <a:fillRect l="-1601" t="-3429" b="-3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79425" y="1600200"/>
            <a:ext cx="7902575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 smtClean="0"/>
              <a:t>New population of honey bees – how big are their left wings?</a:t>
            </a:r>
          </a:p>
        </p:txBody>
      </p:sp>
      <p:sp>
        <p:nvSpPr>
          <p:cNvPr id="40963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3505200"/>
            <a:ext cx="3200400" cy="2667000"/>
          </a:xfrm>
        </p:spPr>
        <p:txBody>
          <a:bodyPr/>
          <a:lstStyle/>
          <a:p>
            <a:r>
              <a:rPr lang="en-GB" altLang="en-US" dirty="0" smtClean="0"/>
              <a:t>Take a ‘representative’ sample</a:t>
            </a:r>
          </a:p>
        </p:txBody>
      </p:sp>
      <p:sp>
        <p:nvSpPr>
          <p:cNvPr id="40964" name="AutoShape 2" descr="data:image/jpeg;base64,/9j/4AAQSkZJRgABAQAAAQABAAD/2wCEAAkGBxQTEhUUExQVFhUXGR0bGBgYGR4fIRshHyAcHhshISAcHygiHCAlHCAcITEiJSkrLi4uHCAzODMsNygtLysBCgoKDg0OGxAQGywmICQsLCwsLDQsLDA0LDQsLCw0LCwsLCwsLCwsLywsLCwsLCwsLCwsLCwsLCwsLCwsLCwsLP/AABEIALcBEwMBIgACEQEDEQH/xAAbAAACAwEBAQAAAAAAAAAAAAAFBgADBAIBB//EAEEQAAIBAgQEBAQEBQIEBQUAAAECEQMhAAQSMQVBUWETInGBBjKRoUKxwdEUI1Lh8GLxFUNygjOSorLSBxYXJHP/xAAaAQADAQEBAQAAAAAAAAAAAAABAgMABAUG/8QAMBEAAgIBAwMDAgQGAwAAAAAAAAECESEDEkEEMVETImHR8HGBoeEUMlKRscEFFUL/2gAMAwEAAhEDEQA/AJxJtFUsqCmwtFOY7yevbFPCuI16T/y1RtQgL5SRPYHUI3/PDN/FGq9NqpQoWAAgXO5mbCbD3x43DadOpUpoENNzqRd2E7wenQY+fn1EYRuQZOjJ8RcPOWId8y2loSppRjBiR8pJg7TvgZmfitKaCnSKvTAvClSrDnqa7enffB/iddcrTMqazEiEDw0nuvSNxgD8K5NfHd6yJ4TgzOu2o2HmAkydz0MY6NHXlKDlJV4yxYybQY4NWTMUAjamiWDuFINyeVrG3tjHwvi1am6hJqKhADBDA6cuQIB3xvHDsvRQ0k0sAS4m9iSfaP0xiyfFVQutSoGpVWimokMCbDwyLyDaMcblp67ajFt3eb/SvqKmmafibPVKsv4VlGlmMQLyTcSY6gHngVkPhgO1OvXBFNTJt89pEE7id7YYcvWYABrR+Kpq82xvMm8xeTvirjecqVkIpvJ1AiFMeWLA2tYjbDw1XqqUv5Wue/5lItv2sT/i/g1Ok+ulTOhjquxIE3MTHP8AQYopPltKjwWZrQAZMxe2mPbthuzPGH/hvDrurK4IUEja0EESTB6xhYfiZTTpC6Vi4USe8xY98dukpLTVyt/f9vyKRWM9zjL5hpARikMG1VT5lueQIG1+XO2LM7nlLqCviKojzG7HqSLHlaOWO+F5ii1WK+k02+a9wTYMdP69cGU+FQFqBju3kjkPwz178sQl1C0aUhG4xeQHTyzshdabEROxUd4kR7TiitUDJZjqHIx/n6Y74jUenrVyBpOjytaxgNYXHO4wazHDFekAgpiqyr5tIIIG8DYE9R39u+Okpq0UnOwTwTNUfFIYEOsQWuDzMwNvbp1wVzHw1XOqrl30MY8moaYtENAMDowjAnj3D9FQkFFiAQO0TBvE7wfTljZw7i9ekgHSRDbD3x0uEWqJZDGaz706NKiyoKoaJ2FxJOkbAgT0xvzYy6pTVjpqE2JWDJ5xcwJ2wOPFFrqASEfedIYHqDO3rbFmX4dX38VSgvGpgBblIYII9sef/wBdGM96eRdi7ivxjhFMOYBZmY+ZmCyAdyOVvc49zbsg0momsgENSkAGRAJmJABuOu5wa01aZuiimT5nCq3W5NxjAeHrUhQ4DDkbDtpPTti70W1WR8AmsfFYNzAuWvJ53i04pZVdzElhYBb/AJmw9Zxe+WqUiwdYjY8t+36Y4zeQ/lrVIdbTDbD/AMsEe+HSkMkjyrR0CQrH+pQYAH/bPp74z5Tj1HUqlfCAYSy6tX1GwG/tiZjPawsWXmNRgmN78xj2rmMq1vDdWAAvG3oP2xPUnt7Jv8P3Fzwa6/GHtorVm0sAAzErOw8pAv2M88GOBZPNvTLq0ot6gqAAQSPNq/qj6hfTFWV+IMtTjRlkdj+Jh+/bvjBxHjrGo7qJA8rIDpQWj5FMkdzuTgJKSyqX6i/iEc/lPB01qjICfOsUrct2JvuBsd5tvgy+fatTBcApA0mmgkNa08o9r9sJtCpVqKoqMagcHykHyGdogbwDbG/htepS+QAC1jsehnkbYpp9PDbbyYbc1lzpC099mdtUrN50qSoPSRz6RHud4TVb5ajBGuG8TUykbwoXTHb16Y8y+eWrTLOXRhsQPMPQizDex+2AGdpuQai1TWjeWYH6NA35R2wP4bbhMNB7JmhSCIXBefm2m+xvpt2Pqeu+vQpgjWutidbQQSeYJ08unK+EU/ELEHxaKsBsGWYncAiI9NumCXDOK0SkEMh5KWDBT1Xms9vvhFpS4YHFjO+WSqQ+gBSDAK6TA/1AbbfXtjK9F0ZBEifMackL0MsZYzGFGrVzCszWSm0gNqMENtoGrdR0HXBfhdC5Msx07liSRbfkTva18NDTbbRngJpSqqABUp/Sd7n8XXExXRXKwNVFp56dIHt5T+eJjo9JgMHD+I+J8y9wCouZv5o94EY7fNBqoao/hq1lAUmB3iOeDOb4JTooEW2m8zcGNx0Pphaam+YqLSpsHYSPEcgaiLkwZOnkPzx4cNWOrujTtff2h4STsPZ3KpTpa9a1ac2cMO1m3IPp9sVLVpKqgp5SZETAJmAb2tYEnFVbhBooWh3Kb05MFhYgAT5Qe3LeMV8H434jmi9AKu5YlTEcgNpPfaMKpQvDwu4jvgsyvE6f8UWnYaQoAkNB3/tv9cEFq0mdS9Rid1VlBKnmRaxi8ddsKaV6q16g1I2p2IZkAaAbCRF9IGw3wQyWRKZpysgfNDjTMxtN7ERiu103BP4+fFmbs2585oKw1ApESRBjlvsSPvzxTwaqxUvUpP8AyxCvAvG0WFoJmMVcU+LFq66VtJWCQLHqNRm1twPQ484Wlcj+StOpTaVFMWgkjzETJG/PlfqKdN/xyem9+L4Soy+TdxvLUHpI9RXBEhSGUBSRNxNxa+0YUaaKWIALjchFJAHrGGT4nzMP4NKCqiHUXEmTY9p5YE5HOtRWBRpiL6iDq+oM4tHQjBbFwPFUjjhGdy1NtTUl3lYPMbyNpG98MY4zSIPmgTz7c9MzhRzGfauW1aYBI+WDvvcbf2xbk+Esw1ADTN5/EfXENToPXmpNu0BwTyWV8qC/iBIpA+QXE/6rz2jDB8KDxK2p9ZVB5NV5jZQRjMmYKrDAnqOn1wd+F6YN+lwevfHrwgoRSCJ/xTQeox0n/mQ02iRJF+84I5PKFcqFZwTNwYtM7Htt3wx5qklOhW/iBTJqPIkT7deQOFTM5zKn+XQXzidWkeUSOpFjgxVZDIoXIMDqBKgc5sMV5zjy1VNJXWNmmQGj0uR2ttfpgTnMgzFadJ/EZgS2k27XmOs+2Nb/AA5W2RFiLQbjuSBvhhLGf4dFU6UqJ/KmQ6swASNpHOeRMzywM4v4Ouacm51Tt7dLX54s4FnagGYSsoLqjBADALFYDHofbnMYW6QFOoUzXiIRyBmelzaCLzhWMjXkHFNgt9yQSTJ9ri3bBHOZ1VXXUeZMBVGMD5cVArCQVm7VB5rnS1zvpiwtjg5DTDNW8UC5Umb9iOXLC5SGMLrTf5qYuZkSCPfb7Ypz+WTxyadOoFtC6Q02F5EDvtg1W8qhhEPyCxfmN7kdO/KcW8NCFlZ2AHTTJ9wbYnsbYU1ygVlWCMGNJ3BsyMtj6gd74roqGfSlFgpmLgR9AJODPxFW8o8MiBy0Bd4v5bHnv2wJ4XlzUIIqMrAyCszPMeUz9x98H0siuSC2T4K1NGZfKw2Bm5BuQCdSxEwwvftgtkM2FpANoqByQTEaSL9dr88FeEZd0msxdgqkktsefM3JI54XeF0sxUZnhdLX8NlEEG/lKgGBO55DFlHbhi3YTy+WA+UmMH+H58qNJuIMT35Hr74WW4hSpjzIBFzp84597EH1xTmvicABqaEjqykfeb4awUFeJZEVGJNHznY02A9NStY+o64AHhvgPprsyCJAB1KQdiYMiD0A/cZnvjGqDyX0UfnH643fDs5hjUdnYm0AkT/1NE+08sSbV4GeDfkhSHyV6SxzJRx94YDtfFeW4vRLEU9fkJJIAg7TEsCQYm/fAX4gbRU00fJp3AuT3ub42/DeWLpUdiVIFtB0EnnIBI+2DFpPCFaNoyJbzKtYg7EDfEwrnNPTJRUYAE211OZk7MBv2xML6svn9AbWfSc/8Q5imNaZPUgvMzI9InbCr8OZ+lUqtUqBqTyYC6ipB3Hp9vTDpm+LplqbVKjSCSVUD5jFrjlthV4Rw7WfEdkCGSYdQW9YNu/PHk9BetC0vzz+wsQpV45UUsKIptc6Neom42AnebSZOF/L8XqU2OqlSYk+Z2UliTNt/wDIwa4vxXLIulCrOAJ0bWNgW5Cb2wAp5oVA7VXZmPywLE3iTyA7Y7P4SK5souwUHxBUcIrCm7A6dRQ+i84J22GM/Fc0ag8LX4jEAFVMQJH9MD9cXcB4W5XxRTckfJItB/p2HqfXGjJ8IqqZKsCfmbnjthp1GgGPJfClUzovuWBHawwW+G/ESqaLKyoupmBHma2mB6/pgqeLDLJdTJGx59T/AL4XMx8Z12azBROy9u8SbYZugpAfVUSoWaSZvP5R2xHqFySdjOL89xDxSGcfL0AA6k2HPnjo5sshIpgUxckj/DjjUZVTKIzZOplyo8QPqvdWAJ7XBBjcc8Hcrx7LoAoWppUbeWw+v3wIyFNKrHW6KgN1AOojsBJ9ycZ6nBXJYhfICYQNc9Jnn6/TFYbq7Cm/PcSFUzRWFUkjzQzH2mw9e/bB7g2f8RGchqZQDVMAFjy2/uMKWRoOrWQ+QaoixA39bf2w2cZyrLkC1aTU2VNemFBiBYksTHLYdsWM8AzjzNU0lix0mbH6DkPbAaotF9KVH8N1sWCEyO4F5B2N+fbA2sNUUzJO+5/wnvh0yOQovkkp1aRV6cmQIJBa5B32N56emOfqOoWkrasVujjJHL0l8lanBvuZPraf2xl438UmkgFEatX4xsv9+d+uM3EPhWpSBqop8IEHckhepEbDHtXgKVRqp1qTdbKI+0/WcUhrqaTiDHAK4NxKoHFQLraTMGCZHMmx+mN/xFxku8VKSBwsXAaAbzK2JwNq5WnScFmYERCrYSDva1z7YszOcSfMtxuefuSZ2wZUGiUcsaulVIaABpURYeh/ztgonA2VICCejGG9tpwGq8Rp89QMbRi/gvFjqZdLwR5SHiD3gXwFkNhvLUnprPiinrmVemSDG4v5Ti+pmabLqc0ah5sqEW/82OqWTptlvMpAptMM5gltzq6kgdrzimtwyl4dQoKgqlLEVHkEbR5o+YgYnrdTHRai08+M1+IsmZKvFcvBikY2nUOfa/54w5fjCIyhAiKTAMTG+/uccpw12VEdijsdhq3FpaBb1PfHmV4TA01QIB3O3OP1PpjpXuWGa0M/C83mD4gWolVwCUGlYsOQNyd/tfC4OJLLavEYGQQpMKfTV13v1wyU6y0su70ao16f+WF8ve5k9gJOFU1A1KHQa2MHSILDpYT9sT1b4H00n3J/CLU1hZG3mAIAnpuwPYYY+PfCrOPFphCG0lVLEACL3vB2gRG+OMjlDTUNPkAlV1QRO+wk9rjlih/ig0/Iyq5kXcgrHK29+uOaUdbcn98fQV3wKh4fU1fzBoUmB4gIn6j9sMfDf5dF0osUcgbmQ0GTB5cojF9Tjv8AFUgjkIFeTTWmADAMXubdL7++KuLImX8Oq6r4NYDYkANBtEDeJ2646dOL/wDRm2Zs+Fq6WNOKlgzrJE7RLC552Fvvi9uB5gJ5A7A/0+UWjqQftj2jTovUVYOhyNSiZg2DAD5j+mHSrmtdNQbFQPLB5CIHTrfqcM4ZGUsCUvA8zFkrgdJf98eYdE4ioAGJgemjbgFRFKlTas4aHAVpvJJ0wAeRaN4tjHnuEZTM10p0kFIupI8MxMCTIPQdOuBmezTeMEdfKhlhqkSflvMGO3XtgjlslpdKzp5dJ0QbyfbaJkbGe+OHo+ne31NTu+3ftxgRLIl5rhL061Wj4h8jspgWIEQe82Me+NmUpqqxE9Yw4V6b1GlvDZapRF5GmZWT9/y5YVnzA1FSpEG8xfoZG/PF3adD1Rdlq7gQjOo7EgfbGg8QqbNVcj/rb98YxnFHM/THFEKTMknkLftjWzI8o59mJRm1ibBtR32joffGypw+ogLKrgtFzcAewkYF5dA7wCFvYzth24V4gTzkkLsY39+eEctXclF/iCQKouyQKyM1rWC/aL+4OCZOWcEV6DpIEMrAL1leSk87DnjLxnNzUB06o37fTHOZzCFNJd1MbAT9bjHRG4r3BNyVcmnyM6zy0TPuJnHdTiOXSSxqdpQgf2wKopUqn+WhMDcLvHucc1xaWAEf1Bo+pAGH3YBR5m/i10MikACCAwIMz0PPGGrVqZmoKsksIHzAmBy3tufrjUgQQYDAG+mLk+w+k4yJwjXWdaakaibs+3blAxjZK4po1wxuZIeD2IJ3j332wfzfxWngEIp1EQuve0SToI0juImNsBzwlEIBdNU7KWdgfYHGmpWpIpTw6okzqqKRJH9MgRytiWpGMv5qBVm3h3xaiUlQqGeIZ2Zmn2NvfAHOMNMqI3gDvihqxmVpmBzAB+tzi7MZhmA0I09Av7bYEVS2jKPhAzInW/ndKY6PIDdpH6nDDQzlANprLTqDZXVvMo6EmxH/AFAjbaMBsnQqs0NRJM2kfaDvizMZMiNIUFpmYER02xvcpWnjwBoYs7wClW1OlVNtV/KYA5jYW5gxbYYDZXPUKRAAare5Uflq5emKsvlIIF2Jtub+gmMbOF8KV6jS6wu6NYm4BAAIJibnljoUkBxCOf8AixzSFKjlmpU2YFmLBmaDZYghVJ3k7YEcW4lMMmpWB8yiyjp3HocMmXyMJFRUFFmISoIJgGIJWCGI03uJB6jHXxTwGaFN6b64AUy3zg2UjqRMH1HS85aSm90vv8gVQt8DAqOhRtFXVuSG6mZPKBzHM4Z/jeoqZdcts9UI0hQbKfWRefvgH8LZFqdYO6aQnzFrKINzPO0ftjJxriP8TVd1BJYwjNuqjb09uZOKUksGtm3JcGVEHiVVXUT5SfNAEiQflm0eu2BnEcrXyzuVlQb+qnbDF8MUpqL4pVwJgmJWTMCbRPLBniXw6wpswurbyInYAbXGwn0xqYbAHA0d0DPMNuR/n3++MnFODtUOpbrPl7i4mZsOX0wVy8Zd5NRkDT5DJ7eUiY63x6aTpUYxFGpFQMBABO8m0MWnflzviWvq+lDfVgbo54fwkAeZx3JAA64FLxXXUFOuqvA8pInSSYtvAUXkbgHmRjbneIjzKrAMB5SDN+UR9emAPE8y2o1GIdj85jnESNr7SRz74h0vVPXT3R2/mLFvkeOI/C9CvRXw6jBqZJV5NpuVPVT9sYM9xWglAKKjLVQRYElmPUsIjuPbGDgXFTTc+JOioNJ0g26WHTDTxfglPMrrZQG0/NCkmLC1xB35G/sOmcd2cjiQuSpN5pF+04mCn/BGFlqoB0INvt1xMJtkUuPgmUyQqVmEArMty9AB6R0tGCvxFVQGlSRQGAGqJsOQ3jmT/vjv4foaagZ40AzPXqcEuJvQGYNe7NpGlItI/E32+mLS7E13M9TwEekKquGDFwCLeeNz0BAI6W6YVeM5Kgr1AhJYmQtzBtNz0uf7Y28VNGp53di3PV33G/0iwtgN4yq3lYsvVhfHJPVTe1f4Ga8g9coBeGP2++LtIAkUxI6ycX5h2JJA35A7fXljdluFVFVajdZA/efyxNZB2MvDq7g+RVBtsFWT2GGPgVV3JaoTfmcU5tjUAYKE0n5rdORGBlPitTSShAUfiP6DF9J4tqgZfcJUuHzXqaHKshWG0hgSbwb9MbczQSiA70qdQg/NB7GbEk3PP8sBMrSqUt6nmeodc8m29xhyq5Fq9KmijedR5C0T6yJxesGAa8VpQW8IgdQ8fbFdbi2pfDp0tYIBMsG2MiwG464B/E2Qq0GABOkEhmIBkjaCO35Yp4FlzrFTW0gFWAMb9bifTGqTwDBsoKVptUVVUFoYmQSORE8uW45bziyhmqdRQK1Zgq3MEEEdIYgj6HDLl8upydcFC4gkax05/fv+eEPLcNFY/wApRqiQs+vIntgNNOgrI1UHyqLZ5B/pQyenMfbGHjWfplNNMjWCDLmwA7AtfYfXFNDK1XolAgZzp8hADbXKzF+UdCTi5eEP89dTqMdS0CwDTYYDjfBhZytCorioaqkT8uswZ63EXvyxfn+I0jpUKzNzJMgGNrgGxt0thsy3DqcEFFv2n8wcD+IfCxZtaE3Iv9vtg7A2UcBplyQaE1Bem4M/aIja4vblgr8V8Lp0qdAswFVw2pVOrbY79T7+uGTh9LKZGkGq1VMAc5NtgF/w3wH49xvKZshwZWYTSpUrHM6oMmekRG+HcVQtiDToubtup5CIw3cB4I1V/F0Qu03E/wCczjurmKNO4Gs32XfsL3wNz3xzUddNLTQUWmAW/wDUCB9JwIqJpWi3/wCoDVEqUaK1JpKJhdtYJFyTcAW6A6sGeBZRHo01rDTobXoYyrWItuIvMdVGPnFTPNVrhWqVKu0kkAwLtBIAHM4dqXGssqwKzMI2ME+5Bg4PJini/A9TVDQJ0GSBqkA9F3EHphVaKQLM5R1sEKGWkXnpEbnDDnOJUdXiUCwJ+YKIB9hb88CONVvGglfONzzI/t6dcC0g0beC/FzjyhGMCSyopKgc7kdcO+U+M6TqwqeMzLuGQDpaATzx8irSH1EsS25N8MvDqzPBVBC8up+09fbAc/LAkkMNT4hpMSPD8NWI1aYNr2MAx3HXGyqmWrUlVSqx8pOm/LYCfrGJmGFKnTetCg7wBbpYYTMzkaSVC6VA3iGZm47RaD3xx9Rtb2+fj/YaTNPEeEBVcjMKG/oUyWvzJMm3IRtgXl81TRCrIXP4vNYkf0gLa0DfvjVnG8phy5OwPm+mqY2wFZ2cBFGkizHxGv6AmB/m2H04RjlA7uxt4ZmVrFTSYK/9LmD7dcOGQ4gVWKrIAOeofr+WPlmVq+C4FNHqNP8A4jbDuBB++C2eQsyiix1G7lhqB9jMX5jHTuCGs3x8B2CpScTZtLifacTAY8Kq86oB6XxMD3De0M1/iZjZaaqNiZufSAI+mDYy/jLSqKkym2rT0iTz54BfC4Wk4eoBd/D1AyJZSQb3Hyke+HPK5CnWbwyQFAMKBuZnY2PWMeP1fWTjrx06/fyicsNULXG8uEOorRA0gBS0mRvtgPw2hTeqpZZGoSJ3n7nDH8X8Aq0kDCoalOY06QumdjC2jbl0wL4LwxlUuwsLrvMiencEXx0uHt3RX+WMmasxwlVzFQTpWm/lnmOXrAjDJCeBoDSSOWAPxPnm0itRUkGJkRpMCN+R6kEYCNxvMZhJksuxVQFg94F/XB09Np2gyWS3jfDMyrKQpemf6ATp6AgiR6kRfBbgORKAMVYswEgrGntB274wUzVo0wyOepUltQtcaTaO+CfC/iNahC1wQTYMC2k9JE47IJJ5Bmir4moFChEBqjFVG55bLzid9had8F6VLTTlmZdA8pVoNh9D7jGTilZ6IEOABt5A30n5fqcB8vUrZl11EGnz1EgHssRffFG80YlbjlEnRX/nMJJYHYnl3/cYSsx8QVVJVAKUfKBBt3kYa0y9HXUWk2ghgIqL8xbbTtN+ZjryOKW+HqZXxK9SiAL73HrzJPTrjWzNAnIfFObWGaszIBBQgR9APvgxQqhf5YLKx5qBN/WYA6CNrk747ocMouDVKN4aeVQgJZ+pIO17X+1sGshURFkrRpKTYnzER1JNz9ffBoypFWfSpTylVdepAhVW0wwOoeYyJm8zJB5dcBsnxiuoH80soj8Vz7FTglxjidJwUCmvJ2PkAHbTpO8W7YWnqOlMiItAEE8+Xf8AycK7vAcchvPfENemfLERcuoH5fviniVXNZigLkHcBZUejAx+2AvDS9axJ17hug5W2398fQMsFoKtXMtqJGi4sTcknvysLQOuDG6yBtHzrKMah8NwutfwzBBjpjRmOFOASAZJ2JH5YN8arAVRUoBDO5gT6XHPA/iFRiohf1/LC28hox5GnUB0PBXsbj64q4h8PBWBFN9LXLcve9uuNeUplYPzHB6txqpVUKkJsNVp7+lueEXYzFL/AIbTCMVJbl8oEfe/S+OFy6gxqAnqAI9emGfL8AZJeqjQReDqO+5iZ9p5Y4rDLpSZaaOzdWkAT23P0w9PkCAngPTCgkQb26fbGbNcRXW2lSAbDqPWCcaK9JqukFtKgm4FzPK/+Xx7w3hlFmcOWss2GrpuAQeeEdvsFm/hXCFemHU3i9pP15Y0ZPhletXClKiIvMz625DF2UyjoAKBDzsVI83sRH3nti/J8e06xVNQOh0wVIjrMdMS2OMrdULks+MHprTCa7KJYiTEcj67YR6FLxJOsaRuwVvLO0kraTbf0ww1ayuxHzIXC35jczPcjGvh+aOioopUyiz5besnkTt9B0wqfqSbGpCdTy4mV1kjnAAPtuftjyhnDqPhgEsfljp68hffDFxHKotLWChm5gbYE8LRWnXpVHEAqkk+Yfa18M6ism2ryaOHIGBllLH5QD+fPG3gea8KqdYGrlJn6YyHIKjSrww/C2m49VNrdQMdceRUVH0mTsRz63HPDLUTVoLVFeaz1XW0k7nEwPHEl/oHu7z9rYmB6z/pf6fUU+ocL4aM3lxUYBGZlbaAxXWskep5dBicKyYNQls5UpEWAGlQfSZj1JnG2vwWicvVIL0gQrHeV0auRvsTj5hWBuQSR744N+/b7arymK8Kj7FxCnpSdesdSZJ++A+bYKswxHeAPrthB4TmnWQtR17Kf8G2CX8FWrnVUJI6uSfzux7DHpQm3HKDFYD/APxYUhTXWi6lG5E3H2Hri0fEOXHkXTb8KoI7xpIG/TrjnhXA6ehfFBcgDntcmDHIepxbmeDUKpCwVAt5eXqf8ONo6c9OCjfZUNJpuzE3HqYDN4QAA+aYvygHe/TGKlxguzNRonX1cGL7wAIHqcWp8LVWdnCwuqw1AsQLC4kC1zfrggMt4Bl1JWYVQCSdiSe/6c8USk++BewH4jUzbAK7iG+YKNh6m8/3wL4dTqKoIfSAfKzC150rMbkTbntfDFRoPUg1uX4FsB0B03b3tgvnKqUqWpkUGIWQJ/cYcIHy1A1kVWSoKqkeYU1AIMMdbbzsImLeuAGXo6y65kP5WJ8hAM7GJkHfbtvglmfiZ0Pm1Ko2Ufi798A+I8Wqs5IUFJmFn74XAQ5Vp0FoNUptUMWRHJFyYg3uBuewwLqZKrVTxea9YMemmQOu8xGO0z2XqKBVp1qZsAyEad5PzWnuIwVzPF1RtVIRC6Y3nuQP354bv3FF+hmKijSLdTFz745pvUqNzImABfBwcaNWVWkoa14vfsZ5An/fAjhvEKr1QwY1FLABAAoYHcbWJ5TjNoGQ9wqlTo6nd0TzXBYlpMAAKqmewvvjRxBFrVEJZiEmEKgLB59J6xtA9Tj4llyajaVXxFIJDeaOkgzbaGHbG2lrNMllho5bfQSdusfpjg62fU1WkseeRJJ3aM1XhVELq16QTHmAIvt0j3n3xdluC0mHkqBjA8trHncC49rRjPxPMlVbL1EUi1zy5gg2M4FCuBITc8+WK9Jv9Jep3KRushX/AO32BPnhtxDKfsYOMtHLOWcEF6iMqqwI88+psYIv7YzZnMVAhU3IkknZRabden19SnwxVcAaQD0J9v2F/THTV4QW6Mhz9VB5a4RtWl6ZBJHKSDMXHrtijNZ1iZdgxvGlgPuNh74c+IcLNRWfRT1kXIBBPWLkEweY544+GuDlUZnpoROpXABkbcxtYe888Zp9mFNd0JmUoByPEJRJ+aGaO3+HF+W4O1OoKlFg2gsrhb2OxEco+472e+J8UWmsadTGwGmRJBif8+uEXLcOrCpq8Raeo3fUQLXgAAR7/TEpakIOpMDkgtmMvFEHLrpqKZZNww5mx3j3wJeuaz+Zaau0DSIGqLAyT+e84645nWotpWoalMwCQxLAm14sZ3A/LHOR4grDSPI7EQSASOVywP0AEfnTE18GTM4WXCMppkG4jePW8/pjSvDgHbSWIIEqo39b/pg9lcm9OnUbNBGpogIcQS5DCL9zI2BGqDNsLFN1kEMZNgvT1/tjmlDb2MFeJZWmtE6RpkbGCZ98IoqnWAzOf09sNecoArrDEkcvN73EDFVKuKjKtJFNtwJawmx5n74EkpZoK7lHBeJKrmnVU2uGUxtfmDqBBMjsOeGl+F5fN5eKZACkkaYs0XHoenYdMJVfhFQvqTmDy6QNjveMM3wkrozBlgb2I37r+mOuOUBgzL8GyIUCqc14g+aEp7+9/riY+givS5pf/wDmT94viY530q/qYd3wU8J8avTrLWLhTp0gqFNmE7e2+KMp8I0afiSXZXvpLWX0HXucMT5iJZiIFNieUQVO+AOd+LqcN4KeJpME7CYJtNzYE2BwsXFN7uPoBqzFl/g/KoxceIQdkZpCntafYk4LNw6mFJ0luskj8sYuL8RrhaDUERlrhfMZ8pPzDywDF79sLGd+IXSo1Oq7Ea4FgJ5jYem/1GHjrxk6gBZN/DeJFBVpiTpqMBqJNjsJO8euC6GloBqaFaLEkfa9vbAzLBqakrL6iWp1DDD3CjV3iJB98YaeQpeLNbx6lTciBf6Nq08hiquIaNq5tPEIFUEcjqj/AHwap5ksIWoI5bNf0BtgJmM3lgRqpsoG00tI/K+PcrQp1HBolF5gKxLddiBg7q5MbK38QsMWDKbeWVv0HPr9MY858OVHTWKsH+i+3OWO59sFs1xOohCgvpmJEET0nV+Vse8R4sq0tVVvITpFj5jfeAeQOOWWpNO2LlCF/ChapAY6psYn6dDIjBHieWprVpOysiMg81KLnuDAB5nAnj3Fqq1ECUdNMsCPLa/PrIHWDyjDfwwNolKqkdBB+xBx1wW5BcqBXE8jUWmqVVVg6ll8qzAveIg+uBeRIVYAPp0++HhTVzASnUCDROltMCDGonv15fljXlOHUaKKNNItFyADPueZwKdjWhGp1Qrq8EMvMwQe2CuTyeVHyI9NpBgSygjaOnpjZx/KU3cEJpizEA3J7C4+gwD/AItEUKFOoWkTe/faP0xucisOcRypdqb0xNRRdtiYsJ52FsUZj4kpqYqDzjloP0kfqMYMrVqghtw0DysLT1xh+I8t+IElvU2+mNXKByb89ncpmxqJqo4ECD7xe3U4Crl0LqoYsY5SDgdwmTVUQd7xywy5XIO+Z0AqQxueYXCtxhG+yQxOH5Vl1kw6gEuGE6g3lI72tA3HphX4zxw06+jKDwUWDuSSTc/NNhMAcgMOXxOiStFJNNBfTzbv/nM4RavACXLB1g9TcYXS1HJbmqvsZoOZP47zawatXWBuAFUkcrhTB9sFh8WVHPhNCt+I39eu/p9sLeS4etOopPnAvJED2nvzIwdyOURnB8IsAbjWPzib9TirkZI38Gy+anWlTSjcpBJtznf8rY21suF/8YgsbhWMknsuwk89sYc67u8pR8NYsEa/uW3+mO8u4Qycu+siC4abdL2GFVPLRmijh3AHYzUdASSdIBME3uwjYSLcsEW+FtLzqBG4k7H9cUDjtNW06GVgbhjt7ATjNxsmqgZqvlW4RNj/AJ6nDWjZGrN52j/DGnVY1nqSGEabg+XbYSAf3x84r0GQSkTMi4/UwfpywVoZmoFM6Qp2tJHftivOZlEgNSDEiQ0mT9L459W28hSRq4ZxqmKIFVVNQASrEcuYHPrivOcQGseGKSueQMe5Ehp/tgZW4qxBR0Vxy1bj0IvgdlMqfFSooCgHrf772xxQ06dydL7/ADEcUGavH6v8SFKrpAAqErDEASTPYG1jgp/KeXo1l1MZIPlO3e21vbFVTKrU+UiDux+4j6Y9bIIBBUNA3IP5g49Ba0Fya0EV8Uf7j98TCi1SnNqZH/fH2nEw/qIaj6jkeJpVZl0nQKTyCN9jz3sD9sCeI1so1QMivIsEBAQxaSBOgcyQAfXGXgfEGd6jPdSukAyPnlbx1Ntxjvh7ORppUFovRbUl5V91YMdyGBN7kWPLHFHTnOUm0qdV84Gwhho8Opmio12WWJFlEzMcgoBP+ThE+JchQa9Ng8G6ifl5EHmee/bBX4i+IUqZdqKhlqMIqCY8Mg+ZT1vItY4WcrknOggrH4ZIEm8/4cO2oTSSF5NPDM8aJIWCpAlT9j/fDJl+JrVGpgabrsSLHtYHc9RzNjbCpxqv4XhhGpPUOmSpJACxC3MHvH+xTgaeLUHigASLLtbmREMe49Yx1p+Ah3K5pnBIoo5WzgWI9v8AO0iCRp4tQZ9Hg1KbExAifcc/vgrR4W0nU5FTcVBuZ/CwP4YEbEYXKlUsa1ZiH0E0yYAIvANtxeAfTYYzugYNdXKhixpLUULJcPsP252jGXKcRamQ1M1CG2N9PsDPPsMejNadLL4gt5WnSCJudjqud8U5r4mqkFXFusKT9R/nfAToNF/xDxipWyzrTU+JsCsE73tEDnexwhJWqoB/MqK15DTvtz9MOeU44aYKqsTsdIB+s9JxZU4OtYNWFRVcwNJvy6Dmb9cc+pryhK5L2+RH8mXhObzNOnrq1S1MDnfUbWA2PT37Y2Znja5h0pliqjzRYegECTzO8WxOJvNMU6gBYACQFAsLkyPywrNlWV2JBB/D79fbD9POc+5l2H/MIczoIrMqhrQRdt5PU9B++MGcYq0wCzyzW56iIERaAMbPgnh/iKdY0qxIE8xEH0OGI8Kp06nmQMo2J3H+d8HX6haVWgOSXcSjxOFK+GCec7fnjVV4LUekHWrRcMAYUERPQmZOGBky9aoqinAOoSeciDIHUWxoy/B1orppDSo2HX644dbrpuK9PD55F9SPAp0uDU6RWdQHIzva++IuYVA7Ujc+VTHKxc/kB74L/FCJ4MOCJiwMXF9x6HAPKcNqKlN40KT5B/p6kHqTPpg9Nu1FUnf39f8AY8cgrM1yxlXtMTNvsdsYqVCrrBVSxnlBn23H1xr4nwBaVQDLvrBkj8QUSBoYASL8yTPaMM/CBUo05qLTIUaiNIgj17fbHopN2PYKWsqgLWy0kE+bVHYi3zCOoOMj1cuTIWoD2bUfyvgnxXLVc2xdYVRYLBFuq2g97zhcy9OpQqlXm8csG2gUHKXxFTSmVl3Mmx3G1ptA7Yro8dNRVZGK1OYIBX33jtHecAqvDXLiTqk+Y9PXvOGThfDhIhlUz+KPzwyTYG0jrjNBhSVqiGpUgP4gnaGBWRFgYIGFDOcS2sy89P8Av+mPsGbyytlqtLxAzlYhTaOu/wC2Pm1YmmDTZVJIhpA5dLSJ7XxHUx3GT8GPJ5l2UHSbnctvgrXGp/LeBeLxi/h+SBMMC5X/AJYgGN9iRJxxnxUBDJTNJI+UKfcmMLd4V15MnkCtRbWGUaxzAxbmMvI8pYc4a33xY2YCMLzAJYbT2EGR64II9DOErRlaoQtaSrAdzcH2GEjouTtsebjXyE2y3h0QUXUCPMU832GMXEcrWUhdYv8AJEyREzAF45ieWA/w18RGhVhx5J8wmIN4P3II7dsfQafh5gEGUO4Ii3+oHkfzxb0Y8E6F6llQQJLE9YGPcFD8Pn+o/Uf/ABxMHazALNVjlc3WKSik/IeXlGkG55Af74ZfhjiNKsQdYRryDa4jr1kffCDxPUz62aSy3PfB74RyjioGFnE6kMaXRrEjv++NCW5YMZeL8BqDM3YhWktcQN5InrYz1vgRnc4HcrTZmC2ubgCJJ98fQPiGoiU0RhDBh5hvEGOxjaP2GFpKGXo1qhMsLFWIG0Amx333kW9xiUtJuafAebA+RpgOWgggRcR9Ab7fnhw4LnkUH+U7GLGYA9cK/wAR8RCVD/D6WY2llc78wCNI9ZntGFvPceza1SwqNSnZRBHKdxBuJ2xeM69qFceT6hxXOnMDUVCKvzmbAAeaD1i9vywJ4G6ARVhqZnyFRPm5z1jAP4ONTPs1KtXq6IPmWxPKDaImDfeMa14fVy2aakldVpJEtUhuV2IFkA6Eza2+GbXJs8Bp+CpSRiKz1EsKYIPlkieZAMCLC+C/w18KmmzPmFVUIGlSqliecWmNtzGE7/8AImghadEVORawm+4USPSTgs/Fa4rJVKs1NlOuCC4n7rB2AixOFfwMmMXHeG0Kqt4dFUYDykC5PUxb9sKGefwYUGXCyOgG0n1vA7E9MGv4tKwC06wG0gmGPWZv7Yr4h8PtmKlFlEeWKrTsVMKI6x7bYzimqBfkEcFolz4lWWH4Qdj3I2jpjRn6CEh+bMBM7CDJP0ge2GHPZanQpghWqGQoVL8tySYAjnivM5MEAwAvci36YpGKiqQpt4CQVZl2WCIgfSf9sdcZ4rDSA07EEC4/XAynn0ogwwt+Fb/2GMWc48ayMFgMqlouZA2Hc7fXY45Or6Va8aboWUbCfBSKtUMv4DcAG3S3r0wz5jMFnAuB1jbAT4eyagSXL6xdkKiPSBglT4A9EsctWZy51Fa51TA+VSIiT1nHh6OhsUlF3QsYLhnlTgA1Grq1n/VeB22gYWOMrUQ6NYZSfJ1K2tCry2PtvOCPG/iAKAjaqb/iVdHW/ee1t8Dcy4rMVFRmZRKEEDVIIAuOn546NJx0J23V1fyP2yccPyek6QLmSQJntJMX9BjbWVoKLpZGI1TJJO8DYWPI9PbA/hnGWzDOopjWAYBG9xeRcRtHXmcasjmAiyzAsxZjJglgx1RP09hj1IdVBKO7Fmsy8QzRSmXVSWPykqPKB9RE2gXvfHHBMz4tJqgYtVCkiw3iyxHb742vxMA3p3IgWDEDnH9uvTGfhKUvFY0g4ci66SJP0I98OuohN4v+z+gYtCtmPiJBUJqCprvMBSGm/aAPU44PxOjHyZYsf9bAfkDjn4p4fTWoa6yoY/zKLTa+4IFgTa21uWMOc4Mo0tTqlqbgxGklWA+Vr+nmHWY5YEtdL2+Rn3HXgfxVBCNl6ak/LpaSeV57xfAziVeo9RnIXUxMje23Sw/PGD4f+H2X+ZUOlR3g+vbBjJZc13bQdjvyJ6+nbfBjBuNTdmVoxZmndnTzVjHmM3aALD6dtsMvCHrNRZatHQBTuwF3aeXLkdt+fTGHP/D7orMp1soJbTYr7cxF5G2AqZurRo6kkFnhZNg0XYDbbFHjCGSC2dp5R5LUzTZvmIBEnnAO0zsMK3AcsKlRv4dTrTzDUfmWY3HUfrh14PUevlq3iUGDKqgEg+ZjzAO0gieWEWvWq0ajBkZHUdIPLcc8COANUaeN8CfX4gADEg6es/N6Qbx3xs4VnK1A+VvKTdW2+u+FOlna6sSpZSTJkm89Rhq4fnlI/wD2acQBBX5j/wBv62w9psXgcsv8REKJUbcnB/O+JgClHJkTrInqf748wTAKpl2S1VvDDA6dQIZSDcEG8HkRPXkcMnBHZWV1dDpMjzAyOY7SMcfH1almBTdGJIlWgETzUCR5oM/XAnhPDaytpglRtpuZMewt1jEYSj2Rj6DXyKZi4Ij/ADpjrL8ERFhgHA2BAPXr6nGzhGUFKmF8xJux7/2xoqMJ+aO0DFjWJfxrkitHXTSAtmCf08jIvKnnyk4UspmlqBPGCsi3AYT9/wA5x9YrVgQdLIwIII/2wl5T4VpqQGpML2NNyR/6hI959cTlpp5GUi/g2TY1f5cGmEMaYUSY3UDf2OAHxDwmr4rUiCdZJDkSCSZ/XDn/AA9DLqdLFSdy1/rH7YGujtcMrDkVaY9ZvgRjtjQW8izwbgbLXVQupFu9QjSBG0dTPrhxqUGHlpsresiPYYGmm8mHg/6h+UQfrbGfM1Kl1FRVPqQfuMHcooWimmj1KhQqmobkkD/3R+uC1PJZhBKt4agXOobDAOgkPFYq43BbeeVzy7YO5rJ1qxTwzT8MKNaE3m8mIKsNo5YSp37WazHleMZhyQrMw6kL+1saKmXdyniszGfwNOn1gj7A4tp0a6+U0/QggfYJGLkytUiLg/6S36EYul5AZuLZA6BCMWmflmwjVJ5G4j3wGDUyIZtKhvNMLC+s3aPTDNV4cSulpAO4Lvf2mMDM7wa0kIwHIIth77D2wsobu4CnhlXL0qoq06sIw0lGLGDOoEESSdrDYThjzHHBUIYNqq0gY0kiQw3IgQQY5fiwveLTo70FUATAAv05gz++FnhvFKni1KtRn1OTKgzAIOmJ6bR0x5vUaW73XkUY2yubrGpUAp1BUMaiFDdYvvFzeDfAao1TL1G0hSwMkKAAsEz/AKT0t02wZ4XxvwgtIkWuXJsTzAJmCABA54HcezSvmPEYSh0kobao3+uDq6em4XXIGaMj8QFyiPTZGkSy/ckNO3W+L62Xp0GSalRw7m+ldKje4g+v7YH1M8z1XrpTCipEKD0gExykjBPhnEABqdZhlVAfxM2wvYeuOiHS6e33Kx1EzPl58YVHDsrKRpEQAWUMh3AJjoZBucV8KzNcvop1Cd/M8tAG14kY4zvEPAr09QlQsHqRquv587YZsolFmSqk6wN2iTPIxba22GhopVnsM0gLxLIvUalSeoQamrV3IuZNrcuRxVwzg+geexBIXnEfi7zyJ7YOcRyDtUSsRqVVgQPlnmb8tp7Yx5uodUebTAMgGT1Gxj/fFowism/AH8cp6tK/Kqm5Jsx9N2PfB34apIdNNLKOY5/ucC2zVKoYNJyevmH52wd+GvDQXDL/ANUfphgnPxtKmloYiQRbe8C+BvHkr5fLJVVEqCbhgCesgbk6p5nDNxfiVJU84DaDK3EztFuuErjvGHzRVUDDT+GRoHS8SThHhhvBxkfi7MRocAf0mCAI7TsOuF/iPEVeqxbUxJvpNz78vbDCeHUnoOA4WuAdRALSsE6SN19hhaqcMKopBmd4J+4IwklJO2wHVYhak+GVJFpOwjmZu0Y1tVRNxq949yf0xkqVajeV28ptY/52+mOEy1wNZHoDf9PfAuzWejOjlTnvf9sTFwy9QWk/f9Me4e2akO/w+9JnV2WGAhRJgAdAIA95w0ZWp5qjKB5mEk9QAsQJ6YmJhoJJUBnj8XRSQ7ieytj2lxFalgQR6H9cTEw/Ir7Hb5NHBDIrA9RjIvCKanyhh2DGPoce4mGAYuLcJbSWRv8AtOx+mFLQC/m8jbeXr/nTExMK0HgK0c14RAdQ1ORcbgnbf8/yx3nstTqnykCAYDLvPcXn98TExKUayjIzcPydN1ZdIV9gQo+x69zipM466lUEODpV5EmD9sTExPSk27+CkkbMpxeo1RaQeTfUSOnrhg4nq8MwbgA/S5+2JiY6UyYuZjMTZ2kETA1CPpjA/FFJIDlW21BeXOY+b3E4mJgSdG4NOWyasC+YV3qOG0AvAUXAJ03JsDE4xnhApyxOkkECfNEi/wDk49xMeNnU6jbLsNJLaCszkECh9zIEEW1XJ9xG5t+eCPCkSrM0jVZB5vPHrvt6AYmJjt09KO4CQRp1GqyEy9MAQJmIHLbf2wfpcIpAKWAIBgb7mOUwZMbjHmJjsXYLwxS+PqlFoSlThqbMXMATNyO8GDgRwHiTUwCBrjkTFjiYmF5DwPeV46rIGuu8qwkfVd8cqy1QfDM/iiI+5jExMUFK0yzOolVbR1sR67g+uMOe4o6AwoG0ljO5gbd+2JiYWwnD5epUp+Ixln2vMgAnY7YBfxKwbAiY258sTExuTMyUKMVvI7IXBlZs1u1vrh2yddqynK1IDDSAw2Ekadrg7iQDb1xMTAaphjlFWZ4RVyyyUpu0wVtfuDAj0nngNxbM+Io1LocX8oHp80knExMKxlkCmoot5vr/AHxMTExqGP/Z"/>
          <p:cNvSpPr>
            <a:spLocks noChangeAspect="1" noChangeArrowheads="1"/>
          </p:cNvSpPr>
          <p:nvPr/>
        </p:nvSpPr>
        <p:spPr bwMode="auto">
          <a:xfrm>
            <a:off x="1746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7B521-3DC4-43D2-B165-CCECADC33E54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188495"/>
            <a:ext cx="479301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529100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08962" cy="863600"/>
          </a:xfrm>
        </p:spPr>
        <p:txBody>
          <a:bodyPr/>
          <a:lstStyle/>
          <a:p>
            <a:pPr marL="400050" lvl="1" indent="0">
              <a:buFont typeface="Wingdings" pitchFamily="2" charset="2"/>
              <a:buNone/>
            </a:pPr>
            <a:r>
              <a:rPr lang="en-GB" altLang="en-US" sz="2800" dirty="0" smtClean="0"/>
              <a:t>Left wing widths of 100  honey bees (mm)</a:t>
            </a:r>
          </a:p>
          <a:p>
            <a:endParaRPr lang="en-GB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7"/>
          <a:stretch/>
        </p:blipFill>
        <p:spPr bwMode="auto">
          <a:xfrm>
            <a:off x="4539343" y="2611437"/>
            <a:ext cx="3905250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66" b="28270"/>
          <a:stretch/>
        </p:blipFill>
        <p:spPr bwMode="auto">
          <a:xfrm>
            <a:off x="228601" y="2324336"/>
            <a:ext cx="3124199" cy="44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9474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641872"/>
            <a:ext cx="5548312" cy="567928"/>
          </a:xfrm>
        </p:spPr>
        <p:txBody>
          <a:bodyPr lIns="0" rIns="0"/>
          <a:lstStyle/>
          <a:p>
            <a:pPr marL="400050" lvl="1" indent="0">
              <a:buFont typeface="Wingdings" pitchFamily="2" charset="2"/>
              <a:buNone/>
            </a:pPr>
            <a:r>
              <a:rPr lang="en-GB" altLang="en-US" sz="2400" dirty="0" smtClean="0"/>
              <a:t>Left wing widths of 100 honey bees (mm)</a:t>
            </a:r>
          </a:p>
          <a:p>
            <a:endParaRPr lang="en-GB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14800" y="2276872"/>
            <a:ext cx="4881563" cy="522288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m &lt;- mean(bee$V1)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4.55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1" y="2132856"/>
            <a:ext cx="4002087" cy="460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Mean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Standard error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quantile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amount to add/subtract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Upper confidence limit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Lower confidence limit</a:t>
            </a:r>
            <a:endParaRPr lang="en-GB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3068960"/>
            <a:ext cx="48910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se &lt;-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</a:rPr>
              <a:t>sd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(bee$V1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)/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</a:rPr>
              <a:t>sqrt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(length(bee$V1))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0.03919647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3933056"/>
            <a:ext cx="4913313" cy="5238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q &lt;-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</a:rPr>
              <a:t>qnorm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(0.975) 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1.959964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445224"/>
            <a:ext cx="4913313" cy="5238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m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+ q * 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se %&gt;% round(2)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4.63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6165304"/>
            <a:ext cx="4913312" cy="522287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srgbClr val="0000FF"/>
                </a:solidFill>
                <a:latin typeface="Lucida Console"/>
              </a:rPr>
              <a:t>m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- 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q * se %&gt;% round(2)</a:t>
            </a:r>
          </a:p>
          <a:p>
            <a:pPr>
              <a:defRPr/>
            </a:pP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1]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4.47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659188"/>
            <a:ext cx="491331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q 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*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se %&gt;% round(2)  </a:t>
            </a:r>
          </a:p>
          <a:p>
            <a:pPr>
              <a:defRPr/>
            </a:pPr>
            <a:r>
              <a:rPr lang="en-GB" sz="1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GB" sz="1400" dirty="0">
                <a:solidFill>
                  <a:srgbClr val="000000"/>
                </a:solidFill>
                <a:latin typeface="Lucida Console"/>
              </a:rPr>
              <a:t>1] 0.08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559218" y="3175110"/>
            <a:ext cx="12507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b="1" dirty="0"/>
              <a:t>se = </a:t>
            </a:r>
            <a:r>
              <a:rPr lang="en-GB" b="1" dirty="0" err="1"/>
              <a:t>sd</a:t>
            </a:r>
            <a:r>
              <a:rPr lang="en-GB" b="1" dirty="0"/>
              <a:t>/√n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943600" y="1548081"/>
                <a:ext cx="293997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</a:rPr>
                        <m:t>1.96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GB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548081"/>
                <a:ext cx="293997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468313" y="228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0965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68313" y="1524000"/>
            <a:ext cx="8207375" cy="863600"/>
          </a:xfrm>
        </p:spPr>
        <p:txBody>
          <a:bodyPr/>
          <a:lstStyle/>
          <a:p>
            <a:pPr marL="400050" lvl="1" indent="0">
              <a:buFont typeface="Wingdings" pitchFamily="2" charset="2"/>
              <a:buNone/>
            </a:pPr>
            <a:r>
              <a:rPr lang="en-GB" altLang="en-US" sz="2800" dirty="0" smtClean="0"/>
              <a:t>Left wing widths of 100 honey bees (mm)</a:t>
            </a:r>
          </a:p>
          <a:p>
            <a:endParaRPr lang="en-GB" alt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5400" y="2387922"/>
            <a:ext cx="7086600" cy="241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Sample mean = 4.55 mm</a:t>
            </a:r>
          </a:p>
          <a:p>
            <a:pPr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95% certain </a:t>
            </a:r>
            <a:r>
              <a:rPr lang="en-GB" u="sng" kern="0" dirty="0" smtClean="0"/>
              <a:t>population</a:t>
            </a:r>
            <a:r>
              <a:rPr lang="en-GB" kern="0" dirty="0" smtClean="0"/>
              <a:t> mean is between: 4.63 mm and 4.47 mm</a:t>
            </a:r>
          </a:p>
          <a:p>
            <a:pPr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We would normally summarise as: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09600" y="4805362"/>
            <a:ext cx="7772400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3200" dirty="0"/>
              <a:t>The 95% confidence interval on the mean was 4.55 ± 0.08 mm.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8313" y="228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9814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the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By actively following the material and carrying out the independent study the successful student will be able to:</a:t>
            </a:r>
            <a:endParaRPr lang="en-GB" dirty="0"/>
          </a:p>
          <a:p>
            <a:r>
              <a:rPr lang="en-US" dirty="0"/>
              <a:t>Explain the properties of ‘normal distributions’ (MLO 1 and 2)</a:t>
            </a:r>
          </a:p>
          <a:p>
            <a:r>
              <a:rPr lang="en-US" dirty="0"/>
              <a:t>Define the sampling distribution of the mean and the standard error (MLO 1 and 4)</a:t>
            </a:r>
          </a:p>
          <a:p>
            <a:r>
              <a:rPr lang="en-US" dirty="0"/>
              <a:t>Explain what a confidence interval is  (MLO 1 and 4)</a:t>
            </a:r>
          </a:p>
          <a:p>
            <a:r>
              <a:rPr lang="en-US" dirty="0"/>
              <a:t>Calculate probabilities and quantiles and in R (MLO 3 and 4)</a:t>
            </a:r>
          </a:p>
          <a:p>
            <a:r>
              <a:rPr lang="en-US" dirty="0"/>
              <a:t>Calculate confidence intervals for large and small samples in R  (MLO 3 and 4)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468312" y="2204864"/>
                <a:ext cx="8208143" cy="2595736"/>
              </a:xfrm>
              <a:prstGeom prst="rect">
                <a:avLst/>
              </a:prstGeom>
              <a:extLst/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/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marL="0" indent="0">
                  <a:buNone/>
                </a:pPr>
                <a:r>
                  <a:rPr lang="en-GB" dirty="0"/>
                  <a:t>Use </a:t>
                </a:r>
                <a:r>
                  <a:rPr lang="en-GB" i="1" dirty="0" smtClean="0"/>
                  <a:t>t</a:t>
                </a:r>
                <a:r>
                  <a:rPr lang="en-GB" i="1" baseline="-25000" dirty="0" smtClean="0"/>
                  <a:t>[</a:t>
                </a:r>
                <a:r>
                  <a:rPr lang="en-GB" i="1" baseline="-25000" dirty="0" err="1" smtClean="0"/>
                  <a:t>d.f.</a:t>
                </a:r>
                <a:r>
                  <a:rPr lang="en-GB" i="1" baseline="-25000" dirty="0" smtClean="0"/>
                  <a:t>]</a:t>
                </a:r>
                <a:r>
                  <a:rPr lang="en-GB" dirty="0" smtClean="0"/>
                  <a:t> (</a:t>
                </a:r>
                <a:r>
                  <a:rPr lang="en-GB" dirty="0" err="1" smtClean="0">
                    <a:latin typeface="Consolas" panose="020B0609020204030204" pitchFamily="49" charset="0"/>
                  </a:rPr>
                  <a:t>qt</a:t>
                </a:r>
                <a:r>
                  <a:rPr lang="en-GB" dirty="0" smtClean="0">
                    <a:latin typeface="Consolas" panose="020B0609020204030204" pitchFamily="49" charset="0"/>
                  </a:rPr>
                  <a:t>()</a:t>
                </a:r>
                <a:r>
                  <a:rPr lang="en-GB" dirty="0" smtClean="0"/>
                  <a:t>) rather than </a:t>
                </a:r>
                <a:r>
                  <a:rPr lang="en-GB" dirty="0"/>
                  <a:t>1.96 (</a:t>
                </a:r>
                <a:r>
                  <a:rPr lang="en-GB" dirty="0" err="1" smtClean="0">
                    <a:latin typeface="Consolas" panose="020B0609020204030204" pitchFamily="49" charset="0"/>
                  </a:rPr>
                  <a:t>qnorm</a:t>
                </a:r>
                <a:r>
                  <a:rPr lang="en-GB" dirty="0" smtClean="0">
                    <a:latin typeface="Consolas" panose="020B0609020204030204" pitchFamily="49" charset="0"/>
                  </a:rPr>
                  <a:t>()</a:t>
                </a:r>
                <a:r>
                  <a:rPr lang="en-GB" dirty="0" smtClean="0"/>
                  <a:t>)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>
                              <a:latin typeface="Cambria Math"/>
                            </a:rPr>
                            <m:t>[</m:t>
                          </m:r>
                          <m:r>
                            <a:rPr lang="en-GB">
                              <a:latin typeface="Cambria Math"/>
                            </a:rPr>
                            <m:t>𝑑</m:t>
                          </m:r>
                          <m:r>
                            <a:rPr lang="en-GB">
                              <a:latin typeface="Cambria Math"/>
                            </a:rPr>
                            <m:t>.</m:t>
                          </m:r>
                          <m:r>
                            <a:rPr lang="en-GB">
                              <a:latin typeface="Cambria Math"/>
                            </a:rPr>
                            <m:t>𝑓</m:t>
                          </m:r>
                          <m:r>
                            <a:rPr lang="en-GB">
                              <a:latin typeface="Cambria Math"/>
                            </a:rPr>
                            <m:t>.]</m:t>
                          </m:r>
                        </m:sub>
                      </m:sSub>
                      <m:r>
                        <a:rPr lang="en-GB">
                          <a:latin typeface="Cambria Math"/>
                        </a:rPr>
                        <m:t>×</m:t>
                      </m:r>
                      <m:r>
                        <a:rPr lang="en-GB">
                          <a:latin typeface="Cambria Math"/>
                        </a:rPr>
                        <m:t>𝑠</m:t>
                      </m:r>
                      <m:r>
                        <a:rPr lang="en-GB">
                          <a:latin typeface="Cambria Math"/>
                        </a:rPr>
                        <m:t>.</m:t>
                      </m:r>
                      <m:r>
                        <a:rPr lang="en-GB">
                          <a:latin typeface="Cambria Math"/>
                        </a:rPr>
                        <m:t>𝑒</m:t>
                      </m:r>
                      <m:r>
                        <a:rPr lang="en-GB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2" y="2204864"/>
                <a:ext cx="8208143" cy="2595736"/>
              </a:xfrm>
              <a:prstGeom prst="rect">
                <a:avLst/>
              </a:prstGeom>
              <a:blipFill>
                <a:blip r:embed="rId2"/>
                <a:stretch>
                  <a:fillRect l="-1932" t="-3052"/>
                </a:stretch>
              </a:blipFill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5616" y="5029200"/>
            <a:ext cx="7086600" cy="92008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2000" dirty="0" smtClean="0"/>
              <a:t>(Sampling </a:t>
            </a:r>
            <a:r>
              <a:rPr lang="en-GB" sz="2000" dirty="0"/>
              <a:t>distribution of the mean for small samples is not quite </a:t>
            </a:r>
            <a:r>
              <a:rPr lang="en-GB" sz="2000" dirty="0" smtClean="0"/>
              <a:t>normal but instead follows a </a:t>
            </a:r>
            <a:r>
              <a:rPr lang="en-GB" sz="2000" i="1" dirty="0" smtClean="0"/>
              <a:t>t</a:t>
            </a:r>
            <a:r>
              <a:rPr lang="en-GB" sz="2000" dirty="0" smtClean="0"/>
              <a:t> distribution)</a:t>
            </a:r>
            <a:endParaRPr lang="en-GB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312" y="22860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5838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95400" y="4267201"/>
            <a:ext cx="7086600" cy="18503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numCol="2"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(0.975,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4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2.776445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(0.975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9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2.262157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(0.975,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99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1.984217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(0.975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999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1.962341</a:t>
            </a:r>
            <a:endParaRPr lang="en-GB" sz="20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1135764" y="1988840"/>
                <a:ext cx="7540691" cy="244827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kern="0" dirty="0" smtClean="0"/>
                  <a:t>Value depends on degrees of freedom</a:t>
                </a:r>
              </a:p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i="1" kern="0" dirty="0"/>
                  <a:t>t</a:t>
                </a:r>
                <a:r>
                  <a:rPr lang="en-GB" kern="0" baseline="-25000" dirty="0" smtClean="0"/>
                  <a:t>[∞]</a:t>
                </a:r>
                <a:r>
                  <a:rPr lang="en-GB" kern="0" dirty="0" smtClean="0"/>
                  <a:t> = 1.96</a:t>
                </a:r>
              </a:p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kern="0" dirty="0" smtClean="0"/>
                  <a:t>95% of sample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kern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 kern="0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GB" i="1" kern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.]</m:t>
                        </m:r>
                      </m:sub>
                    </m:sSub>
                    <m:r>
                      <a:rPr lang="en-GB" i="1" kern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b="0" kern="0" dirty="0" smtClean="0">
                  <a:ea typeface="Cambria Math"/>
                </a:endParaRPr>
              </a:p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kern="0" dirty="0" smtClean="0"/>
                  <a:t>Need </a:t>
                </a:r>
                <a:r>
                  <a:rPr lang="en-GB" kern="0" dirty="0" err="1" smtClean="0"/>
                  <a:t>qt</a:t>
                </a:r>
                <a:r>
                  <a:rPr lang="en-GB" kern="0" dirty="0" smtClean="0"/>
                  <a:t>() rather than </a:t>
                </a:r>
                <a:r>
                  <a:rPr lang="en-GB" kern="0" dirty="0" err="1" smtClean="0"/>
                  <a:t>qnorm</a:t>
                </a:r>
                <a:r>
                  <a:rPr lang="en-GB" kern="0" dirty="0" smtClean="0"/>
                  <a:t>()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5764" y="1988840"/>
                <a:ext cx="7540691" cy="2448272"/>
              </a:xfrm>
              <a:prstGeom prst="rect">
                <a:avLst/>
              </a:prstGeom>
              <a:blipFill rotWithShape="1">
                <a:blip r:embed="rId3"/>
                <a:stretch>
                  <a:fillRect l="-1374" t="-223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5823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08962" cy="863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/>
              <a:t>19 lactate dehydrogenase solutions to a recipe that  </a:t>
            </a:r>
            <a:r>
              <a:rPr lang="en-GB" u="sng" dirty="0" smtClean="0"/>
              <a:t>should</a:t>
            </a:r>
            <a:r>
              <a:rPr lang="en-GB" dirty="0" smtClean="0"/>
              <a:t> yield a concentration of 1.5 </a:t>
            </a:r>
            <a:r>
              <a:rPr lang="en-GB" dirty="0" err="1" smtClean="0"/>
              <a:t>μmols</a:t>
            </a:r>
            <a:r>
              <a:rPr lang="en-GB" dirty="0" smtClean="0"/>
              <a:t> l</a:t>
            </a:r>
            <a:r>
              <a:rPr lang="en-GB" baseline="30000" dirty="0" smtClean="0"/>
              <a:t>-1</a:t>
            </a: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pic>
        <p:nvPicPr>
          <p:cNvPr id="10246" name="Picture 6" descr="http://cem.com/e107_images/custom/students_l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7625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5465802"/>
            <a:ext cx="83548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00000"/>
              <a:defRPr/>
            </a:pPr>
            <a:r>
              <a:rPr lang="en-GB" sz="3000" dirty="0"/>
              <a:t>How good is the recipe/ability to follow the recipe?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5371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08962" cy="863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/>
              <a:t>19 lactate dehydrogenase solutions to a recipe that  </a:t>
            </a:r>
            <a:r>
              <a:rPr lang="en-GB" u="sng" dirty="0" smtClean="0"/>
              <a:t>should</a:t>
            </a:r>
            <a:r>
              <a:rPr lang="en-GB" dirty="0" smtClean="0"/>
              <a:t> yield a concentration of 1.5 </a:t>
            </a:r>
            <a:r>
              <a:rPr lang="en-GB" dirty="0" err="1" smtClean="0"/>
              <a:t>μmols</a:t>
            </a:r>
            <a:r>
              <a:rPr lang="en-GB" dirty="0" smtClean="0"/>
              <a:t> l</a:t>
            </a:r>
            <a:r>
              <a:rPr lang="en-GB" baseline="30000" dirty="0" smtClean="0"/>
              <a:t>-1</a:t>
            </a: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141663"/>
            <a:ext cx="3276600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mean(</a:t>
            </a:r>
            <a:r>
              <a:rPr lang="en-GB" sz="2000" dirty="0" err="1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>
              <a:defRPr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1.373684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0" y="4724400"/>
            <a:ext cx="494664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kern="0" dirty="0" smtClean="0"/>
              <a:t>Mean of sample is 1.37 </a:t>
            </a:r>
            <a:r>
              <a:rPr lang="en-GB" kern="0" dirty="0" err="1" smtClean="0"/>
              <a:t>μmols</a:t>
            </a:r>
            <a:r>
              <a:rPr lang="en-GB" kern="0" dirty="0" smtClean="0"/>
              <a:t> l</a:t>
            </a:r>
            <a:r>
              <a:rPr lang="en-GB" kern="0" baseline="30000" dirty="0" smtClean="0"/>
              <a:t>-1</a:t>
            </a:r>
            <a:endParaRPr lang="en-GB" kern="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GB" kern="0" dirty="0" smtClean="0"/>
              <a:t>What is an estimate the population mean?</a:t>
            </a:r>
            <a:endParaRPr lang="en-GB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r="46780" b="37479"/>
          <a:stretch/>
        </p:blipFill>
        <p:spPr bwMode="auto">
          <a:xfrm>
            <a:off x="533400" y="2651087"/>
            <a:ext cx="2590800" cy="39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80089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1" y="2286000"/>
            <a:ext cx="3200399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45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Mean </a:t>
            </a:r>
          </a:p>
          <a:p>
            <a:pPr marL="0" indent="0">
              <a:lnSpc>
                <a:spcPts val="45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Standard error</a:t>
            </a:r>
          </a:p>
          <a:p>
            <a:pPr marL="0" indent="0">
              <a:lnSpc>
                <a:spcPts val="5000"/>
              </a:lnSpc>
              <a:spcAft>
                <a:spcPts val="3000"/>
              </a:spcAft>
              <a:buClrTx/>
              <a:buSzPct val="100000"/>
              <a:buNone/>
              <a:defRPr/>
            </a:pPr>
            <a:r>
              <a:rPr lang="en-GB" kern="0" dirty="0" err="1" smtClean="0"/>
              <a:t>qt</a:t>
            </a:r>
            <a:r>
              <a:rPr lang="en-GB" kern="0" dirty="0" smtClean="0"/>
              <a:t> – need </a:t>
            </a:r>
            <a:r>
              <a:rPr lang="en-GB" kern="0" dirty="0" err="1" smtClean="0"/>
              <a:t>df</a:t>
            </a:r>
            <a:r>
              <a:rPr lang="en-GB" kern="0" dirty="0" smtClean="0"/>
              <a:t> </a:t>
            </a:r>
          </a:p>
          <a:p>
            <a:pPr marL="0" indent="0">
              <a:lnSpc>
                <a:spcPts val="50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Upper CL</a:t>
            </a:r>
          </a:p>
          <a:p>
            <a:pPr marL="0" indent="0">
              <a:lnSpc>
                <a:spcPts val="45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Lower CL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3532" y="1676400"/>
                <a:ext cx="4953000" cy="741362"/>
              </a:xfrm>
            </p:spPr>
            <p:txBody>
              <a:bodyPr lIns="0" rIns="0"/>
              <a:lstStyle/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ker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 ker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 i="1" kern="0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GB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.]</m:t>
                          </m:r>
                        </m:sub>
                      </m:sSub>
                      <m:r>
                        <a:rPr lang="en-GB" i="1" ker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GB" kern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584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3532" y="1676400"/>
                <a:ext cx="4953000" cy="74136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29000" y="2417762"/>
            <a:ext cx="4424362" cy="584775"/>
          </a:xfrm>
          <a:prstGeom prst="rect">
            <a:avLst/>
          </a:prstGeom>
          <a:solidFill>
            <a:schemeClr val="bg1"/>
          </a:solidFill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m &lt;- mean(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);m 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1.373684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200400"/>
            <a:ext cx="5608638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se &lt;-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sd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)/</a:t>
            </a:r>
            <a:r>
              <a:rPr lang="en-GB" sz="1600" dirty="0" err="1">
                <a:solidFill>
                  <a:srgbClr val="0000FF"/>
                </a:solidFill>
                <a:latin typeface="Lucida Console"/>
              </a:rPr>
              <a:t>sqrt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(length(</a:t>
            </a:r>
            <a:r>
              <a:rPr lang="en-GB" sz="1600" dirty="0" err="1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)); se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0.03230167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3962400"/>
            <a:ext cx="5648325" cy="1077218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&lt;- length(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 -1 ;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18</a:t>
            </a:r>
          </a:p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t &lt;-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(0.975,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=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); t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rgbClr val="000000"/>
                </a:solidFill>
                <a:latin typeface="Lucida Console"/>
              </a:rPr>
              <a:t>[1] 2.100922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105400"/>
            <a:ext cx="5684611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round(m + t * se, 2) 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1.44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5867400"/>
            <a:ext cx="5684838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round(m - t * se, 2) 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1.31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8428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5400" y="4267200"/>
            <a:ext cx="7086600" cy="238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95</a:t>
            </a:r>
            <a:r>
              <a:rPr lang="en-GB" kern="0" dirty="0"/>
              <a:t>% certain </a:t>
            </a:r>
            <a:r>
              <a:rPr lang="en-GB" u="sng" kern="0" dirty="0"/>
              <a:t>population</a:t>
            </a:r>
            <a:r>
              <a:rPr lang="en-GB" kern="0" dirty="0"/>
              <a:t> mean is between</a:t>
            </a:r>
            <a:r>
              <a:rPr lang="en-GB" kern="0" dirty="0" smtClean="0"/>
              <a:t>: 1.31 and 1.44 </a:t>
            </a:r>
            <a:r>
              <a:rPr lang="en-GB" kern="0" dirty="0" err="1" smtClean="0"/>
              <a:t>μmols</a:t>
            </a:r>
            <a:r>
              <a:rPr lang="en-GB" kern="0" dirty="0" smtClean="0"/>
              <a:t> l</a:t>
            </a:r>
            <a:r>
              <a:rPr lang="en-GB" kern="0" baseline="30000" dirty="0" smtClean="0"/>
              <a:t>-1</a:t>
            </a:r>
            <a:endParaRPr lang="en-GB" kern="0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What does this tell us about the recipe/ability to follow recipe?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7950" y="1700213"/>
            <a:ext cx="892968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buFont typeface="Wingdings" pitchFamily="2" charset="2"/>
              <a:buNone/>
              <a:defRPr/>
            </a:pPr>
            <a:r>
              <a:rPr lang="en-GB" sz="2800" kern="0" dirty="0" smtClean="0"/>
              <a:t>19 lactate dehydrogenase solutions to a recipe that  </a:t>
            </a:r>
            <a:r>
              <a:rPr lang="en-GB" sz="2800" u="sng" kern="0" dirty="0" smtClean="0"/>
              <a:t>should</a:t>
            </a:r>
            <a:r>
              <a:rPr lang="en-GB" sz="2800" kern="0" dirty="0" smtClean="0"/>
              <a:t> yield a concentration of 1.5 </a:t>
            </a:r>
            <a:r>
              <a:rPr lang="en-GB" sz="2800" kern="0" dirty="0" err="1" smtClean="0"/>
              <a:t>μmols</a:t>
            </a:r>
            <a:r>
              <a:rPr lang="en-GB" sz="2800" kern="0" dirty="0" smtClean="0"/>
              <a:t> l</a:t>
            </a:r>
            <a:r>
              <a:rPr lang="en-GB" sz="2800" kern="0" baseline="30000" dirty="0" smtClean="0"/>
              <a:t>-1</a:t>
            </a:r>
            <a:endParaRPr lang="en-GB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14400" y="2885182"/>
            <a:ext cx="7772400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3200" kern="0" dirty="0">
                <a:solidFill>
                  <a:schemeClr val="tx1"/>
                </a:solidFill>
              </a:rPr>
              <a:t>The 95% confidence interval on the mean was 1.37 ± 0.07 </a:t>
            </a:r>
            <a:r>
              <a:rPr lang="en-GB" sz="3200" kern="0" dirty="0" err="1">
                <a:solidFill>
                  <a:schemeClr val="tx1"/>
                </a:solidFill>
              </a:rPr>
              <a:t>μmols</a:t>
            </a:r>
            <a:r>
              <a:rPr lang="en-GB" sz="3200" kern="0" dirty="0">
                <a:solidFill>
                  <a:schemeClr val="tx1"/>
                </a:solidFill>
              </a:rPr>
              <a:t> l</a:t>
            </a:r>
            <a:r>
              <a:rPr lang="en-GB" sz="3200" kern="0" baseline="30000" dirty="0">
                <a:solidFill>
                  <a:schemeClr val="tx1"/>
                </a:solidFill>
              </a:rPr>
              <a:t>-1</a:t>
            </a:r>
            <a:r>
              <a:rPr lang="en-GB" sz="3200" kern="0" dirty="0" smtClean="0">
                <a:solidFill>
                  <a:schemeClr val="tx1"/>
                </a:solidFill>
              </a:rPr>
              <a:t>.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790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 smtClean="0"/>
                  <a:t>Normal distributions are common</a:t>
                </a:r>
              </a:p>
              <a:p>
                <a:r>
                  <a:rPr lang="en-GB" sz="2400" dirty="0" smtClean="0"/>
                  <a:t>They have two parameters: the mean and standard deviation</a:t>
                </a:r>
              </a:p>
              <a:p>
                <a:r>
                  <a:rPr lang="en-GB" sz="2400" dirty="0" smtClean="0"/>
                  <a:t>All normal distributions have the same properties so we can use them for probabilities and CI</a:t>
                </a:r>
              </a:p>
              <a:p>
                <a:r>
                  <a:rPr lang="en-GB" sz="2400" dirty="0" smtClean="0"/>
                  <a:t>The standard error is the standard deviation of the sample means</a:t>
                </a:r>
              </a:p>
              <a:p>
                <a:r>
                  <a:rPr lang="en-GB" sz="2400" dirty="0" err="1"/>
                  <a:t>p</a:t>
                </a:r>
                <a:r>
                  <a:rPr lang="en-GB" sz="2400" dirty="0" err="1" smtClean="0"/>
                  <a:t>norm</a:t>
                </a:r>
                <a:r>
                  <a:rPr lang="en-GB" sz="2400" dirty="0" smtClean="0"/>
                  <a:t> and </a:t>
                </a:r>
                <a:r>
                  <a:rPr lang="en-GB" sz="2400" dirty="0" err="1" smtClean="0"/>
                  <a:t>qnorm</a:t>
                </a:r>
                <a:r>
                  <a:rPr lang="en-GB" sz="2400" dirty="0" smtClean="0"/>
                  <a:t> are each others inverse; give the probability and the quantile respectively; have </a:t>
                </a:r>
                <a:r>
                  <a:rPr lang="en-GB" sz="2400" dirty="0" err="1" smtClean="0"/>
                  <a:t>lower.tail</a:t>
                </a:r>
                <a:r>
                  <a:rPr lang="en-GB" sz="2400" dirty="0" smtClean="0"/>
                  <a:t> = TRUE by default</a:t>
                </a:r>
              </a:p>
              <a:p>
                <a:r>
                  <a:rPr lang="en-GB" sz="2400" dirty="0" smtClean="0"/>
                  <a:t>CI for large samples: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/>
                      </a:rPr>
                      <m:t>±1.96×</m:t>
                    </m:r>
                    <m:r>
                      <a:rPr lang="en-GB" sz="2400" i="1">
                        <a:latin typeface="Cambria Math"/>
                      </a:rPr>
                      <m:t>𝑠</m:t>
                    </m:r>
                    <m:r>
                      <a:rPr lang="en-GB" sz="2400" i="1">
                        <a:latin typeface="Cambria Math"/>
                      </a:rPr>
                      <m:t>.</m:t>
                    </m:r>
                    <m:r>
                      <a:rPr lang="en-GB" sz="2400" i="1">
                        <a:latin typeface="Cambria Math"/>
                      </a:rPr>
                      <m:t>𝑒</m:t>
                    </m:r>
                    <m:r>
                      <a:rPr lang="en-GB" sz="2400" i="1">
                        <a:latin typeface="Cambria Math"/>
                      </a:rPr>
                      <m:t>.</m:t>
                    </m:r>
                  </m:oMath>
                </a14:m>
                <a:endParaRPr lang="en-GB" sz="24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GB" sz="2400" dirty="0"/>
                  <a:t>CI for </a:t>
                </a:r>
                <a:r>
                  <a:rPr lang="en-GB" sz="2400" dirty="0" smtClean="0"/>
                  <a:t>small samples: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ker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400" i="1" ker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.]</m:t>
                        </m:r>
                      </m:sub>
                    </m:sSub>
                    <m:r>
                      <a:rPr lang="en-GB" sz="2400" i="1" ker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sz="2400" kern="0" dirty="0">
                  <a:ea typeface="Cambria Math"/>
                </a:endParaRPr>
              </a:p>
              <a:p>
                <a:endParaRPr lang="en-GB" sz="2400" dirty="0" smtClean="0"/>
              </a:p>
              <a:p>
                <a:endParaRPr lang="en-GB" sz="2400" dirty="0" smtClean="0"/>
              </a:p>
              <a:p>
                <a:endParaRPr lang="en-GB" sz="2400" dirty="0" smtClean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GB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confidence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</a:t>
            </a:r>
            <a:r>
              <a:rPr lang="en-GB" dirty="0" smtClean="0"/>
              <a:t>confidence </a:t>
            </a:r>
            <a:r>
              <a:rPr lang="en-GB" dirty="0" smtClean="0"/>
              <a:t>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599" y="4953000"/>
            <a:ext cx="4114801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1. We will learn what the normal distribution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confidence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599" y="4953000"/>
            <a:ext cx="4114801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1. We will learn what the normal distribution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0598" y="2971800"/>
            <a:ext cx="4114801" cy="1234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2. We will learn what the sample distribution of the mean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confidence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599" y="4953000"/>
            <a:ext cx="4114801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1. We will learn what the normal distribution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599" y="1356677"/>
            <a:ext cx="4114799" cy="1234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. We will learn what the standard error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0598" y="2971800"/>
            <a:ext cx="4114801" cy="1234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2. We will learn what the sample distribution of the mean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normal distribution?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976c1130-b24d-4aff-a3d8-b0e9dbc0ac11"/>
  <p:tag name="WASPOLLED" val="EEC52C426A5B42878987668CD5F4E0AD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20423</TotalTime>
  <Words>2232</Words>
  <Application>Microsoft Office PowerPoint</Application>
  <PresentationFormat>On-screen Show (4:3)</PresentationFormat>
  <Paragraphs>360</Paragraphs>
  <Slides>46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Cambria Math</vt:lpstr>
      <vt:lpstr>Times New Roman</vt:lpstr>
      <vt:lpstr>Lucida Console</vt:lpstr>
      <vt:lpstr>Courier New</vt:lpstr>
      <vt:lpstr>Arial</vt:lpstr>
      <vt:lpstr>Consolas</vt:lpstr>
      <vt:lpstr>Calibri</vt:lpstr>
      <vt:lpstr>Wingdings</vt:lpstr>
      <vt:lpstr>Office Theme</vt:lpstr>
      <vt:lpstr>Equation</vt:lpstr>
      <vt:lpstr>Emma Rand Data Analysis in R</vt:lpstr>
      <vt:lpstr>Last week</vt:lpstr>
      <vt:lpstr>Summary of this week</vt:lpstr>
      <vt:lpstr>Learning objectives for the week</vt:lpstr>
      <vt:lpstr>To understand confidence intervals</vt:lpstr>
      <vt:lpstr>To understand confidence intervals</vt:lpstr>
      <vt:lpstr>To understand confidence intervals</vt:lpstr>
      <vt:lpstr>To understand confidence intervals</vt:lpstr>
      <vt:lpstr>What is the normal distribution?</vt:lpstr>
      <vt:lpstr>What do we mean by distribution?</vt:lpstr>
      <vt:lpstr>What do we mean by distribution?</vt:lpstr>
      <vt:lpstr>What do we mean by distribution?</vt:lpstr>
      <vt:lpstr>What do we mean by distribution?</vt:lpstr>
      <vt:lpstr>PowerPoint Presentation</vt:lpstr>
      <vt:lpstr>The normal distribution Can vary in two ways – 2 parameters </vt:lpstr>
      <vt:lpstr>PowerPoint Presentation</vt:lpstr>
      <vt:lpstr>The normal distribution Can vary in two ways – 2 parameters </vt:lpstr>
      <vt:lpstr>PowerPoint Presentation</vt:lpstr>
      <vt:lpstr>In a sample, each sample value differs from the mean. Each difference is called a deviation (or a residual) “average of the squared deviations from the mean”</vt:lpstr>
      <vt:lpstr>PowerPoint Presentation</vt:lpstr>
      <vt:lpstr>Sampling distribution of the mean and the standard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intervals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qnorm(0.975) and not qnorm(0.95)?</vt:lpstr>
      <vt:lpstr>Why qnorm(0.975) and not qnorm(0.95)?</vt:lpstr>
      <vt:lpstr>New population of honey bees – how big are their left wings?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231</cp:revision>
  <cp:lastPrinted>2020-01-30T09:49:51Z</cp:lastPrinted>
  <dcterms:created xsi:type="dcterms:W3CDTF">2006-08-16T00:00:00Z</dcterms:created>
  <dcterms:modified xsi:type="dcterms:W3CDTF">2021-01-24T18:42:51Z</dcterms:modified>
</cp:coreProperties>
</file>