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77" r:id="rId3"/>
    <p:sldId id="478" r:id="rId4"/>
    <p:sldId id="427" r:id="rId5"/>
    <p:sldId id="481" r:id="rId6"/>
    <p:sldId id="479" r:id="rId7"/>
    <p:sldId id="480" r:id="rId8"/>
    <p:sldId id="483" r:id="rId9"/>
    <p:sldId id="482" r:id="rId10"/>
    <p:sldId id="486" r:id="rId11"/>
    <p:sldId id="411" r:id="rId12"/>
    <p:sldId id="487" r:id="rId13"/>
    <p:sldId id="484" r:id="rId14"/>
    <p:sldId id="485" r:id="rId15"/>
    <p:sldId id="488" r:id="rId16"/>
    <p:sldId id="440" r:id="rId17"/>
    <p:sldId id="400" r:id="rId18"/>
    <p:sldId id="460" r:id="rId19"/>
    <p:sldId id="468" r:id="rId20"/>
    <p:sldId id="471" r:id="rId21"/>
    <p:sldId id="404" r:id="rId22"/>
    <p:sldId id="469" r:id="rId23"/>
    <p:sldId id="489" r:id="rId24"/>
    <p:sldId id="490" r:id="rId25"/>
    <p:sldId id="491" r:id="rId26"/>
    <p:sldId id="493" r:id="rId27"/>
    <p:sldId id="492" r:id="rId28"/>
    <p:sldId id="473" r:id="rId29"/>
    <p:sldId id="494" r:id="rId30"/>
    <p:sldId id="476" r:id="rId31"/>
    <p:sldId id="495" r:id="rId32"/>
    <p:sldId id="496" r:id="rId33"/>
    <p:sldId id="461" r:id="rId34"/>
    <p:sldId id="421" r:id="rId35"/>
    <p:sldId id="472" r:id="rId36"/>
    <p:sldId id="497" r:id="rId37"/>
    <p:sldId id="498" r:id="rId38"/>
    <p:sldId id="454" r:id="rId39"/>
    <p:sldId id="499" r:id="rId40"/>
    <p:sldId id="417" r:id="rId41"/>
    <p:sldId id="503" r:id="rId42"/>
    <p:sldId id="504" r:id="rId43"/>
    <p:sldId id="408" r:id="rId44"/>
    <p:sldId id="409" r:id="rId45"/>
    <p:sldId id="410" r:id="rId46"/>
    <p:sldId id="500" r:id="rId47"/>
  </p:sldIdLst>
  <p:sldSz cx="9144000" cy="6858000" type="screen4x3"/>
  <p:notesSz cx="10233025" cy="7102475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ambria Math" panose="02040503050406030204" pitchFamily="18" charset="0"/>
      <p:regular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Lucida Console" panose="020B0609040504020204" pitchFamily="49" charset="0"/>
      <p:regular r:id="rId59"/>
    </p:embeddedFont>
    <p:embeddedFont>
      <p:font typeface="Verdana" panose="020B0604030504040204" pitchFamily="34" charset="0"/>
      <p:regular r:id="rId60"/>
      <p:bold r:id="rId61"/>
      <p:italic r:id="rId62"/>
      <p:boldItalic r:id="rId63"/>
    </p:embeddedFont>
  </p:embeddedFontLst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417" autoAdjust="0"/>
    <p:restoredTop sz="79645" autoAdjust="0"/>
  </p:normalViewPr>
  <p:slideViewPr>
    <p:cSldViewPr>
      <p:cViewPr varScale="1">
        <p:scale>
          <a:sx n="91" d="100"/>
          <a:sy n="91" d="100"/>
        </p:scale>
        <p:origin x="17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tags" Target="tags/tag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Rand" userId="ca99d2fc-c0c8-4652-9960-8a576749f5d7" providerId="ADAL" clId="{8AD3E0DD-910F-445F-861C-1FAC0908DF56}"/>
    <pc:docChg chg="modSld">
      <pc:chgData name="Emma Rand" userId="ca99d2fc-c0c8-4652-9960-8a576749f5d7" providerId="ADAL" clId="{8AD3E0DD-910F-445F-861C-1FAC0908DF56}" dt="2022-02-14T11:05:26.314" v="0" actId="6549"/>
      <pc:docMkLst>
        <pc:docMk/>
      </pc:docMkLst>
      <pc:sldChg chg="modSp">
        <pc:chgData name="Emma Rand" userId="ca99d2fc-c0c8-4652-9960-8a576749f5d7" providerId="ADAL" clId="{8AD3E0DD-910F-445F-861C-1FAC0908DF56}" dt="2022-02-14T11:05:26.314" v="0" actId="6549"/>
        <pc:sldMkLst>
          <pc:docMk/>
          <pc:sldMk cId="3032167161" sldId="400"/>
        </pc:sldMkLst>
        <pc:spChg chg="mod">
          <ac:chgData name="Emma Rand" userId="ca99d2fc-c0c8-4652-9960-8a576749f5d7" providerId="ADAL" clId="{8AD3E0DD-910F-445F-861C-1FAC0908DF56}" dt="2022-02-14T11:05:26.314" v="0" actId="6549"/>
          <ac:spMkLst>
            <pc:docMk/>
            <pc:sldMk cId="3032167161" sldId="400"/>
            <ac:spMk id="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5C-4C01-BCDB-905D02993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5C-4C01-BCDB-905D029938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5C-4C01-BCDB-905D02993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0353280"/>
        <c:axId val="160359168"/>
        <c:axId val="48196672"/>
      </c:bar3DChart>
      <c:catAx>
        <c:axId val="160353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0359168"/>
        <c:crosses val="autoZero"/>
        <c:auto val="1"/>
        <c:lblAlgn val="ctr"/>
        <c:lblOffset val="100"/>
        <c:noMultiLvlLbl val="0"/>
      </c:catAx>
      <c:valAx>
        <c:axId val="160359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353280"/>
        <c:crosses val="autoZero"/>
        <c:crossBetween val="between"/>
      </c:valAx>
      <c:serAx>
        <c:axId val="48196672"/>
        <c:scaling>
          <c:orientation val="minMax"/>
        </c:scaling>
        <c:delete val="0"/>
        <c:axPos val="b"/>
        <c:majorTickMark val="out"/>
        <c:minorTickMark val="none"/>
        <c:tickLblPos val="nextTo"/>
        <c:crossAx val="160359168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15EBF-4EE5-4229-B35D-7175CF23C0E8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633E3-6B67-4DEA-8C6E-3297E7943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75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library.wiley.com/action/doSearch?ContribAuthorStored=Mart%C3%ADn%2C+Aurelio" TargetMode="External"/><Relationship Id="rId3" Type="http://schemas.openxmlformats.org/officeDocument/2006/relationships/hyperlink" Target="https://onlinelibrary.wiley.com/action/doSearch?ContribAuthorStored=Illera%2C+Juan+Carlos" TargetMode="External"/><Relationship Id="rId7" Type="http://schemas.openxmlformats.org/officeDocument/2006/relationships/hyperlink" Target="https://onlinelibrary.wiley.com/action/doSearch?ContribAuthorStored=Claramunt%2C+Santiago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onlinelibrary.wiley.com/action/doSearch?ContribAuthorStored=Hern%C3%A1ndez%2C+Mariano" TargetMode="External"/><Relationship Id="rId5" Type="http://schemas.openxmlformats.org/officeDocument/2006/relationships/hyperlink" Target="https://onlinelibrary.wiley.com/action/doSearch?ContribAuthorStored=Rodriguez-Exposito%2C+Eduardo" TargetMode="External"/><Relationship Id="rId4" Type="http://schemas.openxmlformats.org/officeDocument/2006/relationships/hyperlink" Target="https://onlinelibrary.wiley.com/action/doSearch?ContribAuthorStored=Rando%2C+Juan+Carlos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81325E7-2A65-43BF-B960-E205F6BC23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7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/>
              <a:t>don’t overthink. Just gives you idea of what to expect and helps identify issues (missing data, outliers </a:t>
            </a:r>
            <a:r>
              <a:rPr lang="en-GB" altLang="en-US" sz="1200" dirty="0" err="1"/>
              <a:t>etc</a:t>
            </a:r>
            <a:r>
              <a:rPr lang="en-GB" altLang="en-US" sz="1200" dirty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/>
              <a:t>So </a:t>
            </a:r>
            <a:r>
              <a:rPr lang="en-GB" altLang="en-US" sz="1200" dirty="0" err="1"/>
              <a:t>canariensis</a:t>
            </a:r>
            <a:r>
              <a:rPr lang="en-GB" altLang="en-US" sz="1200" baseline="0" dirty="0"/>
              <a:t> seem a little bigger</a:t>
            </a:r>
            <a:endParaRPr lang="en-GB" altLang="en-US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47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44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462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43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29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358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712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725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43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EA8F551-BE6E-4B82-9A04-DC8C90F8B1A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406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4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04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93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72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93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B6BAC77-350C-419E-9B0E-657C6A1576B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49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3468720-4CE3-4A33-A1D8-AC3ECF2F06D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63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3468720-4CE3-4A33-A1D8-AC3ECF2F06D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07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86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78EAEC8-9DD8-41FF-906C-9F81B267D7B5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8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FC7D259-028C-47C6-AFCD-59ED0B8ED60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98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83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24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3144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AC2C69B-8995-459E-B062-5C071A3246E9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20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5FA10A7-ACED-4E2D-A8D3-CCD6709209D1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186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4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FC7D259-028C-47C6-AFCD-59ED0B8ED60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2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8F3F8C-1E60-430F-B78F-5B6A5F34CF3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27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FC7D259-028C-47C6-AFCD-59ED0B8ED60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4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https://onlinelibrary.wiley.com/doi/abs/10.1111/jav.01885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Acoustic, genetic, and morphological analyses of the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Canarian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common chaffinch complex </a:t>
            </a:r>
            <a:r>
              <a:rPr lang="en-GB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Fringilla</a:t>
            </a:r>
            <a:r>
              <a:rPr lang="en-GB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coelebs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ssp. reveals cryptic diversification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Juan Carlos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Illera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Juan Carlos Rando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Eduardo Rodriguez‐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Exposito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Mariano Hernández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Santiago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Claramunt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Aurelio Martín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20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itchFamily="34" charset="0"/>
              </a:rPr>
              <a:t>i.e., the number in the sample of differences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A1353A0F-B51D-4536-8268-3B342DB761B3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2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8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1687466905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758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chaffinch#Subspeci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/>
          </a:bodyPr>
          <a:lstStyle/>
          <a:p>
            <a:r>
              <a:rPr lang="en-GB" dirty="0"/>
              <a:t>Week 6 Two sample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4" y="513842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81603" y="1782762"/>
            <a:ext cx="7265987" cy="47561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dirty="0"/>
              <a:t>Two samples but values are not independent.</a:t>
            </a:r>
          </a:p>
          <a:p>
            <a:pPr marL="0" indent="0">
              <a:buNone/>
              <a:defRPr/>
            </a:pPr>
            <a:r>
              <a:rPr lang="en-GB" dirty="0"/>
              <a:t>They could be </a:t>
            </a:r>
          </a:p>
          <a:p>
            <a:pPr>
              <a:defRPr/>
            </a:pPr>
            <a:r>
              <a:rPr lang="en-GB" dirty="0"/>
              <a:t>Same individual</a:t>
            </a:r>
          </a:p>
          <a:p>
            <a:pPr>
              <a:defRPr/>
            </a:pPr>
            <a:r>
              <a:rPr lang="en-GB" dirty="0"/>
              <a:t>Same time or location</a:t>
            </a:r>
          </a:p>
          <a:p>
            <a:pPr marL="0" indent="0">
              <a:buNone/>
              <a:defRPr/>
            </a:pPr>
            <a:r>
              <a:rPr lang="en-GB" dirty="0"/>
              <a:t>Key: do pairs of observations have something in common that make them more similar to each other than to other observations.</a:t>
            </a:r>
          </a:p>
          <a:p>
            <a:pPr marL="0" indent="0">
              <a:buNone/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 marL="0" indent="0">
              <a:buFont typeface="Arial" pitchFamily="34" charset="0"/>
              <a:buNone/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 marL="0" indent="0">
              <a:buFont typeface="Arial" pitchFamily="34" charset="0"/>
              <a:buNone/>
              <a:defRPr/>
            </a:pPr>
            <a:endParaRPr lang="en-GB" dirty="0"/>
          </a:p>
          <a:p>
            <a:pPr marL="342900" lvl="1" indent="-342900">
              <a:buClr>
                <a:schemeClr val="accent2"/>
              </a:buClr>
              <a:defRPr/>
            </a:pPr>
            <a:endParaRPr lang="en-GB" dirty="0"/>
          </a:p>
          <a:p>
            <a:pPr lvl="1">
              <a:buFont typeface="Wingdings" pitchFamily="2" charset="2"/>
              <a:buNone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76250"/>
            <a:ext cx="52578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Two-sample </a:t>
            </a:r>
            <a:r>
              <a:rPr lang="en-GB" altLang="en-US" i="1" dirty="0"/>
              <a:t>t</a:t>
            </a:r>
            <a:r>
              <a:rPr lang="en-GB" altLang="en-US" dirty="0"/>
              <a:t>-tests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458199" cy="5029200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3600" dirty="0"/>
              <a:t>Is there a difference between two independent means</a:t>
            </a:r>
          </a:p>
          <a:p>
            <a:pPr lvl="2"/>
            <a:r>
              <a:rPr lang="en-GB" altLang="en-US" sz="2800" dirty="0"/>
              <a:t>Independent – values in one group not related to values in the other group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600" dirty="0"/>
              <a:t>Example: is there a difference between the masses of different subspecies of chaffinches?</a:t>
            </a:r>
          </a:p>
          <a:p>
            <a:pPr eaLnBrk="1" hangingPunct="1"/>
            <a:endParaRPr lang="en-GB" alt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9BA3D-8380-4F69-A8D3-F04DC6AD14BF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8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08" y="1770344"/>
            <a:ext cx="3505200" cy="4672012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/>
              <a:t>Is there a difference between the masses of different subspecies of chaffinches?</a:t>
            </a:r>
            <a:br>
              <a:rPr lang="en-GB" sz="3600" dirty="0"/>
            </a:br>
            <a:br>
              <a:rPr lang="en-GB" altLang="en-US" sz="3600" dirty="0"/>
            </a:br>
            <a:br>
              <a:rPr lang="en-GB" altLang="en-US" sz="3600" dirty="0"/>
            </a:br>
            <a:br>
              <a:rPr lang="en-GB" altLang="en-US" sz="3600" dirty="0"/>
            </a:br>
            <a:r>
              <a:rPr lang="en-GB" altLang="en-US" sz="3600" dirty="0" err="1"/>
              <a:t>n.b.</a:t>
            </a:r>
            <a:r>
              <a:rPr lang="en-GB" altLang="en-US" sz="3600" dirty="0"/>
              <a:t> tidy data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185999"/>
            <a:ext cx="5596031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617492" y="3521075"/>
            <a:ext cx="2892939" cy="13914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3600" dirty="0"/>
              <a:t>No link</a:t>
            </a:r>
          </a:p>
          <a:p>
            <a:pPr algn="l"/>
            <a:r>
              <a:rPr lang="en-GB" altLang="en-US" sz="3600" dirty="0"/>
              <a:t>Could reorder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1600" r="69723" b="27600"/>
          <a:stretch/>
        </p:blipFill>
        <p:spPr>
          <a:xfrm>
            <a:off x="6552232" y="320675"/>
            <a:ext cx="2549967" cy="6400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334000" y="706182"/>
            <a:ext cx="1524000" cy="2778317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34000" y="4912520"/>
            <a:ext cx="1524000" cy="70326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45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two-sample </a:t>
            </a:r>
            <a:r>
              <a:rPr lang="en-US" i="1" dirty="0"/>
              <a:t>t</a:t>
            </a:r>
            <a:r>
              <a:rPr lang="en-US" dirty="0"/>
              <a:t>-test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parametric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8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</a:t>
            </a:r>
            <a:r>
              <a:rPr lang="en-US" i="1" dirty="0"/>
              <a:t>t</a:t>
            </a:r>
            <a:r>
              <a:rPr lang="en-US" dirty="0"/>
              <a:t>-test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number of </a:t>
            </a:r>
            <a:r>
              <a:rPr lang="en-US" dirty="0">
                <a:hlinkClick r:id="rId3"/>
              </a:rPr>
              <a:t>subspecies of the common chaffinch</a:t>
            </a:r>
            <a:r>
              <a:rPr lang="en-US" dirty="0"/>
              <a:t> have been described, based principally on the differences in the pattern and </a:t>
            </a:r>
            <a:r>
              <a:rPr lang="en-US" dirty="0" err="1"/>
              <a:t>colour</a:t>
            </a:r>
            <a:r>
              <a:rPr lang="en-US" dirty="0"/>
              <a:t> of the adult male plumage. Two of these subspecies are: </a:t>
            </a:r>
          </a:p>
          <a:p>
            <a:r>
              <a:rPr lang="en-US" dirty="0"/>
              <a:t>"</a:t>
            </a:r>
            <a:r>
              <a:rPr lang="en-US" dirty="0" err="1"/>
              <a:t>coelebs</a:t>
            </a:r>
            <a:r>
              <a:rPr lang="en-US" dirty="0"/>
              <a:t> group" that occurs in Europe and Asia</a:t>
            </a:r>
          </a:p>
          <a:p>
            <a:r>
              <a:rPr lang="en-US" dirty="0"/>
              <a:t>"</a:t>
            </a:r>
            <a:r>
              <a:rPr lang="en-US" dirty="0" err="1"/>
              <a:t>canariensis</a:t>
            </a:r>
            <a:r>
              <a:rPr lang="en-US" dirty="0"/>
              <a:t> group" on the Canary Islands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1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 descr="shows several subspecies of chaffinch including the canariensis and the coelebs. their colouring differs" title="Figure 1 from https://onlinelibrary.wiley.com/doi/abs/10.1111/jav.01885"/>
          <p:cNvPicPr>
            <a:picLocks noChangeAspect="1"/>
          </p:cNvPicPr>
          <p:nvPr/>
        </p:nvPicPr>
        <p:blipFill rotWithShape="1">
          <a:blip r:embed="rId3"/>
          <a:srcRect l="9777" t="32894" r="1653" b="5043"/>
          <a:stretch/>
        </p:blipFill>
        <p:spPr>
          <a:xfrm>
            <a:off x="76200" y="625476"/>
            <a:ext cx="8825546" cy="5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1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16013" y="1700213"/>
                <a:ext cx="7559675" cy="4829175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sz="3200" dirty="0"/>
                  <a:t>Standard formula for all t-tests</a:t>
                </a:r>
              </a:p>
              <a:p>
                <a:pPr marL="0" lvl="1" indent="0">
                  <a:spcAft>
                    <a:spcPts val="1200"/>
                  </a:spcAft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/>
                        </a:rPr>
                        <m:t>𝑡</m:t>
                      </m:r>
                      <m:r>
                        <a:rPr lang="en-GB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>
                              <a:latin typeface="Cambria Math"/>
                            </a:rPr>
                            <m:t>−</m:t>
                          </m:r>
                          <m:r>
                            <a:rPr lang="en-GB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a:rPr lang="en-GB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>
                              <a:latin typeface="Cambria Math"/>
                            </a:rPr>
                            <m:t>𝑠</m:t>
                          </m:r>
                          <m:r>
                            <a:rPr lang="en-GB">
                              <a:latin typeface="Cambria Math"/>
                            </a:rPr>
                            <m:t>.</m:t>
                          </m:r>
                          <m:r>
                            <a:rPr lang="en-GB">
                              <a:latin typeface="Cambria Math"/>
                            </a:rPr>
                            <m:t>𝑒</m:t>
                          </m:r>
                          <m:r>
                            <a:rPr lang="en-GB">
                              <a:latin typeface="Cambria Math"/>
                            </a:rPr>
                            <m:t>. </m:t>
                          </m:r>
                          <m:r>
                            <a:rPr lang="en-GB">
                              <a:latin typeface="Cambria Math"/>
                            </a:rPr>
                            <m:t>𝑜𝑓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a:rPr lang="en-GB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>
                  <a:spcAft>
                    <a:spcPts val="1200"/>
                  </a:spcAft>
                  <a:defRPr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[</m:t>
                        </m:r>
                        <m:r>
                          <a:rPr lang="en-GB" b="0" i="1" smtClean="0">
                            <a:latin typeface="Cambria Math"/>
                          </a:rPr>
                          <m:t>𝑑</m:t>
                        </m:r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r>
                          <a:rPr lang="en-GB" b="0" i="1" smtClean="0">
                            <a:latin typeface="Cambria Math"/>
                          </a:rPr>
                          <m:t>]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−0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𝑒</m:t>
                        </m:r>
                        <m:r>
                          <a:rPr lang="en-GB" b="0" i="1" smtClean="0">
                            <a:latin typeface="Cambria Math"/>
                          </a:rPr>
                          <m:t>.  </m:t>
                        </m:r>
                        <m:r>
                          <a:rPr lang="en-GB" b="0" i="1" smtClean="0">
                            <a:latin typeface="Cambria Math"/>
                          </a:rPr>
                          <m:t>𝑜𝑓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  <a:defRPr/>
                </a:pPr>
                <a:r>
                  <a:rPr lang="en-GB" sz="2000" dirty="0"/>
                  <a:t>	To aid understanding, not for remembering</a:t>
                </a:r>
                <a:endParaRPr lang="en-GB" dirty="0"/>
              </a:p>
              <a:p>
                <a:pPr marL="342900" lvl="1" indent="-342900"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sz="3200" dirty="0" err="1"/>
                  <a:t>d.f.</a:t>
                </a:r>
                <a:r>
                  <a:rPr lang="en-GB" sz="3200" dirty="0"/>
                  <a:t>= n</a:t>
                </a:r>
                <a:r>
                  <a:rPr lang="en-GB" sz="3200" baseline="-25000" dirty="0"/>
                  <a:t>1</a:t>
                </a:r>
                <a:r>
                  <a:rPr lang="en-GB" sz="3200" dirty="0"/>
                  <a:t> + n</a:t>
                </a:r>
                <a:r>
                  <a:rPr lang="en-GB" sz="3200" baseline="-25000" dirty="0"/>
                  <a:t>2</a:t>
                </a:r>
                <a:r>
                  <a:rPr lang="en-GB" sz="3200" dirty="0"/>
                  <a:t> - 2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6013" y="1700213"/>
                <a:ext cx="7559675" cy="4829175"/>
              </a:xfrm>
              <a:blipFill rotWithShape="1">
                <a:blip r:embed="rId3"/>
                <a:stretch>
                  <a:fillRect l="-1774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086600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4000" i="1" kern="0" dirty="0">
                <a:latin typeface="+mj-lt"/>
                <a:ea typeface="+mj-ea"/>
                <a:cs typeface="+mj-cs"/>
              </a:rPr>
              <a:t>t</a:t>
            </a:r>
            <a:r>
              <a:rPr lang="en-GB" sz="4000" kern="0" dirty="0">
                <a:latin typeface="+mj-lt"/>
                <a:ea typeface="+mj-ea"/>
                <a:cs typeface="+mj-cs"/>
              </a:rPr>
              <a:t>-tests</a:t>
            </a:r>
            <a:endParaRPr lang="en-GB" sz="4000" kern="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4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11600" r="69723" b="27600"/>
          <a:stretch/>
        </p:blipFill>
        <p:spPr>
          <a:xfrm>
            <a:off x="0" y="0"/>
            <a:ext cx="2549967" cy="6858000"/>
          </a:xfrm>
          <a:prstGeom prst="rect">
            <a:avLst/>
          </a:prstGeom>
        </p:spPr>
      </p:pic>
      <p:sp>
        <p:nvSpPr>
          <p:cNvPr id="512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GB" altLang="en-US" sz="2400">
                <a:latin typeface="Arial" pitchFamily="34" charset="0"/>
              </a:rPr>
            </a:br>
            <a:endParaRPr lang="en-GB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705100" y="2964734"/>
            <a:ext cx="5410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Note: these data are  ‘tidy’</a:t>
            </a:r>
          </a:p>
          <a:p>
            <a:endParaRPr lang="en-GB" sz="2400" dirty="0"/>
          </a:p>
          <a:p>
            <a:r>
              <a:rPr lang="en-GB" sz="2400" dirty="0"/>
              <a:t>All the responses in one column with other variables indicating the group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2189219"/>
            <a:ext cx="5867399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chaff  &lt;-  </a:t>
            </a:r>
            <a:r>
              <a:rPr lang="en-GB" sz="2000" dirty="0" err="1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read_table</a:t>
            </a:r>
            <a:r>
              <a:rPr lang="en-GB" sz="20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("data/chaff.txt")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3737" y="5156021"/>
            <a:ext cx="33528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Organise your </a:t>
            </a:r>
          </a:p>
          <a:p>
            <a:pPr algn="ctr"/>
            <a:r>
              <a:rPr lang="en-GB" sz="3600" dirty="0"/>
              <a:t>data this way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9967" y="548095"/>
            <a:ext cx="6567558" cy="1198301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</p:spTree>
    <p:extLst>
      <p:ext uri="{BB962C8B-B14F-4D97-AF65-F5344CB8AC3E}">
        <p14:creationId xmlns:p14="http://schemas.microsoft.com/office/powerpoint/2010/main" val="30321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221"/>
            <a:ext cx="8229600" cy="1143000"/>
          </a:xfrm>
        </p:spPr>
        <p:txBody>
          <a:bodyPr/>
          <a:lstStyle/>
          <a:p>
            <a:r>
              <a:rPr lang="en-GB" dirty="0"/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164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Each variable should be in one column.</a:t>
            </a:r>
          </a:p>
          <a:p>
            <a:r>
              <a:rPr lang="en-GB" dirty="0"/>
              <a:t>Each different observation of that variable should be in a different row.</a:t>
            </a:r>
          </a:p>
          <a:p>
            <a:r>
              <a:rPr lang="en-GB" dirty="0"/>
              <a:t>There should be one table for each "kind" of data.</a:t>
            </a:r>
          </a:p>
          <a:p>
            <a:r>
              <a:rPr lang="en-GB" dirty="0"/>
              <a:t>If you have multiple tables, they should include a column in the table that allows them to be linked.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Independent study: Wickham, H (2013). Tidy Data. Journal of Statistical Software.</a:t>
            </a:r>
          </a:p>
          <a:p>
            <a:pPr marL="0" indent="0">
              <a:buNone/>
            </a:pPr>
            <a:r>
              <a:rPr lang="en-GB" dirty="0"/>
              <a:t>https://www.jstatsoft.org/article/view/v059i10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Plot your data: roughly – perhaps one of these…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2292805"/>
            <a:ext cx="4534694" cy="826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subspecies, y = mass))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geom_violin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sz="1600" kern="0" dirty="0"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48200" y="2292805"/>
            <a:ext cx="4495800" cy="826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subspecies, y = mass))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geom_boxplot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sz="1600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106139"/>
            <a:ext cx="3999706" cy="3692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130061"/>
            <a:ext cx="4038600" cy="37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2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8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We will cover </a:t>
            </a:r>
          </a:p>
          <a:p>
            <a:r>
              <a:rPr lang="en-GB" dirty="0"/>
              <a:t>General intro to one- and two- sample tests</a:t>
            </a:r>
          </a:p>
          <a:p>
            <a:r>
              <a:rPr lang="en-GB" dirty="0"/>
              <a:t>one sample-tests</a:t>
            </a:r>
          </a:p>
          <a:p>
            <a:pPr lvl="1"/>
            <a:r>
              <a:rPr lang="en-GB" dirty="0"/>
              <a:t>The one-sample t-test</a:t>
            </a:r>
          </a:p>
          <a:p>
            <a:pPr lvl="1"/>
            <a:r>
              <a:rPr lang="en-GB" dirty="0"/>
              <a:t>The paired sample t-test</a:t>
            </a:r>
          </a:p>
          <a:p>
            <a:pPr lvl="1"/>
            <a:r>
              <a:rPr lang="en-GB" dirty="0"/>
              <a:t>The one sample Wilcoxon</a:t>
            </a:r>
          </a:p>
          <a:p>
            <a:pPr marL="0" indent="0">
              <a:buNone/>
            </a:pPr>
            <a:r>
              <a:rPr lang="en-GB" dirty="0"/>
              <a:t>R practice</a:t>
            </a:r>
          </a:p>
          <a:p>
            <a:pPr lvl="1"/>
            <a:r>
              <a:rPr lang="en-GB" dirty="0"/>
              <a:t>No workshop</a:t>
            </a:r>
          </a:p>
          <a:p>
            <a:pPr lvl="1"/>
            <a:r>
              <a:rPr lang="en-GB" dirty="0"/>
              <a:t>Activities to consolidate previous skills:  Workflow basics and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988" y="4495800"/>
            <a:ext cx="7389812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chaffsum</a:t>
            </a:r>
            <a:endParaRPr lang="en-GB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2 x 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subspecies   mean 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n    se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chr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  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int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canariensis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22.3  2.15    20 0.481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coelebs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20.5  2.14    20 0.478</a:t>
            </a:r>
            <a:endParaRPr lang="en-GB" sz="2000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Summarise the data: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794" y="2182465"/>
            <a:ext cx="5105400" cy="202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chaffsum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&lt;- chaff %&gt;%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group_by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(subspecies) %&gt;%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summarise(mean = mean(mass),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(mass),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n = length(mass),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se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/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sqrt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(n))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150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2743200"/>
            <a:ext cx="49530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mass ~ subspecies,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2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var.equal</a:t>
            </a: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T)</a:t>
            </a:r>
            <a:endParaRPr lang="en-GB" sz="2800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i="1" dirty="0"/>
              <a:t>t</a:t>
            </a:r>
            <a:r>
              <a:rPr lang="en-GB" altLang="en-US" sz="2800" dirty="0"/>
              <a:t>-test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8760" y="1709063"/>
            <a:ext cx="35645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Name of the </a:t>
            </a:r>
            <a:r>
              <a:rPr lang="en-GB" altLang="en-US" sz="2800" dirty="0" err="1"/>
              <a:t>dataframe</a:t>
            </a:r>
            <a:endParaRPr lang="en-GB" alt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349240" y="2736958"/>
            <a:ext cx="35645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The ‘model’ explain mass by subspecies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0200" y="4972218"/>
            <a:ext cx="35645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Paired = FALSE is the default. </a:t>
            </a:r>
          </a:p>
          <a:p>
            <a:r>
              <a:rPr lang="en-GB" altLang="en-US" sz="2800" dirty="0"/>
              <a:t>No need to include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0" y="5153917"/>
            <a:ext cx="35645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We are assuming homogeneity of variance</a:t>
            </a:r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3733800" y="1970673"/>
            <a:ext cx="1584960" cy="766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4724400" y="3214012"/>
            <a:ext cx="624840" cy="62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048000" y="3962400"/>
            <a:ext cx="76201" cy="1191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1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988" y="3843655"/>
            <a:ext cx="8532812" cy="28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     Two Sample t-test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mass by subspecies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2.6471,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38, p-value = 0.01175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0.422266 3.167734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canariensis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coelebs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22.275                    20.480 </a:t>
            </a:r>
            <a:endParaRPr lang="en-GB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i="1" dirty="0"/>
              <a:t>t</a:t>
            </a:r>
            <a:r>
              <a:rPr lang="en-GB" altLang="en-US" sz="2800" dirty="0"/>
              <a:t>-test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197080"/>
            <a:ext cx="4953000" cy="1460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mass ~ subspecies,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var.equal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T)</a:t>
            </a:r>
            <a:endParaRPr lang="en-GB" sz="2400" kern="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3228" y="1647735"/>
            <a:ext cx="3564572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Paired = FALSE is the default. </a:t>
            </a:r>
          </a:p>
          <a:p>
            <a:r>
              <a:rPr lang="en-GB" altLang="en-US" sz="2800" dirty="0"/>
              <a:t>Two-sample test done by default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76600" y="3505200"/>
            <a:ext cx="34290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03228" y="3922743"/>
            <a:ext cx="35645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The model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352800" y="4184353"/>
            <a:ext cx="2150428" cy="340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029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988" y="3843655"/>
            <a:ext cx="8532812" cy="28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     Two Sample t-test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mass by subspecies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2.6471,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38, p-value = 0.01175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0.422266 3.167734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canariensis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coelebs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22.275                    20.480 </a:t>
            </a:r>
            <a:endParaRPr lang="en-GB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i="1" dirty="0"/>
              <a:t>t</a:t>
            </a:r>
            <a:r>
              <a:rPr lang="en-GB" altLang="en-US" sz="2800" dirty="0"/>
              <a:t>-test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197080"/>
            <a:ext cx="4953000" cy="1460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mass ~ subspecies,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var.equal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T)</a:t>
            </a:r>
            <a:endParaRPr lang="en-GB" sz="2400" kern="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3228" y="1647735"/>
            <a:ext cx="35645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The two group means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705600" y="2197080"/>
            <a:ext cx="762000" cy="3973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05200" y="2180560"/>
            <a:ext cx="3429000" cy="3989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84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988" y="3843655"/>
            <a:ext cx="8532812" cy="28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     Two Sample t-test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mass by subspecies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2.6471,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38, p-value = 0.01175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0.422266 3.167734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canariensis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coelebs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22.275                    20.480 </a:t>
            </a:r>
            <a:endParaRPr lang="en-GB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i="1" dirty="0"/>
              <a:t>t</a:t>
            </a:r>
            <a:r>
              <a:rPr lang="en-GB" altLang="en-US" sz="2800" dirty="0"/>
              <a:t>-test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197080"/>
            <a:ext cx="4953000" cy="1460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mass ~ subspecies,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var.equal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T)</a:t>
            </a:r>
            <a:endParaRPr lang="en-GB" sz="2400" kern="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1647735"/>
            <a:ext cx="40386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95% CI on the difference between the two means</a:t>
            </a:r>
          </a:p>
          <a:p>
            <a:endParaRPr lang="en-GB" altLang="en-US" sz="2800" dirty="0"/>
          </a:p>
          <a:p>
            <a:r>
              <a:rPr lang="en-GB" altLang="en-US" sz="2800" dirty="0"/>
              <a:t>22.275 - 20.480 = 1.795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2514600" y="3463617"/>
            <a:ext cx="4533900" cy="2022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59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988" y="3843655"/>
            <a:ext cx="8532812" cy="28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     Two Sample t-test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mass by subspecies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2.6471,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38, p-value = 0.01175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0.422266 3.167734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canariensis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coelebs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22.275                    20.480 </a:t>
            </a:r>
            <a:endParaRPr lang="en-GB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i="1" dirty="0"/>
              <a:t>t</a:t>
            </a:r>
            <a:r>
              <a:rPr lang="en-GB" altLang="en-US" sz="2800" dirty="0"/>
              <a:t>-test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197080"/>
            <a:ext cx="4953000" cy="1460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mass ~ subspecies,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var.equal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T)</a:t>
            </a:r>
            <a:endParaRPr lang="en-GB" sz="2400" kern="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3228" y="1647735"/>
            <a:ext cx="35645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The bit that says whether it is significant </a:t>
            </a:r>
            <a:r>
              <a:rPr lang="en-GB" altLang="en-US" sz="2800" i="1" dirty="0"/>
              <a:t>p</a:t>
            </a:r>
            <a:r>
              <a:rPr lang="en-GB" altLang="en-US" sz="2800" dirty="0"/>
              <a:t> value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4572000" y="3032730"/>
            <a:ext cx="2713514" cy="1539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6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988" y="3843655"/>
            <a:ext cx="8532812" cy="28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     Two Sample t-test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mass by subspecies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2.6471,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38, p-value = 0.01175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0.422266 3.167734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canariensis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coelebs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22.275                    20.480 </a:t>
            </a:r>
            <a:endParaRPr lang="en-GB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i="1" dirty="0"/>
              <a:t>t</a:t>
            </a:r>
            <a:r>
              <a:rPr lang="en-GB" altLang="en-US" sz="2800" dirty="0"/>
              <a:t>-test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197080"/>
            <a:ext cx="4953000" cy="1460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mass ~ subspecies,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var.equal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T)</a:t>
            </a:r>
            <a:endParaRPr lang="en-GB" sz="2400" kern="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9600" y="1676400"/>
            <a:ext cx="425037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i="1" dirty="0"/>
              <a:t>p</a:t>
            </a:r>
            <a:r>
              <a:rPr lang="en-GB" altLang="en-US" sz="2800" dirty="0"/>
              <a:t> &lt; 0.05</a:t>
            </a:r>
          </a:p>
          <a:p>
            <a:r>
              <a:rPr lang="en-GB" altLang="en-US" sz="2800" dirty="0"/>
              <a:t>Conclusion: there is a significant difference between the subspecies in mass </a:t>
            </a:r>
          </a:p>
        </p:txBody>
      </p:sp>
    </p:spTree>
    <p:extLst>
      <p:ext uri="{BB962C8B-B14F-4D97-AF65-F5344CB8AC3E}">
        <p14:creationId xmlns:p14="http://schemas.microsoft.com/office/powerpoint/2010/main" val="2034263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988" y="3843655"/>
            <a:ext cx="8532812" cy="28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     Two Sample t-test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mass by subspecies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2.6471,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38, p-value = 0.01175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0.422266 3.167734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canariensis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coelebs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22.275                    20.480 </a:t>
            </a:r>
            <a:endParaRPr lang="en-GB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i="1" dirty="0"/>
              <a:t>t</a:t>
            </a:r>
            <a:r>
              <a:rPr lang="en-GB" altLang="en-US" sz="2800" dirty="0"/>
              <a:t>-test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197080"/>
            <a:ext cx="4953000" cy="1460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mass ~ subspecies,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var.equal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T)</a:t>
            </a:r>
            <a:endParaRPr lang="en-GB" sz="2400" kern="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3228" y="1647735"/>
            <a:ext cx="35645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The values we will quote in results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5029200" y="2601842"/>
            <a:ext cx="2256314" cy="1970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3988" y="4572000"/>
            <a:ext cx="4875212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0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74794"/>
            <a:ext cx="7838364" cy="478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latin typeface="+mn-lt"/>
              </a:rPr>
              <a:t>Check the assumptions</a:t>
            </a:r>
            <a:endParaRPr lang="en-GB" sz="3200" kern="0" dirty="0"/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dirty="0"/>
              <a:t>All </a:t>
            </a:r>
            <a:r>
              <a:rPr lang="en-GB" sz="3200" i="1" dirty="0"/>
              <a:t>t</a:t>
            </a:r>
            <a:r>
              <a:rPr lang="en-GB" sz="3200" dirty="0"/>
              <a:t>-tests assume the “residuals” are normally distributed and have homogeneity of variance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endParaRPr lang="en-GB" sz="3200" kern="0" dirty="0">
              <a:latin typeface="+mn-lt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/>
              <a:t>First use common sense: mass is a continuous and we would expect it to be normally distributed thus we would expect the residuals to be normally distributed</a:t>
            </a:r>
            <a:endParaRPr lang="en-GB" sz="3200" kern="0" dirty="0">
              <a:latin typeface="+mn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</p:spTree>
    <p:extLst>
      <p:ext uri="{BB962C8B-B14F-4D97-AF65-F5344CB8AC3E}">
        <p14:creationId xmlns:p14="http://schemas.microsoft.com/office/powerpoint/2010/main" val="4079395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4292143"/>
            <a:ext cx="91440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# add the group means to the data</a:t>
            </a:r>
          </a:p>
          <a:p>
            <a:pPr>
              <a:buFont typeface="Wingdings" pitchFamily="2" charset="2"/>
              <a:buNone/>
            </a:pP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 &lt;- merge(chaff, </a:t>
            </a:r>
            <a:r>
              <a:rPr lang="en-GB" altLang="en-US" sz="20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chaffsum</a:t>
            </a: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[,1:2], by = "subspecies")</a:t>
            </a:r>
          </a:p>
          <a:p>
            <a:pPr>
              <a:buFont typeface="Wingdings" pitchFamily="2" charset="2"/>
              <a:buNone/>
            </a:pPr>
            <a:endParaRPr lang="en-GB" altLang="en-US" sz="20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# add the residuals</a:t>
            </a:r>
          </a:p>
          <a:p>
            <a:pPr>
              <a:buFont typeface="Wingdings" pitchFamily="2" charset="2"/>
              <a:buNone/>
            </a:pP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 &lt;- chaff %&gt;% </a:t>
            </a:r>
          </a:p>
          <a:p>
            <a:pPr>
              <a:buFont typeface="Wingdings" pitchFamily="2" charset="2"/>
              <a:buNone/>
            </a:pP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mutate(residual = mass - mean)</a:t>
            </a:r>
          </a:p>
          <a:p>
            <a:pPr>
              <a:buFont typeface="Wingdings" pitchFamily="2" charset="2"/>
              <a:buNone/>
            </a:pPr>
            <a:endParaRPr lang="en-GB" altLang="en-US" sz="20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74794"/>
            <a:ext cx="7838364" cy="177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latin typeface="+mn-lt"/>
              </a:rPr>
              <a:t>Second by plotting residuals: 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latin typeface="+mn-lt"/>
              </a:rPr>
              <a:t>calculate the residuals – the difference between predicted and observed (i.e., group mean and value)</a:t>
            </a: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</p:spTree>
    <p:extLst>
      <p:ext uri="{BB962C8B-B14F-4D97-AF65-F5344CB8AC3E}">
        <p14:creationId xmlns:p14="http://schemas.microsoft.com/office/powerpoint/2010/main" val="171081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00600"/>
          </a:xfrm>
        </p:spPr>
        <p:txBody>
          <a:bodyPr>
            <a:normAutofit/>
          </a:bodyPr>
          <a:lstStyle/>
          <a:p>
            <a:r>
              <a:rPr lang="en-GB" dirty="0"/>
              <a:t>Independent and non-independent samples</a:t>
            </a:r>
          </a:p>
          <a:p>
            <a:r>
              <a:rPr lang="en-GB" dirty="0"/>
              <a:t>Two-sample-tests</a:t>
            </a:r>
          </a:p>
          <a:p>
            <a:pPr lvl="1"/>
            <a:r>
              <a:rPr lang="en-GB" dirty="0"/>
              <a:t>The two-sample </a:t>
            </a:r>
            <a:r>
              <a:rPr lang="en-GB" i="1" dirty="0"/>
              <a:t>t</a:t>
            </a:r>
            <a:r>
              <a:rPr lang="en-GB" dirty="0"/>
              <a:t>-test</a:t>
            </a:r>
          </a:p>
          <a:p>
            <a:pPr lvl="1"/>
            <a:r>
              <a:rPr lang="en-GB" dirty="0"/>
              <a:t>The two sample Wilcoxon, also known as the Mann-Whitney</a:t>
            </a:r>
          </a:p>
          <a:p>
            <a:r>
              <a:rPr lang="en-GB" dirty="0"/>
              <a:t>In RStudio </a:t>
            </a:r>
          </a:p>
          <a:p>
            <a:pPr lvl="1"/>
            <a:r>
              <a:rPr lang="en-GB" i="1" dirty="0"/>
              <a:t>t</a:t>
            </a:r>
            <a:r>
              <a:rPr lang="en-GB" dirty="0"/>
              <a:t>-tests and their non-parametric equivalents</a:t>
            </a:r>
            <a:endParaRPr lang="en-GB" i="1" dirty="0"/>
          </a:p>
          <a:p>
            <a:pPr lvl="1"/>
            <a:r>
              <a:rPr lang="en-GB" dirty="0"/>
              <a:t>Summarising, plotting and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46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24000"/>
            <a:ext cx="783836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latin typeface="+mn-lt"/>
              </a:rPr>
              <a:t>Checking the assumptions: normally and </a:t>
            </a:r>
            <a:r>
              <a:rPr lang="en-GB" sz="3200" u="sng" kern="0" dirty="0">
                <a:latin typeface="+mn-lt"/>
              </a:rPr>
              <a:t>homogenously</a:t>
            </a:r>
            <a:r>
              <a:rPr lang="en-GB" sz="3200" kern="0" dirty="0">
                <a:latin typeface="+mn-lt"/>
              </a:rPr>
              <a:t> distributed residuals</a:t>
            </a: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495705"/>
            <a:ext cx="4362295" cy="43622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2743200"/>
            <a:ext cx="48768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mean, y = residual)) +</a:t>
            </a:r>
          </a:p>
          <a:p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geom_point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sym typeface="Wingdings" pitchFamily="2" charset="2"/>
              </a:rPr>
              <a:t>Variance is about the same for all values of x</a:t>
            </a:r>
          </a:p>
        </p:txBody>
      </p:sp>
    </p:spTree>
    <p:extLst>
      <p:ext uri="{BB962C8B-B14F-4D97-AF65-F5344CB8AC3E}">
        <p14:creationId xmlns:p14="http://schemas.microsoft.com/office/powerpoint/2010/main" val="702962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28600" y="2798756"/>
            <a:ext cx="48768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</a:t>
            </a:r>
          </a:p>
          <a:p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residual)) +</a:t>
            </a:r>
          </a:p>
          <a:p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geom_histogram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(bins = 10)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23999"/>
            <a:ext cx="7838364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latin typeface="+mn-lt"/>
              </a:rPr>
              <a:t>Checking the assumptions: </a:t>
            </a:r>
            <a:r>
              <a:rPr lang="en-GB" sz="3200" u="sng" kern="0" dirty="0">
                <a:latin typeface="+mn-lt"/>
              </a:rPr>
              <a:t>normally</a:t>
            </a:r>
            <a:r>
              <a:rPr lang="en-GB" sz="3200" kern="0" dirty="0">
                <a:latin typeface="+mn-lt"/>
              </a:rPr>
              <a:t> and homogenously distributed residuals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2895600"/>
            <a:ext cx="3606800" cy="3606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5105400"/>
            <a:ext cx="4572000" cy="117570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sym typeface="Wingdings" pitchFamily="2" charset="2"/>
              </a:rPr>
              <a:t>Looks roughly normal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sym typeface="Wingdings" pitchFamily="2" charset="2"/>
              </a:rPr>
              <a:t>symmetrical </a:t>
            </a:r>
          </a:p>
        </p:txBody>
      </p:sp>
    </p:spTree>
    <p:extLst>
      <p:ext uri="{BB962C8B-B14F-4D97-AF65-F5344CB8AC3E}">
        <p14:creationId xmlns:p14="http://schemas.microsoft.com/office/powerpoint/2010/main" val="1746160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28600" y="2798756"/>
            <a:ext cx="487680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chaff$residual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endParaRPr lang="en-GB" altLang="en-US" sz="16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r>
              <a:rPr lang="en-US" altLang="en-US" sz="1600" dirty="0">
                <a:latin typeface="Lucida Console" panose="020B0609040504020204" pitchFamily="49" charset="0"/>
                <a:cs typeface="Courier New" pitchFamily="49" charset="0"/>
              </a:rPr>
              <a:t>	Shapiro-Wilk normality test</a:t>
            </a:r>
          </a:p>
          <a:p>
            <a:endParaRPr lang="en-US" altLang="en-US" sz="1600" dirty="0">
              <a:latin typeface="Lucida Console" panose="020B0609040504020204" pitchFamily="49" charset="0"/>
              <a:cs typeface="Courier New" pitchFamily="49" charset="0"/>
            </a:endParaRPr>
          </a:p>
          <a:p>
            <a:r>
              <a:rPr lang="en-US" altLang="en-US" sz="1600" dirty="0">
                <a:latin typeface="Lucida Console" panose="020B0609040504020204" pitchFamily="49" charset="0"/>
                <a:cs typeface="Courier New" pitchFamily="49" charset="0"/>
              </a:rPr>
              <a:t>data:  </a:t>
            </a:r>
            <a:r>
              <a:rPr lang="en-US" altLang="en-US" sz="1600" dirty="0" err="1">
                <a:latin typeface="Lucida Console" panose="020B0609040504020204" pitchFamily="49" charset="0"/>
                <a:cs typeface="Courier New" pitchFamily="49" charset="0"/>
              </a:rPr>
              <a:t>chaff$residual</a:t>
            </a:r>
            <a:endParaRPr lang="en-US" altLang="en-US" sz="1600" dirty="0">
              <a:latin typeface="Lucida Console" panose="020B0609040504020204" pitchFamily="49" charset="0"/>
              <a:cs typeface="Courier New" pitchFamily="49" charset="0"/>
            </a:endParaRPr>
          </a:p>
          <a:p>
            <a:r>
              <a:rPr lang="en-US" altLang="en-US" sz="1600" dirty="0">
                <a:latin typeface="Lucida Console" panose="020B0609040504020204" pitchFamily="49" charset="0"/>
                <a:cs typeface="Courier New" pitchFamily="49" charset="0"/>
              </a:rPr>
              <a:t>W = 0.98046, p-value = 0.7067</a:t>
            </a:r>
            <a:endParaRPr lang="en-GB" altLang="en-US" sz="160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23999"/>
            <a:ext cx="7838364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latin typeface="+mn-lt"/>
              </a:rPr>
              <a:t>Checking the assumptions: </a:t>
            </a:r>
            <a:r>
              <a:rPr lang="en-GB" sz="3200" u="sng" kern="0" dirty="0">
                <a:latin typeface="+mn-lt"/>
              </a:rPr>
              <a:t>normally</a:t>
            </a:r>
            <a:r>
              <a:rPr lang="en-GB" sz="3200" kern="0" dirty="0">
                <a:latin typeface="+mn-lt"/>
              </a:rPr>
              <a:t> and homogenously distributed residuals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5105400"/>
            <a:ext cx="80915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sym typeface="Wingdings" pitchFamily="2" charset="2"/>
              </a:rPr>
              <a:t>Not significantly different from a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980101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31DCF22-3AB7-42FB-B3D1-61C8FBD93EAC}"/>
              </a:ext>
            </a:extLst>
          </p:cNvPr>
          <p:cNvSpPr/>
          <p:nvPr/>
        </p:nvSpPr>
        <p:spPr>
          <a:xfrm>
            <a:off x="6629400" y="4934584"/>
            <a:ext cx="1371600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1DCF22-3AB7-42FB-B3D1-61C8FBD93EAC}"/>
              </a:ext>
            </a:extLst>
          </p:cNvPr>
          <p:cNvSpPr/>
          <p:nvPr/>
        </p:nvSpPr>
        <p:spPr>
          <a:xfrm>
            <a:off x="381000" y="5410200"/>
            <a:ext cx="873958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1DCF22-3AB7-42FB-B3D1-61C8FBD93EAC}"/>
              </a:ext>
            </a:extLst>
          </p:cNvPr>
          <p:cNvSpPr/>
          <p:nvPr/>
        </p:nvSpPr>
        <p:spPr>
          <a:xfrm>
            <a:off x="4511634" y="4397323"/>
            <a:ext cx="3717966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5325229" y="2716006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F74F3-255D-4495-B795-7852F4F7D070}"/>
              </a:ext>
            </a:extLst>
          </p:cNvPr>
          <p:cNvSpPr/>
          <p:nvPr/>
        </p:nvSpPr>
        <p:spPr>
          <a:xfrm>
            <a:off x="3048000" y="4908195"/>
            <a:ext cx="3447466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3E75EB-76AC-441C-A982-A1A9DDED70DE}"/>
              </a:ext>
            </a:extLst>
          </p:cNvPr>
          <p:cNvSpPr/>
          <p:nvPr/>
        </p:nvSpPr>
        <p:spPr>
          <a:xfrm>
            <a:off x="990600" y="4908195"/>
            <a:ext cx="1945443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71600" y="185999"/>
            <a:ext cx="69485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F7507C3-95B7-48E0-88FE-97BFC94EBEC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3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/>
              <p:cNvSpPr txBox="1">
                <a:spLocks noChangeArrowheads="1"/>
              </p:cNvSpPr>
              <p:nvPr/>
            </p:nvSpPr>
            <p:spPr>
              <a:xfrm>
                <a:off x="304800" y="4354513"/>
                <a:ext cx="8077200" cy="21986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-400050">
                  <a:buClr>
                    <a:schemeClr val="accent2"/>
                  </a:buClr>
                  <a:buNone/>
                  <a:defRPr/>
                </a:pPr>
                <a:r>
                  <a:rPr lang="en-GB" dirty="0" err="1"/>
                  <a:t>Canariensis</a:t>
                </a:r>
                <a:r>
                  <a:rPr lang="en-GB" dirty="0"/>
                  <a:t> chaffinches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GB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:22.48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0.48</m:t>
                    </m:r>
                  </m:oMath>
                </a14:m>
                <a:r>
                  <a:rPr lang="en-GB" dirty="0"/>
                  <a:t>) are significantly heavier than </a:t>
                </a:r>
                <a:r>
                  <a:rPr lang="en-GB" dirty="0" err="1"/>
                  <a:t>coelebs</a:t>
                </a:r>
                <a:r>
                  <a:rPr lang="en-GB" dirty="0"/>
                  <a:t>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0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28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0.48</m:t>
                    </m:r>
                  </m:oMath>
                </a14:m>
                <a:r>
                  <a:rPr lang="en-GB" dirty="0"/>
                  <a:t>) (</a:t>
                </a:r>
                <a:r>
                  <a:rPr lang="en-GB" i="1" dirty="0"/>
                  <a:t>t</a:t>
                </a:r>
                <a:r>
                  <a:rPr lang="en-GB" dirty="0"/>
                  <a:t> = 2.65; </a:t>
                </a:r>
                <a:r>
                  <a:rPr lang="en-GB" i="1" dirty="0" err="1"/>
                  <a:t>d.f.</a:t>
                </a:r>
                <a:r>
                  <a:rPr lang="en-GB" dirty="0"/>
                  <a:t> = 38; </a:t>
                </a:r>
                <a:r>
                  <a:rPr lang="en-GB" i="1" dirty="0"/>
                  <a:t>p</a:t>
                </a:r>
                <a:r>
                  <a:rPr lang="en-GB" dirty="0"/>
                  <a:t> = 0.012). See figure 1.</a:t>
                </a:r>
              </a:p>
            </p:txBody>
          </p:sp>
        </mc:Choice>
        <mc:Fallback xmlns="">
          <p:sp>
            <p:nvSpPr>
              <p:cNvPr id="2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354513"/>
                <a:ext cx="8077200" cy="2198687"/>
              </a:xfrm>
              <a:prstGeom prst="rect">
                <a:avLst/>
              </a:prstGeom>
              <a:blipFill>
                <a:blip r:embed="rId3"/>
                <a:stretch>
                  <a:fillRect l="-1887" t="-3324" r="-2717" b="-19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20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test: figures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F7507C3-95B7-48E0-88FE-97BFC94EBEC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3"/>
            <a:ext cx="7570787" cy="419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Supports your claim:</a:t>
            </a:r>
          </a:p>
          <a:p>
            <a:pPr marL="571500" lvl="1" indent="-571500">
              <a:defRPr/>
            </a:pPr>
            <a:r>
              <a:rPr lang="en-GB" sz="3600" dirty="0"/>
              <a:t>Show the data (all if possible)</a:t>
            </a:r>
          </a:p>
          <a:p>
            <a:pPr marL="571500" lvl="1" indent="-571500">
              <a:defRPr/>
            </a:pPr>
            <a:r>
              <a:rPr lang="en-GB" sz="3600" dirty="0"/>
              <a:t>Show the ‘model’ (the predicted values i.e., means and error bars)</a:t>
            </a:r>
          </a:p>
          <a:p>
            <a:pPr marL="571500" lvl="1" indent="-571500">
              <a:defRPr/>
            </a:pPr>
            <a:r>
              <a:rPr lang="en-GB" sz="3600" dirty="0"/>
              <a:t>Say what kind of error bars</a:t>
            </a:r>
          </a:p>
          <a:p>
            <a:pPr marL="571500" lvl="1" indent="-571500">
              <a:defRPr/>
            </a:pPr>
            <a:r>
              <a:rPr lang="en-GB" sz="3600" dirty="0"/>
              <a:t>Full but concise figure legends</a:t>
            </a:r>
          </a:p>
          <a:p>
            <a:pPr marL="0" lvl="1" indent="0">
              <a:buFont typeface="Wingdings" pitchFamily="2" charset="2"/>
              <a:buNone/>
              <a:defRPr/>
            </a:pPr>
            <a:endParaRPr lang="en-GB" sz="3600" dirty="0"/>
          </a:p>
          <a:p>
            <a:pPr marL="0" lvl="1" indent="0">
              <a:buFont typeface="Wingdings" pitchFamily="2" charset="2"/>
              <a:buNone/>
              <a:defRPr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88872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test: figures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60616"/>
              </p:ext>
            </p:extLst>
          </p:nvPr>
        </p:nvGraphicFramePr>
        <p:xfrm>
          <a:off x="2009776" y="5638800"/>
          <a:ext cx="5610224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1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Figure 1. Mean two subspecies of chaffinch. Error bars are means +/- one standard error.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0" marB="4566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9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6" y="1457148"/>
            <a:ext cx="4086224" cy="40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89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tests - summary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600200"/>
            <a:ext cx="783836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/>
              <a:t>Parametric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/>
              <a:t>To test for a difference between two independent means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i="1" kern="0" dirty="0"/>
              <a:t>t</a:t>
            </a:r>
            <a:r>
              <a:rPr lang="en-GB" sz="2800" kern="0" dirty="0"/>
              <a:t> is size of difference relative to the </a:t>
            </a:r>
            <a:r>
              <a:rPr lang="en-GB" sz="2800" kern="0" dirty="0" err="1"/>
              <a:t>s.e.</a:t>
            </a:r>
            <a:endParaRPr lang="en-GB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/>
              <a:t>Function 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t.test(data = </a:t>
            </a:r>
            <a:r>
              <a:rPr lang="it-IT" sz="2000" i="1" kern="0" dirty="0">
                <a:latin typeface="Lucida Console" panose="020B0609040504020204" pitchFamily="49" charset="0"/>
              </a:rPr>
              <a:t>df</a:t>
            </a:r>
            <a:r>
              <a:rPr lang="it-IT" sz="2000" kern="0" dirty="0">
                <a:latin typeface="Lucida Console" panose="020B0609040504020204" pitchFamily="49" charset="0"/>
              </a:rPr>
              <a:t>, </a:t>
            </a:r>
            <a:r>
              <a:rPr lang="it-IT" sz="2000" i="1" kern="0" dirty="0">
                <a:latin typeface="Lucida Console" panose="020B0609040504020204" pitchFamily="49" charset="0"/>
              </a:rPr>
              <a:t>response ~ explanatory</a:t>
            </a:r>
            <a:r>
              <a:rPr lang="it-IT" sz="2000" kern="0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      var.equal = TRUE)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If </a:t>
            </a:r>
            <a:r>
              <a:rPr lang="en-US" sz="2800" i="1" kern="0" dirty="0"/>
              <a:t>p</a:t>
            </a:r>
            <a:r>
              <a:rPr lang="en-US" sz="2800" kern="0" dirty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assumptions: normally and homogenously distributed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Significance, direction, 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Figure: data and ‘model’</a:t>
            </a:r>
            <a:endParaRPr lang="en-GB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kern="0" dirty="0"/>
          </a:p>
          <a:p>
            <a:pPr>
              <a:buFont typeface="Wingdings" pitchFamily="2" charset="2"/>
              <a:buNone/>
            </a:pPr>
            <a:r>
              <a:rPr lang="en-GB" sz="2800" kern="0" dirty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09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two sample Wilcoxon</a:t>
            </a:r>
            <a:br>
              <a:rPr lang="en-US" dirty="0"/>
            </a:br>
            <a:r>
              <a:rPr lang="en-US" dirty="0"/>
              <a:t>also known as the Mann-Whitney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Non-parametric equivalent of the two-sample </a:t>
            </a:r>
            <a:r>
              <a:rPr lang="en-US" i="1" dirty="0"/>
              <a:t>t</a:t>
            </a:r>
            <a:r>
              <a:rPr lang="en-US" dirty="0"/>
              <a:t>-test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51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086600" cy="144780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When the </a:t>
            </a:r>
            <a:r>
              <a:rPr lang="en-GB" altLang="en-US" i="1" dirty="0"/>
              <a:t>t</a:t>
            </a:r>
            <a:r>
              <a:rPr lang="en-GB" altLang="en-US" dirty="0"/>
              <a:t>-test assumptions are not met: non- parametric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6013" y="1916113"/>
            <a:ext cx="7265987" cy="482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Non-parametric tests make fewer assumptions</a:t>
            </a:r>
          </a:p>
          <a:p>
            <a:endParaRPr lang="en-GB" altLang="en-US"/>
          </a:p>
          <a:p>
            <a:r>
              <a:rPr lang="en-GB" altLang="en-US"/>
              <a:t>Based on the </a:t>
            </a:r>
            <a:r>
              <a:rPr lang="en-GB" altLang="en-US">
                <a:solidFill>
                  <a:srgbClr val="FF0000"/>
                </a:solidFill>
              </a:rPr>
              <a:t>ranks </a:t>
            </a:r>
            <a:r>
              <a:rPr lang="en-GB" altLang="en-US"/>
              <a:t>rather than the actual data</a:t>
            </a:r>
          </a:p>
          <a:p>
            <a:endParaRPr lang="en-GB" altLang="en-US"/>
          </a:p>
          <a:p>
            <a:r>
              <a:rPr lang="en-GB" altLang="en-US"/>
              <a:t>Null hypotheses are about the </a:t>
            </a:r>
            <a:r>
              <a:rPr lang="en-GB" altLang="en-US" i="1">
                <a:solidFill>
                  <a:srgbClr val="FF0000"/>
                </a:solidFill>
              </a:rPr>
              <a:t>mean rank </a:t>
            </a:r>
            <a:r>
              <a:rPr lang="en-GB" altLang="en-US"/>
              <a:t>(not the mean)</a:t>
            </a:r>
          </a:p>
          <a:p>
            <a:pPr marL="742950" lvl="2" indent="-342900">
              <a:buClr>
                <a:schemeClr val="accent2"/>
              </a:buClr>
              <a:buFont typeface="Wingdings" pitchFamily="2" charset="2"/>
              <a:buNone/>
            </a:pPr>
            <a:endParaRPr lang="en-GB" altLang="en-US"/>
          </a:p>
          <a:p>
            <a:pPr lvl="1">
              <a:buFont typeface="Wingdings" pitchFamily="2" charset="2"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45970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679575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 dirty="0"/>
              <a:t>Non-parametric tests</a:t>
            </a:r>
            <a:br>
              <a:rPr lang="en-GB" altLang="en-US" dirty="0"/>
            </a:br>
            <a:r>
              <a:rPr lang="en-GB" altLang="en-US" i="1" dirty="0"/>
              <a:t>t</a:t>
            </a:r>
            <a:r>
              <a:rPr lang="en-GB" altLang="en-US" dirty="0"/>
              <a:t>-test equivalents</a:t>
            </a:r>
            <a:endParaRPr lang="en-GB" altLang="en-US" dirty="0">
              <a:solidFill>
                <a:srgbClr val="FFFF00"/>
              </a:solidFill>
            </a:endParaRP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/>
              <a:t>,.e., the type of question is the same but the response variable is not normally distributed or it is impossible to tell (small samples)</a:t>
            </a:r>
          </a:p>
          <a:p>
            <a:r>
              <a:rPr lang="en-GB" dirty="0"/>
              <a:t>one – sample </a:t>
            </a:r>
            <a:r>
              <a:rPr lang="en-GB" i="1" dirty="0"/>
              <a:t>t</a:t>
            </a:r>
            <a:r>
              <a:rPr lang="en-GB" dirty="0"/>
              <a:t>-test and paired-sample </a:t>
            </a:r>
            <a:r>
              <a:rPr lang="en-GB" i="1" dirty="0"/>
              <a:t>t</a:t>
            </a:r>
            <a:r>
              <a:rPr lang="en-GB" dirty="0"/>
              <a:t>-test: the one-sample Wilcoxon</a:t>
            </a:r>
          </a:p>
          <a:p>
            <a:r>
              <a:rPr lang="en-GB" dirty="0"/>
              <a:t>Two-sample </a:t>
            </a:r>
            <a:r>
              <a:rPr lang="en-GB" i="1" dirty="0"/>
              <a:t>t</a:t>
            </a:r>
            <a:r>
              <a:rPr lang="en-GB" dirty="0"/>
              <a:t>-test (next week): two-sample Wilcoxon aka Mann-Whitney</a:t>
            </a:r>
          </a:p>
        </p:txBody>
      </p:sp>
    </p:spTree>
    <p:extLst>
      <p:ext uri="{BB962C8B-B14F-4D97-AF65-F5344CB8AC3E}">
        <p14:creationId xmlns:p14="http://schemas.microsoft.com/office/powerpoint/2010/main" val="81424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By actively following the material and carrying out the independent study the successful student will be able to</a:t>
            </a:r>
            <a:r>
              <a:rPr lang="en-GB" dirty="0"/>
              <a:t>:</a:t>
            </a:r>
          </a:p>
          <a:p>
            <a:r>
              <a:rPr lang="en-GB" dirty="0"/>
              <a:t>Recognise when two samples are not independent (MLO 2)</a:t>
            </a:r>
          </a:p>
          <a:p>
            <a:r>
              <a:rPr lang="en-GB" dirty="0"/>
              <a:t>Select, appropriately, </a:t>
            </a:r>
            <a:r>
              <a:rPr lang="en-GB" i="1" dirty="0"/>
              <a:t>t</a:t>
            </a:r>
            <a:r>
              <a:rPr lang="en-GB" dirty="0"/>
              <a:t>-tests and their non-parametric equivalents (MLO 2)</a:t>
            </a:r>
          </a:p>
          <a:p>
            <a:r>
              <a:rPr lang="en-GB" dirty="0"/>
              <a:t>Know what functions are used in R to run these tests and how to interpret them(MLO 3 and 4)</a:t>
            </a:r>
          </a:p>
          <a:p>
            <a:r>
              <a:rPr lang="en-GB" dirty="0"/>
              <a:t>Know how to state the results of these tests scientifically (MLO 3 and 4)</a:t>
            </a:r>
          </a:p>
          <a:p>
            <a:r>
              <a:rPr lang="en-GB" dirty="0"/>
              <a:t>Create figures for these tests which are suitable for including in a scientific report (MLO 3 and 4)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75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7265"/>
            <a:ext cx="4876800" cy="348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90800" y="1469785"/>
            <a:ext cx="594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/>
              <a:t>Example: comparing the number of leaves on 8 mutant and wild type plants (small samples, counts)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1" y="185999"/>
            <a:ext cx="842727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br>
              <a:rPr lang="en-GB" altLang="en-US" dirty="0"/>
            </a:br>
            <a:r>
              <a:rPr lang="en-GB" altLang="en-US" dirty="0"/>
              <a:t>two-sample Wilcoxon (Mann-Whitney)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7120" r="82997" b="56400"/>
          <a:stretch/>
        </p:blipFill>
        <p:spPr>
          <a:xfrm>
            <a:off x="33866" y="1404545"/>
            <a:ext cx="2404533" cy="54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37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1" y="185999"/>
            <a:ext cx="842727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br>
              <a:rPr lang="en-GB" altLang="en-US" dirty="0"/>
            </a:br>
            <a:r>
              <a:rPr lang="en-GB" altLang="en-US" dirty="0"/>
              <a:t>two-sample Wilcoxon (Mann-Whitney)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Plot your data: roughly – perhaps one of these…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2292805"/>
            <a:ext cx="4534694" cy="826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arabidopsis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type, y = leaves))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geom_violin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sz="1600" kern="0" dirty="0"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48200" y="2292805"/>
            <a:ext cx="4495800" cy="826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arabidopsis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type, y = leaves))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geom_boxplot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sz="1600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38500"/>
            <a:ext cx="3581400" cy="3581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012" y="323850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6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1" y="185999"/>
            <a:ext cx="842727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br>
              <a:rPr lang="en-GB" altLang="en-US" dirty="0"/>
            </a:br>
            <a:r>
              <a:rPr lang="en-GB" altLang="en-US" dirty="0"/>
              <a:t>two-sample Wilcoxon (Mann-Whitney)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3988" y="4495800"/>
            <a:ext cx="7389812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arabidopsissum</a:t>
            </a:r>
            <a:endParaRPr lang="en-GB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2 x 3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type   median     n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chr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&lt;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mutant    5       8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wild      8.5     8</a:t>
            </a:r>
            <a:endParaRPr lang="en-GB" sz="2000" kern="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Summarise the data: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81794" y="2182465"/>
            <a:ext cx="6247606" cy="202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arabidopsissum</a:t>
            </a:r>
            <a:r>
              <a:rPr lang="en-US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&lt;- </a:t>
            </a:r>
            <a:r>
              <a:rPr lang="en-US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arabidopsis</a:t>
            </a:r>
            <a:r>
              <a:rPr lang="en-US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%&gt;%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group_by</a:t>
            </a:r>
            <a:r>
              <a:rPr lang="en-US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(type) %&gt;%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summarise</a:t>
            </a:r>
            <a:r>
              <a:rPr lang="en-US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(median = median(leaves),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n = length(leaves))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2164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714625"/>
            <a:ext cx="8610599" cy="36417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wilcox.test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arabidopsis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leaves  ~ type)</a:t>
            </a:r>
            <a:endParaRPr lang="en-GB" sz="16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latin typeface="Lucida Console" panose="020B0609040504020204" pitchFamily="49" charset="0"/>
                <a:cs typeface="Courier New" pitchFamily="49" charset="0"/>
              </a:rPr>
              <a:t>	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latin typeface="Lucida Console" panose="020B0609040504020204" pitchFamily="49" charset="0"/>
                <a:cs typeface="Courier New" pitchFamily="49" charset="0"/>
              </a:rPr>
              <a:t>		Wilcoxon rank sum test with continuity correction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latin typeface="Lucida Console" panose="020B0609040504020204" pitchFamily="49" charset="0"/>
                <a:cs typeface="Courier New" pitchFamily="49" charset="0"/>
              </a:rPr>
              <a:t>data:  leaves by type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latin typeface="Lucida Console" panose="020B0609040504020204" pitchFamily="49" charset="0"/>
                <a:cs typeface="Courier New" pitchFamily="49" charset="0"/>
              </a:rPr>
              <a:t>W = 5, p-value = 0.005051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latin typeface="Lucida Console" panose="020B0609040504020204" pitchFamily="49" charset="0"/>
                <a:cs typeface="Courier New" pitchFamily="49" charset="0"/>
              </a:rPr>
              <a:t>alternative hypothesis: true location shift is not equal to 0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Warning message: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In </a:t>
            </a:r>
            <a:r>
              <a:rPr lang="en-US" sz="1600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wilcox.test.default</a:t>
            </a:r>
            <a:r>
              <a:rPr lang="en-US" sz="16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(x = c(3, 5, 6, 7, 3, 4, 5, 8), y = c(8, 9,  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 cannot compute exact p-value with ties</a:t>
            </a:r>
            <a:endParaRPr lang="en-GB" sz="16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63588" y="1752600"/>
            <a:ext cx="7466012" cy="835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ct val="20000"/>
              </a:spcBef>
              <a:buSzPct val="100000"/>
              <a:defRPr/>
            </a:pPr>
            <a:r>
              <a:rPr lang="en-GB" sz="2800" kern="0" dirty="0">
                <a:latin typeface="Arial" charset="0"/>
              </a:rPr>
              <a:t>Carrying out the test two-sample Wilcoxon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GB" kern="0" dirty="0">
              <a:latin typeface="+mn-lt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04801" y="185999"/>
            <a:ext cx="842727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br>
              <a:rPr lang="en-GB" altLang="en-US" dirty="0"/>
            </a:br>
            <a:r>
              <a:rPr lang="en-GB" altLang="en-US" dirty="0"/>
              <a:t>two-sample Wilcoxon (M-W):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858EA-E010-482D-91F5-90C1923F73FA}"/>
              </a:ext>
            </a:extLst>
          </p:cNvPr>
          <p:cNvSpPr txBox="1"/>
          <p:nvPr/>
        </p:nvSpPr>
        <p:spPr>
          <a:xfrm>
            <a:off x="5715000" y="5334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need to worry!</a:t>
            </a:r>
          </a:p>
        </p:txBody>
      </p:sp>
    </p:spTree>
    <p:extLst>
      <p:ext uri="{BB962C8B-B14F-4D97-AF65-F5344CB8AC3E}">
        <p14:creationId xmlns:p14="http://schemas.microsoft.com/office/powerpoint/2010/main" val="1809909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E79-FA9C-4A35-BE18-34B3B528BBFE}"/>
              </a:ext>
            </a:extLst>
          </p:cNvPr>
          <p:cNvSpPr/>
          <p:nvPr/>
        </p:nvSpPr>
        <p:spPr>
          <a:xfrm>
            <a:off x="757646" y="5189386"/>
            <a:ext cx="211531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E73897-310A-443E-94B2-398BE24ECF0B}"/>
              </a:ext>
            </a:extLst>
          </p:cNvPr>
          <p:cNvSpPr/>
          <p:nvPr/>
        </p:nvSpPr>
        <p:spPr>
          <a:xfrm>
            <a:off x="2654368" y="4666127"/>
            <a:ext cx="2451032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47393-2705-45D3-91EE-4F85F09EC2BE}"/>
              </a:ext>
            </a:extLst>
          </p:cNvPr>
          <p:cNvSpPr/>
          <p:nvPr/>
        </p:nvSpPr>
        <p:spPr>
          <a:xfrm>
            <a:off x="609600" y="4671443"/>
            <a:ext cx="1920671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9422E8-ABEC-46CE-B98D-2B7313BF86EF}"/>
              </a:ext>
            </a:extLst>
          </p:cNvPr>
          <p:cNvSpPr/>
          <p:nvPr/>
        </p:nvSpPr>
        <p:spPr>
          <a:xfrm>
            <a:off x="4811557" y="4153500"/>
            <a:ext cx="2884643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06EB1-4FD0-43A8-825A-B496C19BC851}"/>
              </a:ext>
            </a:extLst>
          </p:cNvPr>
          <p:cNvSpPr/>
          <p:nvPr/>
        </p:nvSpPr>
        <p:spPr>
          <a:xfrm>
            <a:off x="2530271" y="4153500"/>
            <a:ext cx="2270329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4153500"/>
            <a:ext cx="8153399" cy="2266950"/>
          </a:xfrm>
        </p:spPr>
        <p:txBody>
          <a:bodyPr>
            <a:normAutofit lnSpcReduction="10000"/>
          </a:bodyPr>
          <a:lstStyle/>
          <a:p>
            <a:pPr marL="38100" indent="0">
              <a:buFont typeface="Wingdings" pitchFamily="2" charset="2"/>
              <a:buNone/>
              <a:defRPr/>
            </a:pPr>
            <a:r>
              <a:rPr lang="en-GB" sz="3600" dirty="0">
                <a:ea typeface="Verdana" pitchFamily="34" charset="0"/>
                <a:cs typeface="Verdana" pitchFamily="34" charset="0"/>
              </a:rPr>
              <a:t>There are significantly more leaves on wild-type (median = 8.5) than mutant (median = 5) plants (Mann-Whitney: W=5, n</a:t>
            </a:r>
            <a:r>
              <a:rPr lang="en-GB" sz="3600" baseline="-25000" dirty="0">
                <a:ea typeface="Verdana" pitchFamily="34" charset="0"/>
                <a:cs typeface="Verdana" pitchFamily="34" charset="0"/>
              </a:rPr>
              <a:t>1</a:t>
            </a:r>
            <a:r>
              <a:rPr lang="en-GB" sz="3600" dirty="0">
                <a:ea typeface="Verdana" pitchFamily="34" charset="0"/>
                <a:cs typeface="Verdana" pitchFamily="34" charset="0"/>
              </a:rPr>
              <a:t>=8, n</a:t>
            </a:r>
            <a:r>
              <a:rPr lang="en-GB" sz="3600" baseline="-25000" dirty="0">
                <a:ea typeface="Verdana" pitchFamily="34" charset="0"/>
                <a:cs typeface="Verdana" pitchFamily="34" charset="0"/>
              </a:rPr>
              <a:t>2</a:t>
            </a:r>
            <a:r>
              <a:rPr lang="en-GB" sz="3600" dirty="0">
                <a:ea typeface="Verdana" pitchFamily="34" charset="0"/>
                <a:cs typeface="Verdana" pitchFamily="34" charset="0"/>
              </a:rPr>
              <a:t>=8, </a:t>
            </a:r>
            <a:r>
              <a:rPr lang="en-GB" sz="3600" i="1" dirty="0">
                <a:ea typeface="Verdana" pitchFamily="34" charset="0"/>
                <a:cs typeface="Verdana" pitchFamily="34" charset="0"/>
              </a:rPr>
              <a:t>p</a:t>
            </a:r>
            <a:r>
              <a:rPr lang="en-GB" sz="3600" dirty="0">
                <a:ea typeface="Verdana" pitchFamily="34" charset="0"/>
                <a:cs typeface="Verdana" pitchFamily="34" charset="0"/>
              </a:rPr>
              <a:t> = 0.005051)</a:t>
            </a:r>
          </a:p>
          <a:p>
            <a:pPr marL="38100" indent="0">
              <a:buFont typeface="Wingdings" pitchFamily="2" charset="2"/>
              <a:buNone/>
              <a:defRPr/>
            </a:pPr>
            <a:endParaRPr lang="en-GB" sz="3600" dirty="0">
              <a:solidFill>
                <a:srgbClr val="FFFF00"/>
              </a:solidFill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sz="3200" dirty="0"/>
          </a:p>
        </p:txBody>
      </p:sp>
      <p:sp>
        <p:nvSpPr>
          <p:cNvPr id="604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35722" y="152400"/>
            <a:ext cx="842727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br>
              <a:rPr lang="en-GB" altLang="en-US" dirty="0"/>
            </a:br>
            <a:r>
              <a:rPr lang="en-GB" altLang="en-US" dirty="0"/>
              <a:t>two-sample Wilcoxon (M-W): example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A4E054F-17BA-4F1F-B554-606D4EF30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116FD1B-914E-466B-8BA8-B1D913067F57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D3916F-E387-4C1D-85A2-921308892619}"/>
              </a:ext>
            </a:extLst>
          </p:cNvPr>
          <p:cNvSpPr/>
          <p:nvPr/>
        </p:nvSpPr>
        <p:spPr>
          <a:xfrm>
            <a:off x="5477629" y="2868406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50EF4-550E-468B-BF53-26B7A1136DB2}"/>
              </a:ext>
            </a:extLst>
          </p:cNvPr>
          <p:cNvSpPr/>
          <p:nvPr/>
        </p:nvSpPr>
        <p:spPr>
          <a:xfrm>
            <a:off x="1945442" y="28439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004AD179-5473-4773-8D64-3C380D9D4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9D5CC-63EA-4255-83E4-462EEB0AC4A4}"/>
              </a:ext>
            </a:extLst>
          </p:cNvPr>
          <p:cNvSpPr/>
          <p:nvPr/>
        </p:nvSpPr>
        <p:spPr>
          <a:xfrm>
            <a:off x="4769679" y="23622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D22B899-859B-46ED-8686-639DB784B07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209803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</p:spTree>
    <p:extLst>
      <p:ext uri="{BB962C8B-B14F-4D97-AF65-F5344CB8AC3E}">
        <p14:creationId xmlns:p14="http://schemas.microsoft.com/office/powerpoint/2010/main" val="4195207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pic>
        <p:nvPicPr>
          <p:cNvPr id="6144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1"/>
          <a:stretch/>
        </p:blipFill>
        <p:spPr bwMode="auto">
          <a:xfrm>
            <a:off x="1371600" y="2057400"/>
            <a:ext cx="4876800" cy="388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Box 7"/>
          <p:cNvSpPr txBox="1">
            <a:spLocks noChangeArrowheads="1"/>
          </p:cNvSpPr>
          <p:nvPr/>
        </p:nvSpPr>
        <p:spPr bwMode="auto">
          <a:xfrm>
            <a:off x="5940425" y="1916113"/>
            <a:ext cx="295275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itchFamily="34" charset="0"/>
              </a:rPr>
              <a:t>Non-parametric tests: use median+IQR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857999" y="3594100"/>
            <a:ext cx="2058823" cy="1206500"/>
          </a:xfrm>
          <a:prstGeom prst="wedgeRectCallout">
            <a:avLst>
              <a:gd name="adj1" fmla="val -112973"/>
              <a:gd name="adj2" fmla="val -56946"/>
            </a:avLst>
          </a:prstGeom>
          <a:solidFill>
            <a:schemeClr val="bg1"/>
          </a:solidFill>
          <a:ln w="63500" algn="ctr">
            <a:solidFill>
              <a:srgbClr val="FFCC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latin typeface="+mn-lt"/>
              </a:rPr>
              <a:t>Measure of dispersion - IQR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6201" y="4419599"/>
            <a:ext cx="1600199" cy="1143001"/>
          </a:xfrm>
          <a:prstGeom prst="wedgeRectCallout">
            <a:avLst>
              <a:gd name="adj1" fmla="val 84870"/>
              <a:gd name="adj2" fmla="val 51313"/>
            </a:avLst>
          </a:prstGeom>
          <a:solidFill>
            <a:schemeClr val="bg1"/>
          </a:solidFill>
          <a:ln w="63500" algn="ctr">
            <a:solidFill>
              <a:srgbClr val="FFCC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latin typeface="+mn-lt"/>
              </a:rPr>
              <a:t>What is the figure?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128588" y="1163638"/>
            <a:ext cx="1014412" cy="1198562"/>
          </a:xfrm>
          <a:prstGeom prst="wedgeRectCallout">
            <a:avLst>
              <a:gd name="adj1" fmla="val 71271"/>
              <a:gd name="adj2" fmla="val 96745"/>
            </a:avLst>
          </a:prstGeom>
          <a:solidFill>
            <a:schemeClr val="bg1"/>
          </a:solidFill>
          <a:ln w="63500" algn="ctr">
            <a:solidFill>
              <a:srgbClr val="FFCC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latin typeface="+mn-lt"/>
              </a:rPr>
              <a:t>Label with units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1905000" y="6184135"/>
            <a:ext cx="4678363" cy="576262"/>
          </a:xfrm>
          <a:prstGeom prst="wedgeRectCallout">
            <a:avLst>
              <a:gd name="adj1" fmla="val -26852"/>
              <a:gd name="adj2" fmla="val 47750"/>
            </a:avLst>
          </a:prstGeom>
          <a:solidFill>
            <a:schemeClr val="bg1"/>
          </a:solidFill>
          <a:ln w="635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r>
              <a:rPr lang="en-GB" sz="2400" dirty="0"/>
              <a:t>Always refer to figure in the text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1" y="228600"/>
            <a:ext cx="842727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br>
              <a:rPr lang="en-GB" altLang="en-US" dirty="0"/>
            </a:br>
            <a:r>
              <a:rPr lang="en-GB" altLang="en-US" dirty="0"/>
              <a:t>two-sample Wilcoxon (M-W): example</a:t>
            </a:r>
          </a:p>
        </p:txBody>
      </p:sp>
    </p:spTree>
    <p:extLst>
      <p:ext uri="{BB962C8B-B14F-4D97-AF65-F5344CB8AC3E}">
        <p14:creationId xmlns:p14="http://schemas.microsoft.com/office/powerpoint/2010/main" val="2750258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Wilcoxon- summary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600200"/>
            <a:ext cx="84582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/>
              <a:t>Non-parametric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/>
              <a:t>when assumptions for </a:t>
            </a:r>
            <a:r>
              <a:rPr lang="en-GB" sz="3200" i="1" kern="0" dirty="0"/>
              <a:t>t</a:t>
            </a:r>
            <a:r>
              <a:rPr lang="en-GB" sz="3200" kern="0" dirty="0"/>
              <a:t>-test not met 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/>
              <a:t>To test whether the mean rank in one group differs from another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kern="0" dirty="0"/>
              <a:t>Function in R:</a:t>
            </a:r>
          </a:p>
          <a:p>
            <a:pPr lvl="1"/>
            <a:r>
              <a:rPr lang="en-US" kern="0" dirty="0" err="1">
                <a:latin typeface="Lucida Console" panose="020B0609040504020204" pitchFamily="49" charset="0"/>
              </a:rPr>
              <a:t>wilcox.test</a:t>
            </a:r>
            <a:r>
              <a:rPr lang="en-US" kern="0" dirty="0">
                <a:latin typeface="Lucida Console" panose="020B0609040504020204" pitchFamily="49" charset="0"/>
              </a:rPr>
              <a:t>(data = </a:t>
            </a:r>
            <a:r>
              <a:rPr lang="en-US" i="1" kern="0" dirty="0" err="1">
                <a:latin typeface="Lucida Console" panose="020B0609040504020204" pitchFamily="49" charset="0"/>
              </a:rPr>
              <a:t>df</a:t>
            </a:r>
            <a:r>
              <a:rPr lang="en-US" kern="0" dirty="0">
                <a:latin typeface="Lucida Console" panose="020B0609040504020204" pitchFamily="49" charset="0"/>
              </a:rPr>
              <a:t>, </a:t>
            </a:r>
            <a:r>
              <a:rPr lang="en-US" i="1" kern="0" dirty="0">
                <a:latin typeface="Lucida Console" panose="020B0609040504020204" pitchFamily="49" charset="0"/>
              </a:rPr>
              <a:t>response</a:t>
            </a:r>
            <a:r>
              <a:rPr lang="en-US" kern="0" dirty="0">
                <a:latin typeface="Lucida Console" panose="020B0609040504020204" pitchFamily="49" charset="0"/>
              </a:rPr>
              <a:t> ~ </a:t>
            </a:r>
            <a:r>
              <a:rPr lang="en-US" i="1" kern="0" dirty="0">
                <a:latin typeface="Lucida Console" panose="020B0609040504020204" pitchFamily="49" charset="0"/>
              </a:rPr>
              <a:t>explanatory</a:t>
            </a:r>
            <a:r>
              <a:rPr lang="en-US" kern="0" dirty="0">
                <a:latin typeface="Lucida Console" panose="020B060904050402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/>
              <a:t>If </a:t>
            </a:r>
            <a:r>
              <a:rPr lang="en-US" sz="3200" i="1" kern="0" dirty="0"/>
              <a:t>p</a:t>
            </a:r>
            <a:r>
              <a:rPr lang="en-US" sz="3200" kern="0" dirty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/>
              <a:t>Few assumptions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kern="0" dirty="0"/>
              <a:t>Figure: boxplot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kern="0" dirty="0"/>
          </a:p>
          <a:p>
            <a:pPr>
              <a:buFont typeface="Wingdings" pitchFamily="2" charset="2"/>
              <a:buNone/>
            </a:pPr>
            <a:r>
              <a:rPr lang="en-GB" sz="3200" kern="0" dirty="0"/>
              <a:t> </a:t>
            </a:r>
            <a:endParaRPr lang="it-IT" altLang="en-US" sz="32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8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one- and two-sample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Reminder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1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7625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Types of </a:t>
            </a:r>
            <a:r>
              <a:rPr lang="en-GB" altLang="en-US" i="1" dirty="0"/>
              <a:t>t</a:t>
            </a:r>
            <a:r>
              <a:rPr lang="en-GB" altLang="en-US" dirty="0"/>
              <a:t>-test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265987" cy="34290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/>
              <a:t>One-sample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altLang="en-US" sz="2400" dirty="0"/>
              <a:t>Compares the mean of sample to a particular value (compares the response to a reference)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GB" altLang="en-US" sz="2000" dirty="0"/>
              <a:t>Includes paired-sample test – compares the mean difference to zero (i.e., compares dependent means)</a:t>
            </a:r>
          </a:p>
          <a:p>
            <a:pPr eaLnBrk="1" hangingPunct="1"/>
            <a:endParaRPr lang="en-GB" altLang="en-US" sz="2800" dirty="0"/>
          </a:p>
          <a:p>
            <a:pPr marL="514350" indent="-514350" eaLnBrk="1" hangingPunct="1">
              <a:buFont typeface="+mj-lt"/>
              <a:buAutoNum type="arabicPeriod" startAt="2"/>
            </a:pPr>
            <a:r>
              <a:rPr lang="en-GB" altLang="en-US" sz="2800" dirty="0"/>
              <a:t>Two-sample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altLang="en-US" sz="2400" dirty="0"/>
              <a:t>Compares  two (independent) means to each other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3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76250"/>
            <a:ext cx="7086600" cy="1447800"/>
          </a:xfrm>
        </p:spPr>
        <p:txBody>
          <a:bodyPr/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</a:t>
            </a:r>
            <a:br>
              <a:rPr lang="en-GB" altLang="en-US" dirty="0"/>
            </a:br>
            <a:r>
              <a:rPr lang="en-GB" altLang="en-US" dirty="0"/>
              <a:t>Assumptions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2362200"/>
            <a:ext cx="7772400" cy="3994150"/>
          </a:xfrm>
        </p:spPr>
        <p:txBody>
          <a:bodyPr>
            <a:noAutofit/>
          </a:bodyPr>
          <a:lstStyle/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/>
              <a:t>All </a:t>
            </a:r>
            <a:r>
              <a:rPr lang="en-GB" i="1" dirty="0"/>
              <a:t>t</a:t>
            </a:r>
            <a:r>
              <a:rPr lang="en-GB" dirty="0"/>
              <a:t>-tests assume the “residuals” are normally distributed and have homogeneity of variance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/>
              <a:t>A residual is the difference between the predicted and observed value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/>
              <a:t>Predicted value is the mean / group mean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96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752600"/>
            <a:ext cx="7265987" cy="47561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/>
              <a:t>Two samples but values are not independent (could not reorder)</a:t>
            </a:r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r>
              <a:rPr lang="en-GB" dirty="0"/>
              <a:t>Actually a one-sample test</a:t>
            </a:r>
          </a:p>
          <a:p>
            <a:pPr eaLnBrk="1" hangingPunct="1"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endParaRPr lang="en-GB" dirty="0"/>
          </a:p>
          <a:p>
            <a:pPr marL="342900" lvl="1" indent="-342900" eaLnBrk="1" hangingPunct="1">
              <a:buClr>
                <a:schemeClr val="accent2"/>
              </a:buClr>
              <a:defRPr/>
            </a:pPr>
            <a:endParaRPr lang="en-GB" sz="2800" dirty="0">
              <a:ea typeface="+mn-ea"/>
              <a:cs typeface="+mn-cs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37259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08" y="1770344"/>
            <a:ext cx="3505200" cy="4672012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/>
              <a:t>Is there a difference between the maths and stats marks of 10 students?</a:t>
            </a:r>
            <a:br>
              <a:rPr lang="en-GB" altLang="en-US" sz="3600" dirty="0"/>
            </a:br>
            <a:br>
              <a:rPr lang="en-GB" altLang="en-US" sz="3600" dirty="0"/>
            </a:br>
            <a:r>
              <a:rPr lang="en-GB" altLang="en-US" sz="3600" dirty="0"/>
              <a:t>The one sample is the difference between the pairs of values</a:t>
            </a:r>
            <a:br>
              <a:rPr lang="en-GB" altLang="en-US" sz="3600" dirty="0"/>
            </a:br>
            <a:br>
              <a:rPr lang="en-GB" altLang="en-US" sz="3600" dirty="0"/>
            </a:br>
            <a:r>
              <a:rPr lang="en-GB" altLang="en-US" sz="3600" dirty="0" err="1"/>
              <a:t>n.b.</a:t>
            </a:r>
            <a:r>
              <a:rPr lang="en-GB" altLang="en-US" sz="3600" dirty="0"/>
              <a:t> tidy data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089" r="75659" b="36634"/>
          <a:stretch/>
        </p:blipFill>
        <p:spPr>
          <a:xfrm>
            <a:off x="5990431" y="1337698"/>
            <a:ext cx="2209800" cy="5490702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4900216" y="1905000"/>
            <a:ext cx="1424384" cy="9675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029200" y="3746500"/>
            <a:ext cx="1371600" cy="6731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962400" y="2872580"/>
            <a:ext cx="1875631" cy="873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3600" dirty="0"/>
              <a:t>Same student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332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5275dbb7-ec9c-49b4-8e8b-edbd6fa0db0e"/>
  <p:tag name="WASPOLLED" val="609E324E4E404F3F9B1A2A11831103CB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32824</TotalTime>
  <Words>2642</Words>
  <Application>Microsoft Office PowerPoint</Application>
  <PresentationFormat>On-screen Show (4:3)</PresentationFormat>
  <Paragraphs>457</Paragraphs>
  <Slides>46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Cambria Math</vt:lpstr>
      <vt:lpstr>Consolas</vt:lpstr>
      <vt:lpstr>Verdana</vt:lpstr>
      <vt:lpstr>Calibri</vt:lpstr>
      <vt:lpstr>Times New Roman</vt:lpstr>
      <vt:lpstr>Courier New</vt:lpstr>
      <vt:lpstr>Arial</vt:lpstr>
      <vt:lpstr>Wingdings</vt:lpstr>
      <vt:lpstr>Lucida Console</vt:lpstr>
      <vt:lpstr>Office Theme</vt:lpstr>
      <vt:lpstr>Emma Rand Data Analysis in R</vt:lpstr>
      <vt:lpstr>Last week</vt:lpstr>
      <vt:lpstr>Summary of this week</vt:lpstr>
      <vt:lpstr>Learning objectives</vt:lpstr>
      <vt:lpstr>Introduction to one- and two-sample tests</vt:lpstr>
      <vt:lpstr>Types of t-test</vt:lpstr>
      <vt:lpstr>t-tests in general Assumptions</vt:lpstr>
      <vt:lpstr>PowerPoint Presentation</vt:lpstr>
      <vt:lpstr>Is there a difference between the maths and stats marks of 10 students?  The one sample is the difference between the pairs of values  n.b. tidy data</vt:lpstr>
      <vt:lpstr>PowerPoint Presentation</vt:lpstr>
      <vt:lpstr>Two-sample t-tests</vt:lpstr>
      <vt:lpstr>Is there a difference between the masses of different subspecies of chaffinches?    n.b. tidy data</vt:lpstr>
      <vt:lpstr>The two-sample t-test</vt:lpstr>
      <vt:lpstr>two-sample t-test example</vt:lpstr>
      <vt:lpstr>PowerPoint Presentation</vt:lpstr>
      <vt:lpstr>PowerPoint Presentation</vt:lpstr>
      <vt:lpstr>t-tests Two-sample t-test example</vt:lpstr>
      <vt:lpstr>Tidy data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PowerPoint Presentation</vt:lpstr>
      <vt:lpstr>t-tests Two-sample t-test: figures</vt:lpstr>
      <vt:lpstr>t-tests Two-sample t-test: figures</vt:lpstr>
      <vt:lpstr>PowerPoint Presentation</vt:lpstr>
      <vt:lpstr>The two sample Wilcoxon also known as the Mann-Whitney</vt:lpstr>
      <vt:lpstr>When the t-test assumptions are not met: non- parametric tests</vt:lpstr>
      <vt:lpstr>Non-parametric tests t-test equivalents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338</cp:revision>
  <cp:lastPrinted>2015-09-22T13:49:58Z</cp:lastPrinted>
  <dcterms:created xsi:type="dcterms:W3CDTF">2006-08-16T00:00:00Z</dcterms:created>
  <dcterms:modified xsi:type="dcterms:W3CDTF">2022-02-14T11:05:56Z</dcterms:modified>
</cp:coreProperties>
</file>