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21" r:id="rId2"/>
    <p:sldId id="256" r:id="rId3"/>
    <p:sldId id="427" r:id="rId4"/>
    <p:sldId id="258" r:id="rId5"/>
    <p:sldId id="428" r:id="rId6"/>
    <p:sldId id="429" r:id="rId7"/>
    <p:sldId id="257" r:id="rId8"/>
    <p:sldId id="432" r:id="rId9"/>
    <p:sldId id="430" r:id="rId10"/>
    <p:sldId id="416" r:id="rId11"/>
    <p:sldId id="422" r:id="rId12"/>
    <p:sldId id="431" r:id="rId13"/>
    <p:sldId id="369" r:id="rId14"/>
    <p:sldId id="373" r:id="rId15"/>
    <p:sldId id="374" r:id="rId16"/>
    <p:sldId id="377" r:id="rId17"/>
    <p:sldId id="434" r:id="rId18"/>
    <p:sldId id="380" r:id="rId19"/>
    <p:sldId id="381" r:id="rId20"/>
    <p:sldId id="383" r:id="rId21"/>
    <p:sldId id="384" r:id="rId22"/>
    <p:sldId id="423" r:id="rId23"/>
    <p:sldId id="433" r:id="rId24"/>
    <p:sldId id="424" r:id="rId25"/>
    <p:sldId id="419" r:id="rId26"/>
    <p:sldId id="438" r:id="rId27"/>
    <p:sldId id="435" r:id="rId28"/>
    <p:sldId id="389" r:id="rId29"/>
    <p:sldId id="390" r:id="rId30"/>
    <p:sldId id="391" r:id="rId31"/>
    <p:sldId id="394" r:id="rId32"/>
    <p:sldId id="425" r:id="rId33"/>
    <p:sldId id="397" r:id="rId34"/>
    <p:sldId id="426" r:id="rId35"/>
    <p:sldId id="439" r:id="rId36"/>
    <p:sldId id="436" r:id="rId37"/>
    <p:sldId id="399" r:id="rId38"/>
    <p:sldId id="400" r:id="rId39"/>
    <p:sldId id="401" r:id="rId40"/>
    <p:sldId id="420" r:id="rId41"/>
    <p:sldId id="440" r:id="rId42"/>
  </p:sldIdLst>
  <p:sldSz cx="9144000" cy="6858000" type="screen4x3"/>
  <p:notesSz cx="10233025" cy="7102475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Lucida Console" panose="020B0609040504020204" pitchFamily="49" charset="0"/>
      <p:regular r:id="rId49"/>
    </p:embeddedFont>
    <p:embeddedFont>
      <p:font typeface="Cambria Math" panose="02040503050406030204" pitchFamily="18" charset="0"/>
      <p:regular r:id="rId50"/>
    </p:embeddedFont>
  </p:embeddedFontLst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1" autoAdjust="0"/>
    <p:restoredTop sz="96395" autoAdjust="0"/>
  </p:normalViewPr>
  <p:slideViewPr>
    <p:cSldViewPr>
      <p:cViewPr varScale="1">
        <p:scale>
          <a:sx n="86" d="100"/>
          <a:sy n="86" d="100"/>
        </p:scale>
        <p:origin x="84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F-4600-B4C9-F1E25AC07C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F-4600-B4C9-F1E25AC07C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F-4600-B4C9-F1E25AC07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9594624"/>
        <c:axId val="249596160"/>
        <c:axId val="249578816"/>
      </c:bar3DChart>
      <c:catAx>
        <c:axId val="249594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9596160"/>
        <c:crosses val="autoZero"/>
        <c:auto val="1"/>
        <c:lblAlgn val="ctr"/>
        <c:lblOffset val="100"/>
        <c:noMultiLvlLbl val="0"/>
      </c:catAx>
      <c:valAx>
        <c:axId val="249596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9594624"/>
        <c:crosses val="autoZero"/>
        <c:crossBetween val="between"/>
      </c:valAx>
      <c:serAx>
        <c:axId val="249578816"/>
        <c:scaling>
          <c:orientation val="minMax"/>
        </c:scaling>
        <c:delete val="0"/>
        <c:axPos val="b"/>
        <c:majorTickMark val="out"/>
        <c:minorTickMark val="none"/>
        <c:tickLblPos val="nextTo"/>
        <c:crossAx val="24959616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D398-E230-4849-ACF3-479E420CB1EA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DDF0B-F6E1-4B76-A0C6-58D51F555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48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2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376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Null hypothesis has been covered in first lecture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0489870-F0FE-4E59-B83A-A6C0DDC0E39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The size of t depends both on the amount of difference and the variation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5251E5D-AB5D-4D98-A68E-BF6BDB80484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6806CB9-2FC5-432D-99F1-197A2F07DE3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81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80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B6BAC77-350C-419E-9B0E-657C6A1576B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3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55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itchFamily="34" charset="0"/>
              </a:rPr>
              <a:t>i.e., the number in the sample of differences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1353A0F-B51D-4536-8268-3B342DB761B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F93B717-E33D-4816-99CF-08AAED588DB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26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97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00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78EAEC8-9DD8-41FF-906C-9F81B267D7B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BFF64-9B41-43D3-9D04-50629362CBA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8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2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4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2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EA8F551-BE6E-4B82-9A04-DC8C90F8B1A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FEF5317-5E80-45FD-AADD-4B1A2571B6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712808748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963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“It’s hard………”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266" name="Picture 2" descr="blooms_tax_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88425" cy="3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Categories: </a:t>
            </a:r>
            <a:r>
              <a:rPr lang="en-GB" sz="2600" i="1" dirty="0"/>
              <a:t>t</a:t>
            </a:r>
            <a:r>
              <a:rPr lang="en-GB" sz="2600" dirty="0"/>
              <a:t>-tests,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/>
              <a:t>Normally </a:t>
            </a:r>
            <a:r>
              <a:rPr lang="en-GB" sz="2600" dirty="0" smtClean="0"/>
              <a:t>distributed: </a:t>
            </a:r>
            <a:r>
              <a:rPr lang="en-GB" sz="2600" i="1" dirty="0"/>
              <a:t>t</a:t>
            </a:r>
            <a:r>
              <a:rPr lang="en-GB" sz="2600" dirty="0"/>
              <a:t>-tests,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2327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>
                <a:solidFill>
                  <a:srgbClr val="00B0F0"/>
                </a:solidFill>
              </a:rPr>
              <a:t>Categories: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>
                <a:solidFill>
                  <a:srgbClr val="00B0F0"/>
                </a:solidFill>
              </a:rPr>
              <a:t>Normally </a:t>
            </a:r>
            <a:r>
              <a:rPr lang="en-GB" sz="2600" dirty="0" smtClean="0">
                <a:solidFill>
                  <a:srgbClr val="00B0F0"/>
                </a:solidFill>
              </a:rPr>
              <a:t>distributed: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511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57" r="1386" b="16215"/>
          <a:stretch/>
        </p:blipFill>
        <p:spPr>
          <a:xfrm>
            <a:off x="609600" y="584426"/>
            <a:ext cx="7696200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625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Types of </a:t>
            </a:r>
            <a:r>
              <a:rPr lang="en-GB" altLang="en-US" i="1" dirty="0"/>
              <a:t>t</a:t>
            </a:r>
            <a:r>
              <a:rPr lang="en-GB" altLang="en-US" dirty="0"/>
              <a:t>-test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265987" cy="34290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/>
              <a:t>One-sample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the mean of sample to a particular value (compares the response to a reference)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GB" altLang="en-US" sz="2000" dirty="0"/>
              <a:t>Includes paired-sample test – compares the mean difference to </a:t>
            </a:r>
            <a:r>
              <a:rPr lang="en-GB" altLang="en-US" sz="2000" dirty="0" smtClean="0"/>
              <a:t>zero (i.e., compares dependent means)</a:t>
            </a:r>
            <a:endParaRPr lang="en-GB" altLang="en-US" sz="2000" dirty="0"/>
          </a:p>
          <a:p>
            <a:pPr eaLnBrk="1" hangingPunct="1"/>
            <a:endParaRPr lang="en-GB" altLang="en-US" sz="2800" dirty="0"/>
          </a:p>
          <a:p>
            <a:pPr marL="514350" indent="-514350" eaLnBrk="1" hangingPunct="1">
              <a:buFont typeface="+mj-lt"/>
              <a:buAutoNum type="arabicPeriod" startAt="2"/>
            </a:pPr>
            <a:r>
              <a:rPr lang="en-GB" altLang="en-US" sz="2800" dirty="0"/>
              <a:t>Two-sample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 two (independent) means to each other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76250"/>
            <a:ext cx="7086600" cy="1447800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2362200"/>
            <a:ext cx="7772400" cy="3994150"/>
          </a:xfrm>
        </p:spPr>
        <p:txBody>
          <a:bodyPr>
            <a:noAutofit/>
          </a:bodyPr>
          <a:lstStyle/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All </a:t>
            </a:r>
            <a:r>
              <a:rPr lang="en-GB" i="1" dirty="0"/>
              <a:t>t</a:t>
            </a:r>
            <a:r>
              <a:rPr lang="en-GB" dirty="0"/>
              <a:t>-tests assume </a:t>
            </a:r>
            <a:r>
              <a:rPr lang="en-GB" dirty="0" smtClean="0"/>
              <a:t>the “residuals” are normally distributed</a:t>
            </a:r>
            <a:r>
              <a:rPr lang="en-GB" dirty="0"/>
              <a:t> </a:t>
            </a:r>
            <a:r>
              <a:rPr lang="en-GB" dirty="0" smtClean="0"/>
              <a:t>and have homogeneity of variance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A residual is the difference between the predicted and observed value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Predicted value is the mean / group mean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086600" cy="1371599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</a:t>
            </a:r>
            <a:r>
              <a:rPr lang="en-GB" altLang="en-US" dirty="0" smtClean="0"/>
              <a:t>Assumptions</a:t>
            </a:r>
            <a:endParaRPr lang="en-GB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Common sense</a:t>
            </a:r>
          </a:p>
          <a:p>
            <a:pPr marL="971550" lvl="1" indent="-457200">
              <a:defRPr/>
            </a:pPr>
            <a:r>
              <a:rPr lang="en-GB" sz="3200" dirty="0"/>
              <a:t>Data should be continuous</a:t>
            </a:r>
          </a:p>
          <a:p>
            <a:pPr marL="971550" lvl="1" indent="-457200">
              <a:defRPr/>
            </a:pPr>
            <a:r>
              <a:rPr lang="en-GB" sz="3200" dirty="0" smtClean="0"/>
              <a:t>No/few repeats</a:t>
            </a:r>
            <a:endParaRPr lang="en-GB" sz="3200" dirty="0"/>
          </a:p>
          <a:p>
            <a:pPr marL="0" lvl="1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Plot the </a:t>
            </a:r>
            <a:r>
              <a:rPr lang="en-GB" sz="4400" dirty="0" smtClean="0"/>
              <a:t>residuals</a:t>
            </a:r>
            <a:endParaRPr lang="en-GB" sz="4400" dirty="0"/>
          </a:p>
          <a:p>
            <a:pPr marL="0" lvl="1" indent="0">
              <a:buNone/>
              <a:defRPr/>
            </a:pPr>
            <a:r>
              <a:rPr lang="en-GB" sz="4400" dirty="0"/>
              <a:t>- Using a test in </a:t>
            </a:r>
            <a:r>
              <a:rPr lang="en-GB" sz="4400" dirty="0" smtClean="0"/>
              <a:t>R</a:t>
            </a:r>
            <a:endParaRPr lang="en-GB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1" y="2349500"/>
            <a:ext cx="7620000" cy="38227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600" dirty="0"/>
              <a:t>Transform </a:t>
            </a:r>
            <a:r>
              <a:rPr lang="en-GB" sz="3600" dirty="0" smtClean="0"/>
              <a:t>(not really covered)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 smtClean="0"/>
              <a:t>E.g. Log to remove skew</a:t>
            </a:r>
          </a:p>
          <a:p>
            <a:pPr marL="4572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3600" dirty="0" smtClean="0"/>
              <a:t>Use </a:t>
            </a:r>
            <a:r>
              <a:rPr lang="en-GB" sz="3600" dirty="0"/>
              <a:t>a non-parametric </a:t>
            </a:r>
            <a:r>
              <a:rPr lang="en-GB" sz="3600" dirty="0" smtClean="0"/>
              <a:t>test (covered)</a:t>
            </a:r>
            <a:endParaRPr lang="en-GB" sz="3600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Fewer assumptions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Generally less powerful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997" y="533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When </a:t>
            </a:r>
            <a:r>
              <a:rPr lang="en-GB" altLang="en-US" dirty="0" smtClean="0"/>
              <a:t>residuals </a:t>
            </a:r>
            <a:r>
              <a:rPr lang="en-GB" altLang="en-US" dirty="0"/>
              <a:t>are not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2795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The one-sample </a:t>
            </a:r>
            <a:r>
              <a:rPr lang="en-GB" altLang="en-US" i="1" dirty="0" smtClean="0"/>
              <a:t>t</a:t>
            </a:r>
            <a:r>
              <a:rPr lang="en-GB" altLang="en-US" dirty="0" smtClean="0"/>
              <a:t>-test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05000"/>
            <a:ext cx="7265987" cy="484028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GB" dirty="0"/>
              <a:t>Tests whether the mean of a single sample differs from an expected value (i.e., H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/>
              <a:t>Example: </a:t>
            </a:r>
            <a:r>
              <a:rPr lang="en-GB" sz="3200" dirty="0" smtClean="0"/>
              <a:t>Fields are sprayed </a:t>
            </a:r>
            <a:r>
              <a:rPr lang="en-GB" sz="3200" dirty="0"/>
              <a:t>if </a:t>
            </a:r>
            <a:r>
              <a:rPr lang="en-GB" sz="3200" dirty="0" smtClean="0"/>
              <a:t>crop plants have </a:t>
            </a:r>
            <a:r>
              <a:rPr lang="en-GB" sz="3200" dirty="0"/>
              <a:t>a disease score* </a:t>
            </a:r>
            <a:r>
              <a:rPr lang="en-GB" sz="3200" dirty="0" smtClean="0"/>
              <a:t>of 76. 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 smtClean="0"/>
              <a:t>20 plants in a field are measured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 smtClean="0"/>
              <a:t>Is their mean significantly </a:t>
            </a:r>
            <a:r>
              <a:rPr lang="en-GB" sz="3200" dirty="0"/>
              <a:t>different from the reference of </a:t>
            </a:r>
            <a:r>
              <a:rPr lang="en-GB" sz="3200" dirty="0" smtClean="0"/>
              <a:t>76?</a:t>
            </a:r>
            <a:endParaRPr lang="en-GB" sz="3200" dirty="0"/>
          </a:p>
          <a:p>
            <a:pPr marL="0" lvl="1" indent="0">
              <a:buNone/>
              <a:defRPr/>
            </a:pPr>
            <a:endParaRPr lang="en-GB" sz="2000" dirty="0"/>
          </a:p>
          <a:p>
            <a:pPr marL="0" lvl="1" indent="0">
              <a:buNone/>
              <a:defRPr/>
            </a:pPr>
            <a:r>
              <a:rPr lang="en-GB" sz="2000" dirty="0"/>
              <a:t>					*Arbitrary scale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1519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1381252"/>
            <a:ext cx="5411315" cy="1938992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 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%&gt;%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summarise(mean = mean(score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altLang="en-US" sz="150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altLang="en-US" sz="150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(score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n = length(score))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5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      mean    </a:t>
            </a:r>
            <a:r>
              <a:rPr lang="en-GB" altLang="en-US" sz="1500" dirty="0" err="1" smtClean="0"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       length</a:t>
            </a:r>
            <a:endParaRPr lang="en-GB" altLang="en-US" sz="1500" dirty="0"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latin typeface="Lucida Console" panose="020B0609040504020204" pitchFamily="49" charset="0"/>
                <a:cs typeface="Courier New" pitchFamily="49" charset="0"/>
              </a:rPr>
              <a:t>1      81.803  8.533749 </a:t>
            </a: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altLang="en-US" sz="1500" dirty="0">
                <a:latin typeface="Lucida Console" panose="020B0609040504020204" pitchFamily="49" charset="0"/>
                <a:cs typeface="Courier New" pitchFamily="49" charset="0"/>
              </a:rPr>
              <a:t>20</a:t>
            </a:r>
            <a:endParaRPr lang="en-GB" altLang="en-US" sz="15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5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020" r="68726" b="52505"/>
          <a:stretch/>
        </p:blipFill>
        <p:spPr>
          <a:xfrm>
            <a:off x="6474618" y="1752600"/>
            <a:ext cx="2290763" cy="379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67" t="3272" b="8672"/>
          <a:stretch/>
        </p:blipFill>
        <p:spPr>
          <a:xfrm>
            <a:off x="89377" y="3415395"/>
            <a:ext cx="4652372" cy="34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Week 5 Introduction to one- and two-sample tests. One </a:t>
            </a:r>
            <a:r>
              <a:rPr lang="en-GB" dirty="0"/>
              <a:t>sample </a:t>
            </a:r>
            <a:r>
              <a:rPr lang="en-GB" dirty="0" smtClean="0"/>
              <a:t>tests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mean = </a:t>
                </a:r>
                <a:r>
                  <a:rPr lang="en-GB" dirty="0" smtClean="0"/>
                  <a:t>76</a:t>
                </a:r>
              </a:p>
              <a:p>
                <a:pPr eaLnBrk="1" hangingPunct="1">
                  <a:defRPr/>
                </a:pPr>
                <a:endParaRPr lang="en-GB" dirty="0"/>
              </a:p>
              <a:p>
                <a:pPr marL="457200" lvl="1" indent="-457200"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dirty="0"/>
                  <a:t>Standard formula for all </a:t>
                </a:r>
                <a:r>
                  <a:rPr lang="en-GB" i="1" dirty="0" smtClean="0"/>
                  <a:t>t</a:t>
                </a:r>
                <a:r>
                  <a:rPr lang="en-GB" dirty="0" smtClean="0"/>
                  <a:t>-tests</a:t>
                </a:r>
              </a:p>
              <a:p>
                <a:pPr marL="0" lvl="1" indent="0"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𝑡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sz="2800" dirty="0">
                  <a:ea typeface="+mn-ea"/>
                  <a:cs typeface="+mn-cs"/>
                </a:endParaRPr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endParaRPr lang="en-GB" dirty="0"/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endParaRPr lang="en-GB" dirty="0"/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r>
                  <a:rPr lang="en-GB" dirty="0" err="1"/>
                  <a:t>d.f.</a:t>
                </a:r>
                <a:r>
                  <a:rPr lang="en-GB" dirty="0"/>
                  <a:t>= n - 1</a:t>
                </a:r>
              </a:p>
              <a:p>
                <a:pPr marL="342900" lvl="1" indent="-342900" eaLnBrk="1" hangingPunct="1">
                  <a:buClr>
                    <a:schemeClr val="accent2"/>
                  </a:buClr>
                  <a:defRPr/>
                </a:pPr>
                <a:endParaRPr lang="en-GB" sz="2800" dirty="0">
                  <a:ea typeface="+mn-ea"/>
                  <a:cs typeface="+mn-cs"/>
                </a:endParaRP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endParaRPr lang="en-GB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  <a:blipFill>
                <a:blip r:embed="rId3"/>
                <a:stretch>
                  <a:fillRect l="-193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12496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8" name="Oval Callout 13"/>
          <p:cNvSpPr>
            <a:spLocks noChangeArrowheads="1"/>
          </p:cNvSpPr>
          <p:nvPr/>
        </p:nvSpPr>
        <p:spPr bwMode="auto">
          <a:xfrm>
            <a:off x="2057401" y="2060575"/>
            <a:ext cx="1770062" cy="864399"/>
          </a:xfrm>
          <a:prstGeom prst="wedgeEllipseCallout">
            <a:avLst>
              <a:gd name="adj1" fmla="val -112789"/>
              <a:gd name="adj2" fmla="val 153468"/>
            </a:avLst>
          </a:prstGeom>
          <a:noFill/>
          <a:ln w="63500" algn="ctr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056062" y="2060575"/>
            <a:ext cx="4634787" cy="2678112"/>
            <a:chOff x="4067944" y="2060848"/>
            <a:chExt cx="4004304" cy="2677635"/>
          </a:xfrm>
        </p:grpSpPr>
        <p:sp>
          <p:nvSpPr>
            <p:cNvPr id="28685" name="Oval Callout 14"/>
            <p:cNvSpPr>
              <a:spLocks noChangeArrowheads="1"/>
            </p:cNvSpPr>
            <p:nvPr/>
          </p:nvSpPr>
          <p:spPr bwMode="auto">
            <a:xfrm>
              <a:off x="4067944" y="2060848"/>
              <a:ext cx="3276628" cy="792088"/>
            </a:xfrm>
            <a:prstGeom prst="wedgeEllipseCallout">
              <a:avLst>
                <a:gd name="adj1" fmla="val 42155"/>
                <a:gd name="adj2" fmla="val 189723"/>
              </a:avLst>
            </a:prstGeom>
            <a:noFill/>
            <a:ln w="63500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itchFamily="34" charset="0"/>
              </a:endParaRPr>
            </a:p>
          </p:txBody>
        </p:sp>
        <p:graphicFrame>
          <p:nvGraphicFramePr>
            <p:cNvPr id="2868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445791"/>
                </p:ext>
              </p:extLst>
            </p:nvPr>
          </p:nvGraphicFramePr>
          <p:xfrm>
            <a:off x="5824280" y="4038521"/>
            <a:ext cx="2247968" cy="69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0" name="Equation" r:id="rId4" imgW="647640" imgH="203040" progId="Equation.3">
                    <p:embed/>
                  </p:oleObj>
                </mc:Choice>
                <mc:Fallback>
                  <p:oleObj name="Equation" r:id="rId4" imgW="647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4280" y="4038521"/>
                          <a:ext cx="2247968" cy="6999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2209800"/>
                <a:ext cx="6477000" cy="1113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indent="0"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/>
                        </a:rPr>
                        <m:t>𝑡</m:t>
                      </m:r>
                      <m:r>
                        <a:rPr lang="en-GB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sz="3200" i="1">
                              <a:latin typeface="Cambria Math"/>
                            </a:rPr>
                            <m:t>−</m:t>
                          </m:r>
                          <m:r>
                            <a:rPr lang="en-GB" sz="3200" i="1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sz="3200" i="1">
                              <a:latin typeface="Cambria Math"/>
                            </a:rPr>
                            <m:t> </m:t>
                          </m:r>
                          <m:r>
                            <a:rPr lang="en-GB" sz="3200" i="1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</a:rPr>
                            <m:t>𝑠</m:t>
                          </m:r>
                          <m:r>
                            <a:rPr lang="en-GB" sz="3200" i="1">
                              <a:latin typeface="Cambria Math"/>
                            </a:rPr>
                            <m:t>.</m:t>
                          </m:r>
                          <m:r>
                            <a:rPr lang="en-GB" sz="3200" i="1">
                              <a:latin typeface="Cambria Math"/>
                            </a:rPr>
                            <m:t>𝑒</m:t>
                          </m:r>
                          <m:r>
                            <a:rPr lang="en-GB" sz="3200" i="1">
                              <a:latin typeface="Cambria Math"/>
                            </a:rPr>
                            <m:t>. </m:t>
                          </m:r>
                          <m:r>
                            <a:rPr lang="en-GB" sz="3200" i="1">
                              <a:latin typeface="Cambria Math"/>
                            </a:rPr>
                            <m:t>𝑜𝑓</m:t>
                          </m:r>
                          <m:r>
                            <a:rPr lang="en-GB" sz="3200" i="1">
                              <a:latin typeface="Cambria Math"/>
                            </a:rPr>
                            <m:t> </m:t>
                          </m:r>
                          <m:r>
                            <a:rPr lang="en-GB" sz="3200" i="1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09800"/>
                <a:ext cx="6477000" cy="111363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34173" y="5105400"/>
            <a:ext cx="8352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GB" sz="3200" dirty="0"/>
              <a:t>Is the difference between the obtained value and the expected value big relative to the variability?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105" y="4038601"/>
                <a:ext cx="2136695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4400" i="0">
                          <a:latin typeface="Cambria Math" panose="02040503050406030204" pitchFamily="18" charset="0"/>
                        </a:rPr>
                        <m:t>=81.8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5" y="4038601"/>
                <a:ext cx="2136695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7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37525" cy="32004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it-IT" altLang="en-US" sz="18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t.test(plants$score, </a:t>
            </a:r>
            <a:r>
              <a:rPr lang="it-IT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mu = </a:t>
            </a:r>
            <a:r>
              <a:rPr lang="it-IT" altLang="en-US" sz="18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76)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		One Sample t-test</a:t>
            </a:r>
          </a:p>
          <a:p>
            <a:pPr>
              <a:buFont typeface="Wingdings" pitchFamily="2" charset="2"/>
              <a:buNone/>
            </a:pPr>
            <a:endParaRPr lang="en-GB" alt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</a:t>
            </a:r>
            <a:r>
              <a:rPr lang="en-GB" altLang="en-US" sz="1800" dirty="0" err="1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plants$score</a:t>
            </a:r>
            <a:endParaRPr lang="en-GB" alt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2.517, </a:t>
            </a:r>
            <a:r>
              <a:rPr lang="en-GB" alt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19, p-value = 0.02097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mean is not equal to </a:t>
            </a:r>
            <a:r>
              <a:rPr lang="en-GB" alt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76</a:t>
            </a:r>
            <a:endParaRPr lang="en-GB" alt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77.80908 85.79692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of x 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81.803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5943600"/>
            <a:ext cx="7952678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it-IT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t.test(data = plants, score ~ 1, mu = 76)</a:t>
            </a:r>
            <a:r>
              <a:rPr lang="en-GB" alt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		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077853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GB" sz="2400" dirty="0" smtClean="0"/>
              <a:t>Note: you can also use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71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90" t="1880" b="9789"/>
          <a:stretch/>
        </p:blipFill>
        <p:spPr>
          <a:xfrm>
            <a:off x="381000" y="2774950"/>
            <a:ext cx="6250526" cy="3581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158000" y="4672800"/>
            <a:ext cx="0" cy="106680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200" y="520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Residual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60438" y="2798756"/>
            <a:ext cx="805016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residuals &lt;- </a:t>
            </a:r>
            <a:r>
              <a:rPr lang="en-GB" altLang="en-US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plants$score</a:t>
            </a: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- </a:t>
            </a: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mean(</a:t>
            </a:r>
            <a:r>
              <a:rPr lang="en-GB" altLang="en-US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plants$score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  <a:endParaRPr lang="en-GB" altLang="en-US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endParaRPr lang="en-GB" altLang="en-US" dirty="0" smtClean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Shapiro-Wilk normality test</a:t>
            </a: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residuals</a:t>
            </a: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0.9725, p-value = 0.8065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1922" y="1415359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933" y="3581400"/>
            <a:ext cx="3555571" cy="27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658813" y="5304789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DA532-FDDB-4A3B-A4F2-25C80E46CF49}"/>
              </a:ext>
            </a:extLst>
          </p:cNvPr>
          <p:cNvGrpSpPr/>
          <p:nvPr/>
        </p:nvGrpSpPr>
        <p:grpSpPr>
          <a:xfrm>
            <a:off x="1447800" y="5866036"/>
            <a:ext cx="5257801" cy="534764"/>
            <a:chOff x="1447800" y="5866036"/>
            <a:chExt cx="5257801" cy="5347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3D7793-3844-4CB7-8C5B-ED2C1630574F}"/>
                </a:ext>
              </a:extLst>
            </p:cNvPr>
            <p:cNvSpPr/>
            <p:nvPr/>
          </p:nvSpPr>
          <p:spPr>
            <a:xfrm>
              <a:off x="1447800" y="5866195"/>
              <a:ext cx="1520951" cy="2602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F2FB0B-E3A4-406D-8F8C-0669857310E1}"/>
                </a:ext>
              </a:extLst>
            </p:cNvPr>
            <p:cNvSpPr/>
            <p:nvPr/>
          </p:nvSpPr>
          <p:spPr>
            <a:xfrm>
              <a:off x="1450849" y="6123845"/>
              <a:ext cx="1520951" cy="2769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183A55-D6B5-46A6-9E0D-799474ED668F}"/>
                </a:ext>
              </a:extLst>
            </p:cNvPr>
            <p:cNvSpPr/>
            <p:nvPr/>
          </p:nvSpPr>
          <p:spPr>
            <a:xfrm>
              <a:off x="4721352" y="5866036"/>
              <a:ext cx="1981200" cy="257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311E10-CDD4-43EE-8BFB-97FF1EC9ACA9}"/>
                </a:ext>
              </a:extLst>
            </p:cNvPr>
            <p:cNvSpPr/>
            <p:nvPr/>
          </p:nvSpPr>
          <p:spPr>
            <a:xfrm>
              <a:off x="4724401" y="6123845"/>
              <a:ext cx="1981200" cy="2743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726242" y="5853406"/>
            <a:ext cx="569158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5325229" y="2716006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F74F3-255D-4495-B795-7852F4F7D070}"/>
              </a:ext>
            </a:extLst>
          </p:cNvPr>
          <p:cNvSpPr/>
          <p:nvPr/>
        </p:nvSpPr>
        <p:spPr>
          <a:xfrm>
            <a:off x="5512012" y="5305841"/>
            <a:ext cx="21336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E75EB-76AC-441C-A982-A1A9DDED70DE}"/>
              </a:ext>
            </a:extLst>
          </p:cNvPr>
          <p:cNvSpPr/>
          <p:nvPr/>
        </p:nvSpPr>
        <p:spPr>
          <a:xfrm>
            <a:off x="2743200" y="5304790"/>
            <a:ext cx="2743200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8813" y="4648200"/>
                <a:ext cx="7570787" cy="1828800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Clr>
                    <a:schemeClr val="accent2"/>
                  </a:buClr>
                  <a:buNone/>
                  <a:defRPr/>
                </a:pPr>
                <a:r>
                  <a:rPr lang="en-GB" sz="3600" dirty="0" smtClean="0"/>
                  <a:t>The disease score for plants in this field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=81.</m:t>
                    </m:r>
                  </m:oMath>
                </a14:m>
                <a:r>
                  <a:rPr lang="en-GB" sz="3600" dirty="0" smtClean="0"/>
                  <a:t>8</a:t>
                </a:r>
                <a:r>
                  <a:rPr lang="en-GB" sz="3600" dirty="0"/>
                  <a:t>) is significantly higher than 76 (</a:t>
                </a:r>
                <a:r>
                  <a:rPr lang="en-GB" sz="3600" i="1" dirty="0"/>
                  <a:t>t</a:t>
                </a:r>
                <a:r>
                  <a:rPr lang="en-GB" sz="3600" dirty="0"/>
                  <a:t> = </a:t>
                </a:r>
                <a:r>
                  <a:rPr lang="en-GB" sz="3600" dirty="0" smtClean="0"/>
                  <a:t>2.52; </a:t>
                </a:r>
                <a:r>
                  <a:rPr lang="en-GB" sz="3600" i="1" dirty="0" err="1"/>
                  <a:t>d.f</a:t>
                </a:r>
                <a:r>
                  <a:rPr lang="en-GB" sz="3600" dirty="0" err="1"/>
                  <a:t>.</a:t>
                </a:r>
                <a:r>
                  <a:rPr lang="en-GB" sz="3600" dirty="0"/>
                  <a:t> = 19; </a:t>
                </a:r>
                <a:r>
                  <a:rPr lang="en-GB" sz="3600" i="1" dirty="0"/>
                  <a:t>p </a:t>
                </a:r>
                <a:r>
                  <a:rPr lang="en-GB" sz="3600" dirty="0"/>
                  <a:t>= </a:t>
                </a:r>
                <a:r>
                  <a:rPr lang="en-GB" sz="3600" dirty="0" smtClean="0"/>
                  <a:t>0.021).</a:t>
                </a:r>
                <a:endParaRPr lang="en-GB" sz="36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8813" y="4648200"/>
                <a:ext cx="7570787" cy="1828800"/>
              </a:xfrm>
              <a:blipFill>
                <a:blip r:embed="rId3"/>
                <a:stretch>
                  <a:fillRect l="-2415" t="-5333" r="-2335" b="-7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7507C3-95B7-48E0-88FE-97BFC94EBE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0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38768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600200"/>
            <a:ext cx="78383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To </a:t>
            </a:r>
            <a:r>
              <a:rPr lang="en-GB" sz="2800" kern="0" dirty="0"/>
              <a:t>test whether the mean of a single sample differs from an expected value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 smtClean="0"/>
              <a:t>t</a:t>
            </a:r>
            <a:r>
              <a:rPr lang="en-GB" sz="2800" kern="0" dirty="0" smtClean="0"/>
              <a:t> </a:t>
            </a:r>
            <a:r>
              <a:rPr lang="en-GB" sz="2800" kern="0" dirty="0"/>
              <a:t>is </a:t>
            </a:r>
            <a:r>
              <a:rPr lang="en-GB" sz="2800" kern="0" dirty="0" smtClean="0"/>
              <a:t>size of difference relative </a:t>
            </a:r>
            <a:r>
              <a:rPr lang="en-GB" sz="2800" kern="0" dirty="0"/>
              <a:t>to the </a:t>
            </a:r>
            <a:r>
              <a:rPr lang="en-GB" sz="2800" kern="0" dirty="0" err="1"/>
              <a:t>s.e.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it-IT" sz="2000" kern="0" dirty="0" smtClean="0">
                <a:latin typeface="Lucida Console" panose="020B0609040504020204" pitchFamily="49" charset="0"/>
              </a:rPr>
              <a:t>t.test(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df$response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kern="0" dirty="0">
                <a:latin typeface="Lucida Console" panose="020B0609040504020204" pitchFamily="49" charset="0"/>
              </a:rPr>
              <a:t>mu 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Exp</a:t>
            </a:r>
            <a:r>
              <a:rPr lang="it-IT" sz="2000" kern="0" dirty="0" smtClean="0">
                <a:latin typeface="Lucida Console" panose="020B0609040504020204" pitchFamily="49" charset="0"/>
              </a:rPr>
              <a:t>)</a:t>
            </a:r>
            <a:endParaRPr lang="it-IT" sz="2000" kern="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If </a:t>
            </a:r>
            <a:r>
              <a:rPr lang="en-US" sz="2800" i="1" kern="0" dirty="0" smtClean="0"/>
              <a:t>p</a:t>
            </a:r>
            <a:r>
              <a:rPr lang="en-US" sz="28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Figure: probably not needed</a:t>
            </a:r>
            <a:endParaRPr lang="en-GB" sz="2800" kern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paired sample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52600"/>
            <a:ext cx="7265987" cy="47561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 smtClean="0"/>
              <a:t>Two </a:t>
            </a:r>
            <a:r>
              <a:rPr lang="en-GB" dirty="0"/>
              <a:t>samples but values are not independent (could not reorder)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 smtClean="0"/>
          </a:p>
          <a:p>
            <a:pPr marL="0" indent="0" eaLnBrk="1" hangingPunct="1">
              <a:buNone/>
              <a:defRPr/>
            </a:pPr>
            <a:r>
              <a:rPr lang="en-GB" dirty="0" smtClean="0"/>
              <a:t>Actually a one-sample test</a:t>
            </a:r>
            <a:endParaRPr lang="en-GB" dirty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/>
          </a:p>
          <a:p>
            <a:pPr marL="342900" lvl="1" indent="-342900" eaLnBrk="1" hangingPunct="1">
              <a:buClr>
                <a:schemeClr val="accent2"/>
              </a:buClr>
              <a:defRPr/>
            </a:pPr>
            <a:endParaRPr lang="en-GB" sz="2800" dirty="0"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326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04988"/>
            <a:ext cx="3505200" cy="4672012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/>
              <a:t>Is there a difference between the maths and stats marks of </a:t>
            </a:r>
            <a:r>
              <a:rPr lang="en-GB" altLang="en-US" sz="3600" dirty="0" smtClean="0"/>
              <a:t>10 students?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smtClean="0"/>
              <a:t>The one sample is the difference between the pairs of values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err="1" smtClean="0"/>
              <a:t>n.b.</a:t>
            </a:r>
            <a:r>
              <a:rPr lang="en-GB" altLang="en-US" sz="3600" dirty="0" smtClean="0"/>
              <a:t> tidy data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089" r="75659" b="36634"/>
          <a:stretch/>
        </p:blipFill>
        <p:spPr>
          <a:xfrm>
            <a:off x="5990431" y="1337698"/>
            <a:ext cx="2209800" cy="5490702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4900216" y="2057400"/>
            <a:ext cx="1043384" cy="81518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29200" y="3746499"/>
            <a:ext cx="914400" cy="6731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62400" y="2872580"/>
            <a:ext cx="1875631" cy="87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600" dirty="0" smtClean="0"/>
              <a:t>Same student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normal distribution - </a:t>
            </a:r>
            <a:r>
              <a:rPr lang="en-GB" dirty="0"/>
              <a:t>b</a:t>
            </a:r>
            <a:r>
              <a:rPr lang="en-GB" dirty="0" smtClean="0"/>
              <a:t>ecause it is the basis of many tests (parametric tests such as </a:t>
            </a:r>
            <a:r>
              <a:rPr lang="en-GB" i="1" dirty="0" smtClean="0"/>
              <a:t>t</a:t>
            </a:r>
            <a:r>
              <a:rPr lang="en-GB" dirty="0" smtClean="0"/>
              <a:t>-test, regression and ANOVA) </a:t>
            </a:r>
          </a:p>
          <a:p>
            <a:pPr lvl="1"/>
            <a:r>
              <a:rPr lang="en-GB" dirty="0" smtClean="0"/>
              <a:t>Properties of normal distributions</a:t>
            </a:r>
          </a:p>
          <a:p>
            <a:pPr lvl="1"/>
            <a:r>
              <a:rPr lang="en-GB" dirty="0" smtClean="0"/>
              <a:t>Sampling distribution of the mean and the standard error</a:t>
            </a:r>
          </a:p>
          <a:p>
            <a:pPr lvl="1"/>
            <a:r>
              <a:rPr lang="en-GB" dirty="0" smtClean="0"/>
              <a:t>Confidence intervals </a:t>
            </a:r>
          </a:p>
          <a:p>
            <a:r>
              <a:rPr lang="en-GB" dirty="0" smtClean="0"/>
              <a:t>In RStudio </a:t>
            </a:r>
          </a:p>
          <a:p>
            <a:pPr lvl="1"/>
            <a:r>
              <a:rPr lang="en-GB" dirty="0" smtClean="0"/>
              <a:t>Calculate probabilities and quantiles from normal distributions</a:t>
            </a:r>
          </a:p>
          <a:p>
            <a:pPr lvl="1"/>
            <a:r>
              <a:rPr lang="en-GB" dirty="0" smtClean="0"/>
              <a:t>Calculate confidence 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3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spcAft>
                    <a:spcPts val="1200"/>
                  </a:spcAft>
                  <a:defRPr/>
                </a:pPr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mean difference = </a:t>
                </a:r>
                <a:r>
                  <a:rPr lang="en-GB" dirty="0" smtClean="0"/>
                  <a:t>0</a:t>
                </a:r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/>
                  <a:t>Standard formula for all t-tests</a:t>
                </a:r>
              </a:p>
              <a:p>
                <a:pPr marL="0" lvl="1" indent="0">
                  <a:spcAft>
                    <a:spcPts val="1200"/>
                  </a:spcAft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/>
                        </a:rPr>
                        <m:t>𝑡</m:t>
                      </m:r>
                      <m:r>
                        <a:rPr lang="en-GB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>
                              <a:latin typeface="Cambria Math"/>
                            </a:rPr>
                            <m:t>−</m:t>
                          </m:r>
                          <m:r>
                            <a:rPr lang="en-GB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>
                              <a:latin typeface="Cambria Math"/>
                            </a:rPr>
                            <m:t>𝑠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𝑒</m:t>
                          </m:r>
                          <m:r>
                            <a:rPr lang="en-GB">
                              <a:latin typeface="Cambria Math"/>
                            </a:rPr>
                            <m:t>. </m:t>
                          </m:r>
                          <m:r>
                            <a:rPr lang="en-GB">
                              <a:latin typeface="Cambria Math"/>
                            </a:rPr>
                            <m:t>𝑜𝑓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[</m:t>
                        </m:r>
                        <m:r>
                          <a:rPr lang="en-GB" b="0" i="1" smtClean="0">
                            <a:latin typeface="Cambria Math"/>
                          </a:rPr>
                          <m:t>𝑑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r>
                          <a:rPr lang="en-GB" b="0" i="1" smtClean="0">
                            <a:latin typeface="Cambria Math"/>
                          </a:rPr>
                          <m:t>]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GB" b="0" i="1" smtClean="0"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  <m:r>
                          <a:rPr lang="en-GB" b="0" i="1" smtClean="0">
                            <a:latin typeface="Cambria Math"/>
                          </a:rPr>
                          <m:t>.  </m:t>
                        </m:r>
                        <m:r>
                          <a:rPr lang="en-GB" b="0" i="1" smtClean="0">
                            <a:latin typeface="Cambria Math"/>
                          </a:rPr>
                          <m:t>𝑜𝑓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den>
                    </m:f>
                  </m:oMath>
                </a14:m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 err="1"/>
                  <a:t>d.f.</a:t>
                </a:r>
                <a:r>
                  <a:rPr lang="en-GB" sz="3200" dirty="0"/>
                  <a:t>= n – 1 (where n is the number of pairs)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  <a:blipFill>
                <a:blip r:embed="rId3"/>
                <a:stretch>
                  <a:fillRect l="-1855" t="-1641" r="-1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33551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95536" y="2636838"/>
            <a:ext cx="8424936" cy="3816498"/>
          </a:xfr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en-US" sz="18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US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marks, mark ~ subject, paired = TRUE)</a:t>
            </a:r>
          </a:p>
          <a:p>
            <a:pPr>
              <a:buNone/>
            </a:pPr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Paired t-test</a:t>
            </a:r>
          </a:p>
          <a:p>
            <a:pPr>
              <a:buNone/>
            </a:pPr>
            <a:endParaRPr lang="en-GB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mark by subject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2.3399, </a:t>
            </a:r>
            <a:r>
              <a:rPr lang="en-GB" altLang="en-US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9, p-value = 0.04403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0.2159788 12.7840212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of the differences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6.5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03350" y="1484313"/>
            <a:ext cx="7086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GB" sz="2800" kern="0" dirty="0">
                <a:latin typeface="+mn-lt"/>
                <a:ea typeface="+mj-ea"/>
                <a:cs typeface="+mj-cs"/>
              </a:rPr>
              <a:t>Run paired sample </a:t>
            </a:r>
            <a:r>
              <a:rPr lang="en-GB" sz="2800" i="1" kern="0" dirty="0">
                <a:latin typeface="+mn-lt"/>
                <a:ea typeface="+mj-ea"/>
                <a:cs typeface="+mj-cs"/>
              </a:rPr>
              <a:t>t</a:t>
            </a:r>
            <a:r>
              <a:rPr lang="en-GB" sz="2800" kern="0" dirty="0">
                <a:latin typeface="+mn-lt"/>
                <a:ea typeface="+mj-ea"/>
                <a:cs typeface="+mj-cs"/>
              </a:rPr>
              <a:t>-test</a:t>
            </a:r>
            <a:endParaRPr lang="en-GB" sz="2800" kern="0" dirty="0">
              <a:solidFill>
                <a:srgbClr val="FFFF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187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2798756"/>
            <a:ext cx="86868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diffs &lt;- 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marks$mark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marks$subject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== "maths"] - 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marks$mark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marks$subject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== "stats"]</a:t>
            </a:r>
          </a:p>
          <a:p>
            <a:pPr>
              <a:buFont typeface="Wingdings" pitchFamily="2" charset="2"/>
              <a:buNone/>
            </a:pPr>
            <a:endParaRPr lang="en-GB" altLang="en-US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residuals 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&lt;- diffs - mean(diffs)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  <a:r>
              <a:rPr lang="en-GB" altLang="en-US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</a:p>
          <a:p>
            <a:pPr>
              <a:buFont typeface="Wingdings" pitchFamily="2" charset="2"/>
              <a:buNone/>
            </a:pPr>
            <a:endParaRPr lang="en-GB" altLang="en-US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Shapiro-Wilk normality test</a:t>
            </a: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residuals</a:t>
            </a: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0.91246, p-value = 0.2983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7" y="3276600"/>
            <a:ext cx="2742857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95D13C-FD20-4BEA-8FDC-8658956B1A76}"/>
              </a:ext>
            </a:extLst>
          </p:cNvPr>
          <p:cNvSpPr/>
          <p:nvPr/>
        </p:nvSpPr>
        <p:spPr>
          <a:xfrm>
            <a:off x="3886200" y="5239838"/>
            <a:ext cx="29718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CC9AF-2D7D-4146-AB80-519D845263D4}"/>
              </a:ext>
            </a:extLst>
          </p:cNvPr>
          <p:cNvSpPr/>
          <p:nvPr/>
        </p:nvSpPr>
        <p:spPr>
          <a:xfrm>
            <a:off x="429066" y="5807121"/>
            <a:ext cx="3457133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8CFFC-343D-48C2-B424-E66B815BAB18}"/>
              </a:ext>
            </a:extLst>
          </p:cNvPr>
          <p:cNvSpPr/>
          <p:nvPr/>
        </p:nvSpPr>
        <p:spPr>
          <a:xfrm>
            <a:off x="457200" y="4638947"/>
            <a:ext cx="60198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61C20-6FA4-47D2-B5E1-5DE2D3D587CA}"/>
              </a:ext>
            </a:extLst>
          </p:cNvPr>
          <p:cNvSpPr/>
          <p:nvPr/>
        </p:nvSpPr>
        <p:spPr>
          <a:xfrm>
            <a:off x="5150679" y="4123328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597"/>
            <a:ext cx="8305800" cy="2317753"/>
          </a:xfrm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3600" dirty="0"/>
              <a:t>Individual students score significantly higher in maths than in statistics (</a:t>
            </a:r>
            <a:r>
              <a:rPr lang="en-GB" sz="3600" i="1" dirty="0"/>
              <a:t>t</a:t>
            </a:r>
            <a:r>
              <a:rPr lang="en-GB" sz="3600" dirty="0"/>
              <a:t> = 2.34; </a:t>
            </a:r>
            <a:r>
              <a:rPr lang="en-GB" sz="3600" i="1" dirty="0" err="1"/>
              <a:t>d.f</a:t>
            </a:r>
            <a:r>
              <a:rPr lang="en-GB" sz="3600" dirty="0" err="1"/>
              <a:t>.</a:t>
            </a:r>
            <a:r>
              <a:rPr lang="en-GB" sz="3600" dirty="0"/>
              <a:t> = 9; </a:t>
            </a:r>
            <a:r>
              <a:rPr lang="en-GB" sz="3600" i="1" dirty="0"/>
              <a:t>p </a:t>
            </a:r>
            <a:r>
              <a:rPr lang="en-GB" sz="3600" dirty="0"/>
              <a:t>= 0.044) with an average difference of 6.5%.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EEA6D-4B21-447B-9471-18D4C0A047BA}"/>
              </a:ext>
            </a:extLst>
          </p:cNvPr>
          <p:cNvSpPr/>
          <p:nvPr/>
        </p:nvSpPr>
        <p:spPr>
          <a:xfrm>
            <a:off x="5325229" y="2682553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0E338-6F07-4F49-812B-00616560CDA1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8AA54-CF1E-459C-9FB6-A71274A61ECB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5379ED-A7C6-47FB-AD78-E69D7A36EA0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343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 smtClean="0"/>
              <a:t>t-</a:t>
            </a:r>
            <a:r>
              <a:rPr lang="en-GB" altLang="en-US" dirty="0" smtClean="0"/>
              <a:t>tests: figure</a:t>
            </a:r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39" t="2041" r="15826"/>
          <a:stretch/>
        </p:blipFill>
        <p:spPr>
          <a:xfrm>
            <a:off x="1066800" y="1676400"/>
            <a:ext cx="5105400" cy="52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To </a:t>
            </a:r>
            <a:r>
              <a:rPr lang="en-GB" sz="2800" kern="0" dirty="0"/>
              <a:t>test whether </a:t>
            </a:r>
            <a:r>
              <a:rPr lang="en-GB" sz="2800" kern="0" dirty="0" smtClean="0"/>
              <a:t>the mean difference between pairs of values is zero</a:t>
            </a:r>
            <a:endParaRPr lang="en-GB" sz="2800" kern="0" dirty="0"/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 smtClean="0"/>
              <a:t>t</a:t>
            </a:r>
            <a:r>
              <a:rPr lang="en-GB" sz="2800" kern="0" dirty="0" smtClean="0"/>
              <a:t> </a:t>
            </a:r>
            <a:r>
              <a:rPr lang="en-GB" sz="2800" kern="0" dirty="0"/>
              <a:t>is </a:t>
            </a:r>
            <a:r>
              <a:rPr lang="en-GB" sz="2800" kern="0" dirty="0" smtClean="0"/>
              <a:t>size of mean difference relative </a:t>
            </a:r>
            <a:r>
              <a:rPr lang="en-GB" sz="2800" kern="0" dirty="0"/>
              <a:t>to the </a:t>
            </a:r>
            <a:r>
              <a:rPr lang="en-GB" sz="2800" kern="0" dirty="0" err="1"/>
              <a:t>s.e.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en-US" sz="1600" kern="0" dirty="0" err="1">
                <a:latin typeface="Lucida Console" panose="020B0609040504020204" pitchFamily="49" charset="0"/>
              </a:rPr>
              <a:t>t.test</a:t>
            </a:r>
            <a:r>
              <a:rPr lang="en-US" sz="1600" kern="0" dirty="0">
                <a:latin typeface="Lucida Console" panose="020B0609040504020204" pitchFamily="49" charset="0"/>
              </a:rPr>
              <a:t>(data = </a:t>
            </a:r>
            <a:r>
              <a:rPr lang="en-US" sz="1600" i="1" kern="0" dirty="0" err="1" smtClean="0">
                <a:latin typeface="Lucida Console" panose="020B0609040504020204" pitchFamily="49" charset="0"/>
              </a:rPr>
              <a:t>df</a:t>
            </a:r>
            <a:r>
              <a:rPr lang="en-US" sz="1600" kern="0" dirty="0" smtClean="0">
                <a:latin typeface="Lucida Console" panose="020B0609040504020204" pitchFamily="49" charset="0"/>
              </a:rPr>
              <a:t>, </a:t>
            </a:r>
            <a:r>
              <a:rPr lang="en-US" sz="1600" i="1" kern="0" dirty="0" smtClean="0">
                <a:latin typeface="Lucida Console" panose="020B0609040504020204" pitchFamily="49" charset="0"/>
              </a:rPr>
              <a:t>response</a:t>
            </a:r>
            <a:r>
              <a:rPr lang="en-US" sz="1600" kern="0" dirty="0" smtClean="0">
                <a:latin typeface="Lucida Console" panose="020B0609040504020204" pitchFamily="49" charset="0"/>
              </a:rPr>
              <a:t> </a:t>
            </a:r>
            <a:r>
              <a:rPr lang="en-US" sz="1600" kern="0" dirty="0">
                <a:latin typeface="Lucida Console" panose="020B0609040504020204" pitchFamily="49" charset="0"/>
              </a:rPr>
              <a:t>~ </a:t>
            </a:r>
            <a:r>
              <a:rPr lang="en-US" sz="1600" i="1" kern="0" dirty="0" smtClean="0">
                <a:latin typeface="Lucida Console" panose="020B0609040504020204" pitchFamily="49" charset="0"/>
              </a:rPr>
              <a:t>explanatory</a:t>
            </a:r>
            <a:r>
              <a:rPr lang="en-US" sz="1600" kern="0" dirty="0" smtClean="0">
                <a:latin typeface="Lucida Console" panose="020B0609040504020204" pitchFamily="49" charset="0"/>
              </a:rPr>
              <a:t>, </a:t>
            </a:r>
            <a:r>
              <a:rPr lang="en-US" sz="1600" kern="0" dirty="0">
                <a:latin typeface="Lucida Console" panose="020B0609040504020204" pitchFamily="49" charset="0"/>
              </a:rPr>
              <a:t>paired = </a:t>
            </a:r>
            <a:r>
              <a:rPr lang="en-US" sz="1600" kern="0" dirty="0" smtClean="0">
                <a:latin typeface="Lucida Console" panose="020B0609040504020204" pitchFamily="49" charset="0"/>
              </a:rPr>
              <a:t>TRUE)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If </a:t>
            </a:r>
            <a:r>
              <a:rPr lang="en-US" sz="2800" i="1" kern="0" dirty="0" smtClean="0"/>
              <a:t>p</a:t>
            </a:r>
            <a:r>
              <a:rPr lang="en-US" sz="28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Figure: none or spaghetti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one sample </a:t>
            </a:r>
            <a:r>
              <a:rPr lang="en-US" dirty="0" smtClean="0"/>
              <a:t>Wilcoxon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Non-parametric equivalent of the paired-sample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086600" cy="14478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When the </a:t>
            </a:r>
            <a:r>
              <a:rPr lang="en-GB" altLang="en-US" i="1" dirty="0"/>
              <a:t>t</a:t>
            </a:r>
            <a:r>
              <a:rPr lang="en-GB" altLang="en-US" dirty="0"/>
              <a:t>-test assumptions are not met: non- parametric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6013" y="1916113"/>
            <a:ext cx="7265987" cy="482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Non-parametric tests make fewer assumptions</a:t>
            </a:r>
          </a:p>
          <a:p>
            <a:endParaRPr lang="en-GB" altLang="en-US"/>
          </a:p>
          <a:p>
            <a:r>
              <a:rPr lang="en-GB" altLang="en-US"/>
              <a:t>Based on the </a:t>
            </a:r>
            <a:r>
              <a:rPr lang="en-GB" altLang="en-US">
                <a:solidFill>
                  <a:srgbClr val="FF0000"/>
                </a:solidFill>
              </a:rPr>
              <a:t>ranks </a:t>
            </a:r>
            <a:r>
              <a:rPr lang="en-GB" altLang="en-US"/>
              <a:t>rather than the actual data</a:t>
            </a:r>
          </a:p>
          <a:p>
            <a:endParaRPr lang="en-GB" altLang="en-US"/>
          </a:p>
          <a:p>
            <a:r>
              <a:rPr lang="en-GB" altLang="en-US"/>
              <a:t>Null hypotheses are about the </a:t>
            </a:r>
            <a:r>
              <a:rPr lang="en-GB" altLang="en-US" i="1">
                <a:solidFill>
                  <a:srgbClr val="FF0000"/>
                </a:solidFill>
              </a:rPr>
              <a:t>mean rank </a:t>
            </a:r>
            <a:r>
              <a:rPr lang="en-GB" altLang="en-US"/>
              <a:t>(not the mean)</a:t>
            </a:r>
          </a:p>
          <a:p>
            <a:pPr marL="742950" lvl="2" indent="-342900">
              <a:buClr>
                <a:schemeClr val="accent2"/>
              </a:buClr>
              <a:buFont typeface="Wingdings" pitchFamily="2" charset="2"/>
              <a:buNone/>
            </a:pPr>
            <a:endParaRPr lang="en-GB" altLang="en-US"/>
          </a:p>
          <a:p>
            <a:pPr lvl="1">
              <a:buFont typeface="Wingdings" pitchFamily="2" charset="2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67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67957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i="1" dirty="0"/>
              <a:t>t</a:t>
            </a:r>
            <a:r>
              <a:rPr lang="en-GB" altLang="en-US" dirty="0"/>
              <a:t>-test equivalents</a:t>
            </a: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,.e., the type of question is the same but the response variable is not normally </a:t>
            </a:r>
            <a:r>
              <a:rPr lang="en-GB" dirty="0" smtClean="0"/>
              <a:t>distributed or it is impossible to tell (small samples)</a:t>
            </a:r>
            <a:endParaRPr lang="en-GB" dirty="0"/>
          </a:p>
          <a:p>
            <a:r>
              <a:rPr lang="en-GB" dirty="0"/>
              <a:t>one – sample </a:t>
            </a:r>
            <a:r>
              <a:rPr lang="en-GB" i="1" dirty="0"/>
              <a:t>t</a:t>
            </a:r>
            <a:r>
              <a:rPr lang="en-GB" dirty="0"/>
              <a:t>-test and paired-sample </a:t>
            </a:r>
            <a:r>
              <a:rPr lang="en-GB" i="1" dirty="0"/>
              <a:t>t</a:t>
            </a:r>
            <a:r>
              <a:rPr lang="en-GB" dirty="0"/>
              <a:t>-test: the one-sample Wilcoxon</a:t>
            </a:r>
          </a:p>
          <a:p>
            <a:r>
              <a:rPr lang="en-GB" dirty="0"/>
              <a:t>Two-sample </a:t>
            </a:r>
            <a:r>
              <a:rPr lang="en-GB" i="1" dirty="0"/>
              <a:t>t</a:t>
            </a:r>
            <a:r>
              <a:rPr lang="en-GB" dirty="0"/>
              <a:t>-test (next </a:t>
            </a:r>
            <a:r>
              <a:rPr lang="en-GB" dirty="0" smtClean="0"/>
              <a:t>week): </a:t>
            </a:r>
            <a:r>
              <a:rPr lang="en-GB" dirty="0"/>
              <a:t>two-sample Wilcoxon aka Mann-Whitney</a:t>
            </a:r>
          </a:p>
        </p:txBody>
      </p:sp>
    </p:spTree>
    <p:extLst>
      <p:ext uri="{BB962C8B-B14F-4D97-AF65-F5344CB8AC3E}">
        <p14:creationId xmlns:p14="http://schemas.microsoft.com/office/powerpoint/2010/main" val="32561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6901"/>
            <a:ext cx="8353425" cy="123745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None/>
            </a:pPr>
            <a:r>
              <a:rPr lang="en-GB" altLang="en-US" sz="3600" kern="1200" dirty="0" smtClean="0">
                <a:cs typeface="Courier New" pitchFamily="49" charset="0"/>
              </a:rPr>
              <a:t>Marks – small sample.</a:t>
            </a:r>
          </a:p>
          <a:p>
            <a:pPr>
              <a:buNone/>
            </a:pPr>
            <a:r>
              <a:rPr lang="en-GB" altLang="en-US" sz="3600" dirty="0" smtClean="0">
                <a:cs typeface="Courier New" pitchFamily="49" charset="0"/>
              </a:rPr>
              <a:t>Wilcoxon might be more appropriate</a:t>
            </a:r>
            <a:endParaRPr lang="en-GB" altLang="en-US" sz="3600" kern="1200" dirty="0">
              <a:cs typeface="Courier New" pitchFamily="49" charset="0"/>
            </a:endParaRPr>
          </a:p>
          <a:p>
            <a:pPr lvl="1"/>
            <a:endParaRPr lang="en-GB" altLang="en-US" sz="4000" dirty="0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914400" y="228600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one/paired-sample Wilcoxon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21D6C-5966-4E3F-8FA2-7FA824EFFBFF}"/>
              </a:ext>
            </a:extLst>
          </p:cNvPr>
          <p:cNvSpPr txBox="1">
            <a:spLocks/>
          </p:cNvSpPr>
          <p:nvPr/>
        </p:nvSpPr>
        <p:spPr>
          <a:xfrm>
            <a:off x="395536" y="2636838"/>
            <a:ext cx="8424936" cy="3816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18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wilcox.test</a:t>
            </a:r>
            <a:r>
              <a:rPr lang="en-US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marks, mark ~ subject, paired = TRUE)</a:t>
            </a:r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Wilcoxon signed rank test with continuity correction</a:t>
            </a: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mark by subject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 = 48.5, p-value = 0.03641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location shift is not equal to 0</a:t>
            </a: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Warning message:</a:t>
            </a: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In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wilcox.test.default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(x = c(97L, 58L, 65L, 65L, 80L, 48L, 85L,  :</a:t>
            </a: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cannot compute exact p-value with ties</a:t>
            </a:r>
            <a:endParaRPr lang="en-GB" altLang="en-US" sz="160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We will cover </a:t>
            </a:r>
          </a:p>
          <a:p>
            <a:r>
              <a:rPr lang="en-GB" dirty="0" smtClean="0"/>
              <a:t>General intro to one- and two- sample tests</a:t>
            </a:r>
          </a:p>
          <a:p>
            <a:r>
              <a:rPr lang="en-GB" dirty="0" smtClean="0"/>
              <a:t>one sample-tests</a:t>
            </a:r>
          </a:p>
          <a:p>
            <a:pPr lvl="1"/>
            <a:r>
              <a:rPr lang="en-GB" dirty="0" smtClean="0"/>
              <a:t>The one-sample t-test</a:t>
            </a:r>
          </a:p>
          <a:p>
            <a:pPr lvl="1"/>
            <a:r>
              <a:rPr lang="en-GB" dirty="0" smtClean="0"/>
              <a:t>The paired sample t-test</a:t>
            </a:r>
          </a:p>
          <a:p>
            <a:pPr lvl="1"/>
            <a:r>
              <a:rPr lang="en-GB" dirty="0" smtClean="0"/>
              <a:t>The one sample Wilcoxon</a:t>
            </a:r>
          </a:p>
          <a:p>
            <a:pPr marL="0" indent="0">
              <a:buNone/>
            </a:pPr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previous skills:  Workflow </a:t>
            </a:r>
            <a:r>
              <a:rPr lang="en-GB" dirty="0"/>
              <a:t>basics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95D13C-FD20-4BEA-8FDC-8658956B1A76}"/>
              </a:ext>
            </a:extLst>
          </p:cNvPr>
          <p:cNvSpPr/>
          <p:nvPr/>
        </p:nvSpPr>
        <p:spPr>
          <a:xfrm>
            <a:off x="5486400" y="5185649"/>
            <a:ext cx="29718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CC9AF-2D7D-4146-AB80-519D845263D4}"/>
              </a:ext>
            </a:extLst>
          </p:cNvPr>
          <p:cNvSpPr/>
          <p:nvPr/>
        </p:nvSpPr>
        <p:spPr>
          <a:xfrm>
            <a:off x="429066" y="5807121"/>
            <a:ext cx="3457133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8CFFC-343D-48C2-B424-E66B815BAB18}"/>
              </a:ext>
            </a:extLst>
          </p:cNvPr>
          <p:cNvSpPr/>
          <p:nvPr/>
        </p:nvSpPr>
        <p:spPr>
          <a:xfrm>
            <a:off x="457200" y="4638947"/>
            <a:ext cx="60198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61C20-6FA4-47D2-B5E1-5DE2D3D587CA}"/>
              </a:ext>
            </a:extLst>
          </p:cNvPr>
          <p:cNvSpPr/>
          <p:nvPr/>
        </p:nvSpPr>
        <p:spPr>
          <a:xfrm>
            <a:off x="5150679" y="4123328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305800" cy="2317753"/>
          </a:xfrm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3600" dirty="0"/>
              <a:t>Individual students score significantly higher in maths than in statistics (Wilcoxon:</a:t>
            </a:r>
            <a:r>
              <a:rPr lang="en-GB" sz="3600" i="1" dirty="0"/>
              <a:t> V</a:t>
            </a:r>
            <a:r>
              <a:rPr lang="en-GB" sz="3600" dirty="0"/>
              <a:t> = 48.5; </a:t>
            </a:r>
            <a:r>
              <a:rPr lang="en-GB" sz="3600" i="1" dirty="0"/>
              <a:t>n</a:t>
            </a:r>
            <a:r>
              <a:rPr lang="en-GB" sz="3600" dirty="0"/>
              <a:t> = 10; </a:t>
            </a:r>
            <a:r>
              <a:rPr lang="en-GB" sz="3600" i="1" dirty="0"/>
              <a:t>p</a:t>
            </a:r>
            <a:r>
              <a:rPr lang="en-GB" sz="3600" dirty="0"/>
              <a:t> = 0.036) with a median difference of 7.5%.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EEA6D-4B21-447B-9471-18D4C0A047BA}"/>
              </a:ext>
            </a:extLst>
          </p:cNvPr>
          <p:cNvSpPr/>
          <p:nvPr/>
        </p:nvSpPr>
        <p:spPr>
          <a:xfrm>
            <a:off x="5325229" y="2682553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0E338-6F07-4F49-812B-00616560CDA1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8AA54-CF1E-459C-9FB6-A71274A61ECB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5379ED-A7C6-47FB-AD78-E69D7A36EA0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51654A9-F349-4363-A451-4C38F439FBF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one/paired-sample Wilcoxon</a:t>
            </a:r>
          </a:p>
        </p:txBody>
      </p:sp>
    </p:spTree>
    <p:extLst>
      <p:ext uri="{BB962C8B-B14F-4D97-AF65-F5344CB8AC3E}">
        <p14:creationId xmlns:p14="http://schemas.microsoft.com/office/powerpoint/2010/main" val="17794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Wilcoxon-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Non-parametric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when assumptions for </a:t>
            </a:r>
            <a:r>
              <a:rPr lang="en-GB" sz="3200" i="1" kern="0" dirty="0" smtClean="0"/>
              <a:t>t</a:t>
            </a:r>
            <a:r>
              <a:rPr lang="en-GB" sz="3200" kern="0" dirty="0" smtClean="0"/>
              <a:t>-test not met 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To </a:t>
            </a:r>
            <a:r>
              <a:rPr lang="en-GB" sz="3200" kern="0" dirty="0"/>
              <a:t>test whether </a:t>
            </a:r>
            <a:r>
              <a:rPr lang="en-GB" sz="3200" kern="0" dirty="0" smtClean="0"/>
              <a:t>the mean rank difference between pairs of values is zero</a:t>
            </a:r>
            <a:endParaRPr lang="en-GB" sz="32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Function in R:</a:t>
            </a:r>
          </a:p>
          <a:p>
            <a:pPr lvl="1"/>
            <a:r>
              <a:rPr lang="en-US" kern="0" dirty="0" err="1" smtClean="0">
                <a:latin typeface="Lucida Console" panose="020B0609040504020204" pitchFamily="49" charset="0"/>
              </a:rPr>
              <a:t>wilcox.test</a:t>
            </a:r>
            <a:r>
              <a:rPr lang="en-US" kern="0" dirty="0" smtClean="0">
                <a:latin typeface="Lucida Console" panose="020B0609040504020204" pitchFamily="49" charset="0"/>
              </a:rPr>
              <a:t>(data </a:t>
            </a:r>
            <a:r>
              <a:rPr lang="en-US" kern="0" dirty="0">
                <a:latin typeface="Lucida Console" panose="020B0609040504020204" pitchFamily="49" charset="0"/>
              </a:rPr>
              <a:t>= </a:t>
            </a:r>
            <a:r>
              <a:rPr lang="en-US" i="1" kern="0" dirty="0" err="1" smtClean="0">
                <a:latin typeface="Lucida Console" panose="020B0609040504020204" pitchFamily="49" charset="0"/>
              </a:rPr>
              <a:t>df</a:t>
            </a:r>
            <a:r>
              <a:rPr lang="en-US" kern="0" dirty="0" smtClean="0">
                <a:latin typeface="Lucida Console" panose="020B0609040504020204" pitchFamily="49" charset="0"/>
              </a:rPr>
              <a:t>, </a:t>
            </a:r>
            <a:r>
              <a:rPr lang="en-US" i="1" kern="0" dirty="0" smtClean="0">
                <a:latin typeface="Lucida Console" panose="020B0609040504020204" pitchFamily="49" charset="0"/>
              </a:rPr>
              <a:t>response</a:t>
            </a:r>
            <a:r>
              <a:rPr lang="en-US" kern="0" dirty="0" smtClean="0">
                <a:latin typeface="Lucida Console" panose="020B0609040504020204" pitchFamily="49" charset="0"/>
              </a:rPr>
              <a:t> </a:t>
            </a:r>
            <a:r>
              <a:rPr lang="en-US" kern="0" dirty="0">
                <a:latin typeface="Lucida Console" panose="020B0609040504020204" pitchFamily="49" charset="0"/>
              </a:rPr>
              <a:t>~ </a:t>
            </a:r>
            <a:r>
              <a:rPr lang="en-US" i="1" kern="0" dirty="0" smtClean="0">
                <a:latin typeface="Lucida Console" panose="020B0609040504020204" pitchFamily="49" charset="0"/>
              </a:rPr>
              <a:t>explanatory</a:t>
            </a:r>
            <a:r>
              <a:rPr lang="en-US" kern="0" dirty="0" smtClean="0">
                <a:latin typeface="Lucida Console" panose="020B0609040504020204" pitchFamily="49" charset="0"/>
              </a:rPr>
              <a:t>, </a:t>
            </a:r>
            <a:r>
              <a:rPr lang="en-US" kern="0" dirty="0">
                <a:latin typeface="Lucida Console" panose="020B0609040504020204" pitchFamily="49" charset="0"/>
              </a:rPr>
              <a:t>paired = </a:t>
            </a:r>
            <a:r>
              <a:rPr lang="en-US" kern="0" dirty="0" smtClean="0">
                <a:latin typeface="Lucida Console" panose="020B0609040504020204" pitchFamily="49" charset="0"/>
              </a:rPr>
              <a:t>TRUE)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If </a:t>
            </a:r>
            <a:r>
              <a:rPr lang="en-US" sz="3200" i="1" kern="0" dirty="0" smtClean="0"/>
              <a:t>p</a:t>
            </a:r>
            <a:r>
              <a:rPr lang="en-US" sz="32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Few 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Figure: none or spaghetti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kern="0" dirty="0" smtClean="0"/>
          </a:p>
          <a:p>
            <a:pPr>
              <a:buFont typeface="Wingdings" pitchFamily="2" charset="2"/>
              <a:buNone/>
            </a:pPr>
            <a:r>
              <a:rPr lang="en-GB" sz="3200" kern="0" dirty="0" smtClean="0"/>
              <a:t> </a:t>
            </a:r>
            <a:endParaRPr lang="it-IT" altLang="en-US" sz="32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</a:t>
            </a:r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We will cover one sample-tests</a:t>
            </a:r>
          </a:p>
          <a:p>
            <a:pPr lvl="1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The one-sample t-test</a:t>
            </a:r>
          </a:p>
          <a:p>
            <a:pPr lvl="1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The paired sample t-test</a:t>
            </a:r>
          </a:p>
          <a:p>
            <a:pPr lvl="1"/>
            <a:r>
              <a:rPr lang="en-GB" dirty="0" smtClean="0"/>
              <a:t>The one sample Wilcoxon</a:t>
            </a:r>
          </a:p>
          <a:p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</a:t>
            </a:r>
            <a:r>
              <a:rPr lang="en-GB" dirty="0"/>
              <a:t>previous skills : Workflow basics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8800" y="2133600"/>
            <a:ext cx="3276600" cy="1295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‘Parametric’ tests –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Based on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9573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</a:t>
            </a:r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We will cover one sample-tests</a:t>
            </a:r>
          </a:p>
          <a:p>
            <a:pPr lvl="1"/>
            <a:r>
              <a:rPr lang="en-GB" dirty="0" smtClean="0"/>
              <a:t>The one-sample t-test</a:t>
            </a:r>
          </a:p>
          <a:p>
            <a:pPr lvl="1"/>
            <a:r>
              <a:rPr lang="en-GB" dirty="0" smtClean="0"/>
              <a:t>The paired sample t-test</a:t>
            </a:r>
          </a:p>
          <a:p>
            <a:pPr lvl="1"/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The one sample Wilcoxon</a:t>
            </a:r>
          </a:p>
          <a:p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</a:t>
            </a:r>
            <a:r>
              <a:rPr lang="en-GB" dirty="0"/>
              <a:t>previous skills : Workflow basics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0200" y="3177380"/>
            <a:ext cx="3276600" cy="68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Non-parametric</a:t>
            </a:r>
          </a:p>
        </p:txBody>
      </p:sp>
    </p:spTree>
    <p:extLst>
      <p:ext uri="{BB962C8B-B14F-4D97-AF65-F5344CB8AC3E}">
        <p14:creationId xmlns:p14="http://schemas.microsoft.com/office/powerpoint/2010/main" val="41901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</a:t>
            </a:r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actively following the material and carrying out the independent study the successful student will be able to 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 smtClean="0"/>
              <a:t>Appreciate that </a:t>
            </a:r>
            <a:r>
              <a:rPr lang="en-GB" i="1" dirty="0" smtClean="0"/>
              <a:t>t</a:t>
            </a:r>
            <a:r>
              <a:rPr lang="en-GB" dirty="0" smtClean="0"/>
              <a:t>-tests are based on the normal distribution and have assumptions relating to it</a:t>
            </a:r>
          </a:p>
          <a:p>
            <a:r>
              <a:rPr lang="en-GB" dirty="0" smtClean="0"/>
              <a:t>Understand the principles of </a:t>
            </a:r>
            <a:r>
              <a:rPr lang="en-GB" i="1" dirty="0" smtClean="0"/>
              <a:t>t</a:t>
            </a:r>
            <a:r>
              <a:rPr lang="en-GB" dirty="0" smtClean="0"/>
              <a:t>-tests</a:t>
            </a:r>
          </a:p>
          <a:p>
            <a:r>
              <a:rPr lang="en-GB" dirty="0" smtClean="0"/>
              <a:t>Select</a:t>
            </a:r>
            <a:r>
              <a:rPr lang="en-GB" dirty="0"/>
              <a:t>, appropriately</a:t>
            </a:r>
            <a:r>
              <a:rPr lang="en-GB" dirty="0" smtClean="0"/>
              <a:t>, one-sample </a:t>
            </a:r>
            <a:r>
              <a:rPr lang="en-GB" i="1" dirty="0"/>
              <a:t>t</a:t>
            </a:r>
            <a:r>
              <a:rPr lang="en-GB" dirty="0"/>
              <a:t>-tests and their non-parametric </a:t>
            </a:r>
            <a:r>
              <a:rPr lang="en-GB" dirty="0" smtClean="0"/>
              <a:t>equivalent </a:t>
            </a:r>
            <a:r>
              <a:rPr lang="en-GB" dirty="0"/>
              <a:t>(MLO 2)</a:t>
            </a:r>
          </a:p>
          <a:p>
            <a:r>
              <a:rPr lang="en-GB" dirty="0" smtClean="0"/>
              <a:t>Recognise when two samples are not independent (</a:t>
            </a:r>
            <a:r>
              <a:rPr lang="en-GB" dirty="0"/>
              <a:t>MLO 2)</a:t>
            </a:r>
          </a:p>
          <a:p>
            <a:r>
              <a:rPr lang="en-GB" dirty="0" smtClean="0"/>
              <a:t>Know what functions are used in R to run these tests and how to interpret them(MLO </a:t>
            </a:r>
            <a:r>
              <a:rPr lang="en-GB" dirty="0"/>
              <a:t>3 and 4)</a:t>
            </a:r>
          </a:p>
          <a:p>
            <a:r>
              <a:rPr lang="en-GB" dirty="0" smtClean="0"/>
              <a:t>Know how to state the results of these tests </a:t>
            </a:r>
            <a:r>
              <a:rPr lang="en-GB" dirty="0"/>
              <a:t>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one- and two-sample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smtClean="0"/>
              <a:t>T</a:t>
            </a:r>
            <a:r>
              <a:rPr lang="en-GB" dirty="0" smtClean="0"/>
              <a:t>-tests and their non-parametric equivalents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3505200"/>
            <a:ext cx="48768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2667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 Reminder: The choice of test depends on ….</a:t>
            </a:r>
            <a:endParaRPr lang="en-GB" altLang="en-US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Type of </a:t>
            </a:r>
            <a:r>
              <a:rPr lang="en-GB" dirty="0" smtClean="0"/>
              <a:t>data</a:t>
            </a:r>
          </a:p>
          <a:p>
            <a:pPr marL="0" indent="0">
              <a:buNone/>
              <a:defRPr/>
            </a:pPr>
            <a:r>
              <a:rPr lang="en-GB" sz="2800" dirty="0" smtClean="0"/>
              <a:t>The </a:t>
            </a:r>
            <a:r>
              <a:rPr lang="en-GB" sz="2800" dirty="0"/>
              <a:t>type of values a variable can </a:t>
            </a:r>
            <a:r>
              <a:rPr lang="en-GB" sz="2800" dirty="0" smtClean="0"/>
              <a:t>take: </a:t>
            </a:r>
            <a:r>
              <a:rPr lang="en-GB" sz="2800" u="sng" dirty="0" smtClean="0"/>
              <a:t>Discrete</a:t>
            </a:r>
            <a:r>
              <a:rPr lang="en-GB" sz="2800" dirty="0" smtClean="0"/>
              <a:t> or </a:t>
            </a:r>
            <a:r>
              <a:rPr lang="en-GB" sz="2800" u="sng" dirty="0" smtClean="0"/>
              <a:t>continuous</a:t>
            </a:r>
            <a:r>
              <a:rPr lang="en-GB" sz="2800" dirty="0" smtClean="0"/>
              <a:t>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</a:p>
          <a:p>
            <a:pPr marL="92075" lvl="1" indent="0">
              <a:buNone/>
              <a:defRPr/>
            </a:pPr>
            <a:r>
              <a:rPr lang="en-GB" sz="2800" dirty="0" smtClean="0"/>
              <a:t>Which is the response and which </a:t>
            </a:r>
            <a:r>
              <a:rPr lang="en-GB" dirty="0" smtClean="0"/>
              <a:t>is/are explanatory?</a:t>
            </a:r>
          </a:p>
          <a:p>
            <a:pPr marL="92075" lvl="1" indent="0">
              <a:buNone/>
              <a:defRPr/>
            </a:pPr>
            <a:endParaRPr lang="en-GB" dirty="0" smtClean="0"/>
          </a:p>
          <a:p>
            <a:pPr marL="92075" lvl="1" indent="0">
              <a:buNone/>
              <a:defRPr/>
            </a:pPr>
            <a:r>
              <a:rPr lang="en-GB" sz="2400" dirty="0" smtClean="0"/>
              <a:t>(week 3 </a:t>
            </a:r>
            <a:r>
              <a:rPr lang="en-US" sz="2400" dirty="0" smtClean="0"/>
              <a:t>Hypothesis </a:t>
            </a:r>
            <a:r>
              <a:rPr lang="en-US" sz="2400" dirty="0"/>
              <a:t>testing, data types, reading data in to R and saving figures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7cfbd9a6-0dad-4403-8c7d-629ddd3f3ef8"/>
  <p:tag name="WASPOLLED" val="B50CA39E930947698131425F688EF10D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31151</TotalTime>
  <Words>1870</Words>
  <Application>Microsoft Office PowerPoint</Application>
  <PresentationFormat>On-screen Show (4:3)</PresentationFormat>
  <Paragraphs>348</Paragraphs>
  <Slides>41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Courier New</vt:lpstr>
      <vt:lpstr>Arial</vt:lpstr>
      <vt:lpstr>Calibri</vt:lpstr>
      <vt:lpstr>Wingdings</vt:lpstr>
      <vt:lpstr>Lucida Console</vt:lpstr>
      <vt:lpstr>Times New Roman</vt:lpstr>
      <vt:lpstr>Cambria Math</vt:lpstr>
      <vt:lpstr>Office Theme</vt:lpstr>
      <vt:lpstr>Equation</vt:lpstr>
      <vt:lpstr>“It’s hard………”</vt:lpstr>
      <vt:lpstr>Emma Rand Data Analysis in R</vt:lpstr>
      <vt:lpstr>Last week</vt:lpstr>
      <vt:lpstr>Summary of this week</vt:lpstr>
      <vt:lpstr>Summary of this week</vt:lpstr>
      <vt:lpstr>Summary of this week</vt:lpstr>
      <vt:lpstr>Learning objectives</vt:lpstr>
      <vt:lpstr>Introduction to one- and two-sample tests</vt:lpstr>
      <vt:lpstr> Reminder: The choice of test depends on ….</vt:lpstr>
      <vt:lpstr>Choosing tests: 3 steps</vt:lpstr>
      <vt:lpstr>Choosing tests: 3 steps</vt:lpstr>
      <vt:lpstr>PowerPoint Presentation</vt:lpstr>
      <vt:lpstr>Types of t-test</vt:lpstr>
      <vt:lpstr>t-tests in general Assumptions</vt:lpstr>
      <vt:lpstr>t-tests in general: assumptions Checking Assumptions</vt:lpstr>
      <vt:lpstr>t-tests in general: assumptions When residuals are not normally distributed</vt:lpstr>
      <vt:lpstr>The one-sample t-test</vt:lpstr>
      <vt:lpstr>t-tests One-sample t-tests</vt:lpstr>
      <vt:lpstr>t-tests One-sample t-tests - example</vt:lpstr>
      <vt:lpstr>t-tests One-sample t-tests - example</vt:lpstr>
      <vt:lpstr>t-tests One-sample t-tests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paired sample t-test</vt:lpstr>
      <vt:lpstr>PowerPoint Presentation</vt:lpstr>
      <vt:lpstr>Is there a difference between the maths and stats marks of 10 students?  The one sample is the difference between the pairs of values  n.b. tidy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one sample Wilcoxon</vt:lpstr>
      <vt:lpstr>When the t-test assumptions are not met: non- parametric tests</vt:lpstr>
      <vt:lpstr>Non-parametric tests t-test equivalents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311</cp:revision>
  <cp:lastPrinted>2021-03-01T17:44:09Z</cp:lastPrinted>
  <dcterms:created xsi:type="dcterms:W3CDTF">2006-08-16T00:00:00Z</dcterms:created>
  <dcterms:modified xsi:type="dcterms:W3CDTF">2021-03-01T17:44:59Z</dcterms:modified>
</cp:coreProperties>
</file>