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charts/chart1.xml" ContentType="application/vnd.openxmlformats-officedocument.drawingml.char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8"/>
  </p:notesMasterIdLst>
  <p:handoutMasterIdLst>
    <p:handoutMasterId r:id="rId49"/>
  </p:handoutMasterIdLst>
  <p:sldIdLst>
    <p:sldId id="256" r:id="rId2"/>
    <p:sldId id="477" r:id="rId3"/>
    <p:sldId id="478" r:id="rId4"/>
    <p:sldId id="427" r:id="rId5"/>
    <p:sldId id="481" r:id="rId6"/>
    <p:sldId id="479" r:id="rId7"/>
    <p:sldId id="480" r:id="rId8"/>
    <p:sldId id="483" r:id="rId9"/>
    <p:sldId id="482" r:id="rId10"/>
    <p:sldId id="486" r:id="rId11"/>
    <p:sldId id="411" r:id="rId12"/>
    <p:sldId id="487" r:id="rId13"/>
    <p:sldId id="484" r:id="rId14"/>
    <p:sldId id="485" r:id="rId15"/>
    <p:sldId id="488" r:id="rId16"/>
    <p:sldId id="440" r:id="rId17"/>
    <p:sldId id="400" r:id="rId18"/>
    <p:sldId id="460" r:id="rId19"/>
    <p:sldId id="468" r:id="rId20"/>
    <p:sldId id="471" r:id="rId21"/>
    <p:sldId id="404" r:id="rId22"/>
    <p:sldId id="469" r:id="rId23"/>
    <p:sldId id="489" r:id="rId24"/>
    <p:sldId id="490" r:id="rId25"/>
    <p:sldId id="491" r:id="rId26"/>
    <p:sldId id="493" r:id="rId27"/>
    <p:sldId id="492" r:id="rId28"/>
    <p:sldId id="473" r:id="rId29"/>
    <p:sldId id="494" r:id="rId30"/>
    <p:sldId id="476" r:id="rId31"/>
    <p:sldId id="495" r:id="rId32"/>
    <p:sldId id="496" r:id="rId33"/>
    <p:sldId id="461" r:id="rId34"/>
    <p:sldId id="421" r:id="rId35"/>
    <p:sldId id="472" r:id="rId36"/>
    <p:sldId id="497" r:id="rId37"/>
    <p:sldId id="498" r:id="rId38"/>
    <p:sldId id="454" r:id="rId39"/>
    <p:sldId id="499" r:id="rId40"/>
    <p:sldId id="417" r:id="rId41"/>
    <p:sldId id="503" r:id="rId42"/>
    <p:sldId id="504" r:id="rId43"/>
    <p:sldId id="408" r:id="rId44"/>
    <p:sldId id="409" r:id="rId45"/>
    <p:sldId id="410" r:id="rId46"/>
    <p:sldId id="500" r:id="rId47"/>
  </p:sldIdLst>
  <p:sldSz cx="9144000" cy="6858000" type="screen4x3"/>
  <p:notesSz cx="10233025" cy="7102475"/>
  <p:embeddedFontLst>
    <p:embeddedFont>
      <p:font typeface="Consolas" panose="020B0609020204030204" pitchFamily="49" charset="0"/>
      <p:regular r:id="rId50"/>
      <p:bold r:id="rId51"/>
      <p:italic r:id="rId52"/>
      <p:boldItalic r:id="rId53"/>
    </p:embeddedFont>
    <p:embeddedFont>
      <p:font typeface="Calibri" panose="020F0502020204030204" pitchFamily="34" charset="0"/>
      <p:regular r:id="rId54"/>
      <p:bold r:id="rId55"/>
      <p:italic r:id="rId56"/>
      <p:boldItalic r:id="rId57"/>
    </p:embeddedFont>
    <p:embeddedFont>
      <p:font typeface="Verdana" panose="020B0604030504040204" pitchFamily="34" charset="0"/>
      <p:regular r:id="rId58"/>
      <p:bold r:id="rId59"/>
      <p:italic r:id="rId60"/>
      <p:boldItalic r:id="rId61"/>
    </p:embeddedFont>
    <p:embeddedFont>
      <p:font typeface="Cambria Math" panose="02040503050406030204" pitchFamily="18" charset="0"/>
      <p:regular r:id="rId62"/>
    </p:embeddedFont>
    <p:embeddedFont>
      <p:font typeface="Lucida Console" panose="020B0609040504020204" pitchFamily="49" charset="0"/>
      <p:regular r:id="rId63"/>
    </p:embeddedFont>
  </p:embeddedFontLst>
  <p:custDataLst>
    <p:tags r:id="rId6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5417" autoAdjust="0"/>
    <p:restoredTop sz="79645" autoAdjust="0"/>
  </p:normalViewPr>
  <p:slideViewPr>
    <p:cSldViewPr>
      <p:cViewPr varScale="1">
        <p:scale>
          <a:sx n="75" d="100"/>
          <a:sy n="75" d="100"/>
        </p:scale>
        <p:origin x="78" y="8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font" Target="fonts/font1.fntdata"/><Relationship Id="rId55" Type="http://schemas.openxmlformats.org/officeDocument/2006/relationships/font" Target="fonts/font6.fntdata"/><Relationship Id="rId63" Type="http://schemas.openxmlformats.org/officeDocument/2006/relationships/font" Target="fonts/font14.fntdata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4.fntdata"/><Relationship Id="rId58" Type="http://schemas.openxmlformats.org/officeDocument/2006/relationships/font" Target="fonts/font9.fntdata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Relationship Id="rId57" Type="http://schemas.openxmlformats.org/officeDocument/2006/relationships/font" Target="fonts/font8.fntdata"/><Relationship Id="rId61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3.fntdata"/><Relationship Id="rId60" Type="http://schemas.openxmlformats.org/officeDocument/2006/relationships/font" Target="fonts/font11.fntdata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56" Type="http://schemas.openxmlformats.org/officeDocument/2006/relationships/font" Target="fonts/font7.fntdata"/><Relationship Id="rId64" Type="http://schemas.openxmlformats.org/officeDocument/2006/relationships/tags" Target="tags/tag1.xml"/><Relationship Id="rId8" Type="http://schemas.openxmlformats.org/officeDocument/2006/relationships/slide" Target="slides/slide7.xml"/><Relationship Id="rId51" Type="http://schemas.openxmlformats.org/officeDocument/2006/relationships/font" Target="fonts/font2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10.fntdata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5.fntdata"/><Relationship Id="rId62" Type="http://schemas.openxmlformats.org/officeDocument/2006/relationships/font" Target="fonts/font13.fntdata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15"/>
      <c:rotY val="20"/>
      <c:rAngAx val="0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C5C-4C01-BCDB-905D0299383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C5C-4C01-BCDB-905D0299383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C5C-4C01-BCDB-905D029938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60353280"/>
        <c:axId val="160359168"/>
        <c:axId val="48196672"/>
      </c:bar3DChart>
      <c:catAx>
        <c:axId val="16035328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160359168"/>
        <c:crosses val="autoZero"/>
        <c:auto val="1"/>
        <c:lblAlgn val="ctr"/>
        <c:lblOffset val="100"/>
        <c:noMultiLvlLbl val="0"/>
      </c:catAx>
      <c:valAx>
        <c:axId val="16035916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60353280"/>
        <c:crosses val="autoZero"/>
        <c:crossBetween val="between"/>
      </c:valAx>
      <c:serAx>
        <c:axId val="48196672"/>
        <c:scaling>
          <c:orientation val="minMax"/>
        </c:scaling>
        <c:delete val="0"/>
        <c:axPos val="b"/>
        <c:majorTickMark val="out"/>
        <c:minorTickMark val="none"/>
        <c:tickLblPos val="nextTo"/>
        <c:crossAx val="160359168"/>
        <c:crosses val="autoZero"/>
      </c:serAx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434921" cy="3547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795818" y="0"/>
            <a:ext cx="4434921" cy="3547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915EBF-4EE5-4229-B35D-7175CF23C0E8}" type="datetimeFigureOut">
              <a:rPr lang="en-GB" smtClean="0"/>
              <a:t>09/02/2021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6746581"/>
            <a:ext cx="4434921" cy="35479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795818" y="6746581"/>
            <a:ext cx="4434921" cy="35479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7633E3-6B67-4DEA-8C6E-3297E79431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67541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434311" cy="355124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796346" y="0"/>
            <a:ext cx="4434311" cy="355124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r">
              <a:defRPr sz="1300"/>
            </a:lvl1pPr>
          </a:lstStyle>
          <a:p>
            <a:fld id="{8410BF60-2399-471B-88B8-98E5D19A2C28}" type="datetimeFigureOut">
              <a:rPr lang="en-GB" smtClean="0"/>
              <a:t>09/02/2021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340100" y="531813"/>
            <a:ext cx="3552825" cy="26654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57" tIns="49528" rIns="99057" bIns="49528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23303" y="3373676"/>
            <a:ext cx="8186420" cy="3196114"/>
          </a:xfrm>
          <a:prstGeom prst="rect">
            <a:avLst/>
          </a:prstGeom>
        </p:spPr>
        <p:txBody>
          <a:bodyPr vert="horz" lIns="99057" tIns="49528" rIns="99057" bIns="49528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746119"/>
            <a:ext cx="4434311" cy="355124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796346" y="6746119"/>
            <a:ext cx="4434311" cy="355124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r">
              <a:defRPr sz="1300"/>
            </a:lvl1pPr>
          </a:lstStyle>
          <a:p>
            <a:fld id="{EE96B617-D044-4BB8-AD54-2A89919195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7007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onlinelibrary.wiley.com/action/doSearch?ContribAuthorStored=Mart%C3%ADn%2C+Aurelio" TargetMode="External"/><Relationship Id="rId3" Type="http://schemas.openxmlformats.org/officeDocument/2006/relationships/hyperlink" Target="https://onlinelibrary.wiley.com/action/doSearch?ContribAuthorStored=Illera%2C+Juan+Carlos" TargetMode="External"/><Relationship Id="rId7" Type="http://schemas.openxmlformats.org/officeDocument/2006/relationships/hyperlink" Target="https://onlinelibrary.wiley.com/action/doSearch?ContribAuthorStored=Claramunt%2C+Santiago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onlinelibrary.wiley.com/action/doSearch?ContribAuthorStored=Hern%C3%A1ndez%2C+Mariano" TargetMode="External"/><Relationship Id="rId5" Type="http://schemas.openxmlformats.org/officeDocument/2006/relationships/hyperlink" Target="https://onlinelibrary.wiley.com/action/doSearch?ContribAuthorStored=Rodriguez-Exposito%2C+Eduardo" TargetMode="External"/><Relationship Id="rId4" Type="http://schemas.openxmlformats.org/officeDocument/2006/relationships/hyperlink" Target="https://onlinelibrary.wiley.com/action/doSearch?ContribAuthorStored=Rando%2C+Juan+Carlos" TargetMode="Externa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96B617-D044-4BB8-AD54-2A899191954D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87084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01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itchFamily="34" charset="0"/>
            </a:endParaRPr>
          </a:p>
        </p:txBody>
      </p:sp>
      <p:sp>
        <p:nvSpPr>
          <p:cNvPr id="901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1pPr>
            <a:lvl2pPr marL="871881" indent="-335339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2pPr>
            <a:lvl3pPr marL="1341355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3pPr>
            <a:lvl4pPr marL="1877897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4pPr>
            <a:lvl5pPr marL="2414438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5pPr>
            <a:lvl6pPr marL="2950981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6pPr>
            <a:lvl7pPr marL="3487523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7pPr>
            <a:lvl8pPr marL="4024065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8pPr>
            <a:lvl9pPr marL="4560606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</a:pPr>
            <a:fld id="{381325E7-2A65-43BF-B960-E205F6BC2354}" type="slidenum">
              <a:rPr kumimoji="0" lang="en-GB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17</a:t>
            </a:fld>
            <a:endParaRPr kumimoji="0" lang="en-GB" alt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83751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altLang="en-US" sz="1200" dirty="0" smtClean="0"/>
              <a:t>don’t overthink. Just gives you idea of what to expect and helps identify issues (missing data, outliers </a:t>
            </a:r>
            <a:r>
              <a:rPr lang="en-GB" altLang="en-US" sz="1200" dirty="0" err="1" smtClean="0"/>
              <a:t>etc</a:t>
            </a:r>
            <a:r>
              <a:rPr lang="en-GB" altLang="en-US" sz="1200" dirty="0" smtClean="0"/>
              <a:t>).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altLang="en-US" sz="120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altLang="en-US" sz="1200" dirty="0" smtClean="0"/>
              <a:t>So </a:t>
            </a:r>
            <a:r>
              <a:rPr lang="en-GB" altLang="en-US" sz="1200" dirty="0" err="1" smtClean="0"/>
              <a:t>canariensis</a:t>
            </a:r>
            <a:r>
              <a:rPr lang="en-GB" altLang="en-US" sz="1200" baseline="0" dirty="0" smtClean="0"/>
              <a:t> seem a little bigger</a:t>
            </a:r>
            <a:endParaRPr lang="en-GB" altLang="en-US" sz="1200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407CA60-EF5E-45D4-94FF-9F9B75F257E1}" type="slidenum">
              <a:rPr lang="en-GB" smtClean="0"/>
              <a:pPr>
                <a:defRPr/>
              </a:pPr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72477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407CA60-EF5E-45D4-94FF-9F9B75F257E1}" type="slidenum">
              <a:rPr lang="en-GB" smtClean="0"/>
              <a:pPr>
                <a:defRPr/>
              </a:pPr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74428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407CA60-EF5E-45D4-94FF-9F9B75F257E1}" type="slidenum">
              <a:rPr lang="en-GB" smtClean="0"/>
              <a:pPr>
                <a:defRPr/>
              </a:pPr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84626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407CA60-EF5E-45D4-94FF-9F9B75F257E1}" type="slidenum">
              <a:rPr lang="en-GB" smtClean="0"/>
              <a:pPr>
                <a:defRPr/>
              </a:pPr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83435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407CA60-EF5E-45D4-94FF-9F9B75F257E1}" type="slidenum">
              <a:rPr lang="en-GB" smtClean="0"/>
              <a:pPr>
                <a:defRPr/>
              </a:pPr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67298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407CA60-EF5E-45D4-94FF-9F9B75F257E1}" type="slidenum">
              <a:rPr lang="en-GB" smtClean="0"/>
              <a:pPr>
                <a:defRPr/>
              </a:pPr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53583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407CA60-EF5E-45D4-94FF-9F9B75F257E1}" type="slidenum">
              <a:rPr lang="en-GB" smtClean="0"/>
              <a:pPr>
                <a:defRPr/>
              </a:pPr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77126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407CA60-EF5E-45D4-94FF-9F9B75F257E1}" type="slidenum">
              <a:rPr lang="en-GB" smtClean="0"/>
              <a:pPr>
                <a:defRPr/>
              </a:pPr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17250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407CA60-EF5E-45D4-94FF-9F9B75F257E1}" type="slidenum">
              <a:rPr lang="en-GB" smtClean="0"/>
              <a:pPr>
                <a:defRPr/>
              </a:pPr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94323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 dirty="0">
              <a:latin typeface="Arial" pitchFamily="34" charset="0"/>
            </a:endParaRPr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1pPr>
            <a:lvl2pPr marL="804838" indent="-309553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2pPr>
            <a:lvl3pPr marL="1238212" indent="-247642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3pPr>
            <a:lvl4pPr marL="1733497" indent="-247642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4pPr>
            <a:lvl5pPr marL="2228781" indent="-247642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5pPr>
            <a:lvl6pPr marL="2724066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</a:defRPr>
            </a:lvl6pPr>
            <a:lvl7pPr marL="3219351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</a:defRPr>
            </a:lvl7pPr>
            <a:lvl8pPr marL="3714636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</a:defRPr>
            </a:lvl8pPr>
            <a:lvl9pPr marL="4209920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</a:pPr>
            <a:fld id="{1EA8F551-BE6E-4B82-9A04-DC8C90F8B1A7}" type="slidenum">
              <a:rPr kumimoji="0" lang="en-GB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7</a:t>
            </a:fld>
            <a:endParaRPr kumimoji="0" lang="en-GB" alt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14060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>
              <a:latin typeface="Arial" pitchFamily="34" charset="0"/>
            </a:endParaRPr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1pPr>
            <a:lvl2pPr marL="871881" indent="-335339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2pPr>
            <a:lvl3pPr marL="1341355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3pPr>
            <a:lvl4pPr marL="1877897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4pPr>
            <a:lvl5pPr marL="2414438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5pPr>
            <a:lvl6pPr marL="2950981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6pPr>
            <a:lvl7pPr marL="3487523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7pPr>
            <a:lvl8pPr marL="4024065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8pPr>
            <a:lvl9pPr marL="4560606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</a:pPr>
            <a:fld id="{9A0BCF6B-A0B9-437F-984E-588D7AB1915B}" type="slidenum">
              <a:rPr kumimoji="0" lang="en-GB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28</a:t>
            </a:fld>
            <a:endParaRPr kumimoji="0" lang="en-GB" alt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0340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>
              <a:latin typeface="Arial" pitchFamily="34" charset="0"/>
            </a:endParaRPr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1pPr>
            <a:lvl2pPr marL="871881" indent="-335339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2pPr>
            <a:lvl3pPr marL="1341355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3pPr>
            <a:lvl4pPr marL="1877897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4pPr>
            <a:lvl5pPr marL="2414438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5pPr>
            <a:lvl6pPr marL="2950981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6pPr>
            <a:lvl7pPr marL="3487523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7pPr>
            <a:lvl8pPr marL="4024065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8pPr>
            <a:lvl9pPr marL="4560606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</a:pPr>
            <a:fld id="{9A0BCF6B-A0B9-437F-984E-588D7AB1915B}" type="slidenum">
              <a:rPr kumimoji="0" lang="en-GB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29</a:t>
            </a:fld>
            <a:endParaRPr kumimoji="0" lang="en-GB" alt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750428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>
              <a:latin typeface="Arial" pitchFamily="34" charset="0"/>
            </a:endParaRPr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1pPr>
            <a:lvl2pPr marL="871881" indent="-335339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2pPr>
            <a:lvl3pPr marL="1341355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3pPr>
            <a:lvl4pPr marL="1877897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4pPr>
            <a:lvl5pPr marL="2414438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5pPr>
            <a:lvl6pPr marL="2950981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6pPr>
            <a:lvl7pPr marL="3487523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7pPr>
            <a:lvl8pPr marL="4024065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8pPr>
            <a:lvl9pPr marL="4560606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</a:pPr>
            <a:fld id="{9A0BCF6B-A0B9-437F-984E-588D7AB1915B}" type="slidenum">
              <a:rPr kumimoji="0" lang="en-GB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30</a:t>
            </a:fld>
            <a:endParaRPr kumimoji="0" lang="en-GB" alt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929352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>
              <a:latin typeface="Arial" pitchFamily="34" charset="0"/>
            </a:endParaRPr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1pPr>
            <a:lvl2pPr marL="871881" indent="-335339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2pPr>
            <a:lvl3pPr marL="1341355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3pPr>
            <a:lvl4pPr marL="1877897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4pPr>
            <a:lvl5pPr marL="2414438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5pPr>
            <a:lvl6pPr marL="2950981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6pPr>
            <a:lvl7pPr marL="3487523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7pPr>
            <a:lvl8pPr marL="4024065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8pPr>
            <a:lvl9pPr marL="4560606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</a:pPr>
            <a:fld id="{9A0BCF6B-A0B9-437F-984E-588D7AB1915B}" type="slidenum">
              <a:rPr kumimoji="0" lang="en-GB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31</a:t>
            </a:fld>
            <a:endParaRPr kumimoji="0" lang="en-GB" alt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227222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>
              <a:latin typeface="Arial" pitchFamily="34" charset="0"/>
            </a:endParaRPr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1pPr>
            <a:lvl2pPr marL="871881" indent="-335339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2pPr>
            <a:lvl3pPr marL="1341355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3pPr>
            <a:lvl4pPr marL="1877897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4pPr>
            <a:lvl5pPr marL="2414438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5pPr>
            <a:lvl6pPr marL="2950981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6pPr>
            <a:lvl7pPr marL="3487523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7pPr>
            <a:lvl8pPr marL="4024065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8pPr>
            <a:lvl9pPr marL="4560606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</a:pPr>
            <a:fld id="{9A0BCF6B-A0B9-437F-984E-588D7AB1915B}" type="slidenum">
              <a:rPr kumimoji="0" lang="en-GB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32</a:t>
            </a:fld>
            <a:endParaRPr kumimoji="0" lang="en-GB" alt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719330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itchFamily="34" charset="0"/>
            </a:endParaRPr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1pPr>
            <a:lvl2pPr marL="871881" indent="-335339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2pPr>
            <a:lvl3pPr marL="1341355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3pPr>
            <a:lvl4pPr marL="1877897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4pPr>
            <a:lvl5pPr marL="2414438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5pPr>
            <a:lvl6pPr marL="2950981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6pPr>
            <a:lvl7pPr marL="3487523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7pPr>
            <a:lvl8pPr marL="4024065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8pPr>
            <a:lvl9pPr marL="4560606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</a:pPr>
            <a:fld id="{0B6BAC77-350C-419E-9B0E-657C6A1576B4}" type="slidenum">
              <a:rPr kumimoji="0" lang="en-GB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33</a:t>
            </a:fld>
            <a:endParaRPr kumimoji="0" lang="en-GB" alt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614916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itchFamily="34" charset="0"/>
            </a:endParaRPr>
          </a:p>
        </p:txBody>
      </p:sp>
      <p:sp>
        <p:nvSpPr>
          <p:cNvPr id="921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1pPr>
            <a:lvl2pPr marL="871881" indent="-335339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2pPr>
            <a:lvl3pPr marL="1341355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3pPr>
            <a:lvl4pPr marL="1877897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4pPr>
            <a:lvl5pPr marL="2414438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5pPr>
            <a:lvl6pPr marL="2950981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6pPr>
            <a:lvl7pPr marL="3487523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7pPr>
            <a:lvl8pPr marL="4024065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8pPr>
            <a:lvl9pPr marL="4560606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</a:pPr>
            <a:fld id="{83468720-4CE3-4A33-A1D8-AC3ECF2F06D7}" type="slidenum">
              <a:rPr kumimoji="0" lang="en-GB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34</a:t>
            </a:fld>
            <a:endParaRPr kumimoji="0" lang="en-GB" alt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916323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itchFamily="34" charset="0"/>
            </a:endParaRPr>
          </a:p>
        </p:txBody>
      </p:sp>
      <p:sp>
        <p:nvSpPr>
          <p:cNvPr id="921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1pPr>
            <a:lvl2pPr marL="871881" indent="-335339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2pPr>
            <a:lvl3pPr marL="1341355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3pPr>
            <a:lvl4pPr marL="1877897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4pPr>
            <a:lvl5pPr marL="2414438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5pPr>
            <a:lvl6pPr marL="2950981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6pPr>
            <a:lvl7pPr marL="3487523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7pPr>
            <a:lvl8pPr marL="4024065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8pPr>
            <a:lvl9pPr marL="4560606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</a:pPr>
            <a:fld id="{83468720-4CE3-4A33-A1D8-AC3ECF2F06D7}" type="slidenum">
              <a:rPr kumimoji="0" lang="en-GB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35</a:t>
            </a:fld>
            <a:endParaRPr kumimoji="0" lang="en-GB" alt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820793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>
              <a:latin typeface="Arial" pitchFamily="34" charset="0"/>
            </a:endParaRPr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1pPr>
            <a:lvl2pPr marL="871881" indent="-335339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2pPr>
            <a:lvl3pPr marL="1341355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3pPr>
            <a:lvl4pPr marL="1877897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4pPr>
            <a:lvl5pPr marL="2414438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5pPr>
            <a:lvl6pPr marL="2950981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6pPr>
            <a:lvl7pPr marL="3487523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7pPr>
            <a:lvl8pPr marL="4024065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8pPr>
            <a:lvl9pPr marL="4560606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</a:pPr>
            <a:fld id="{9A0BCF6B-A0B9-437F-984E-588D7AB1915B}" type="slidenum">
              <a:rPr kumimoji="0" lang="en-GB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36</a:t>
            </a:fld>
            <a:endParaRPr kumimoji="0" lang="en-GB" alt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068661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itchFamily="34" charset="0"/>
            </a:endParaRPr>
          </a:p>
        </p:txBody>
      </p:sp>
      <p:sp>
        <p:nvSpPr>
          <p:cNvPr id="849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1pPr>
            <a:lvl2pPr marL="871881" indent="-335339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2pPr>
            <a:lvl3pPr marL="1341355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3pPr>
            <a:lvl4pPr marL="1877897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4pPr>
            <a:lvl5pPr marL="2414438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5pPr>
            <a:lvl6pPr marL="2950981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6pPr>
            <a:lvl7pPr marL="3487523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7pPr>
            <a:lvl8pPr marL="4024065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8pPr>
            <a:lvl9pPr marL="4560606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</a:pPr>
            <a:fld id="{878EAEC8-9DD8-41FF-906C-9F81B267D7B5}" type="slidenum">
              <a:rPr kumimoji="0" lang="en-GB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39</a:t>
            </a:fld>
            <a:endParaRPr kumimoji="0" lang="en-GB" alt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78877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</a:endParaRPr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1pPr>
            <a:lvl2pPr marL="871881" indent="-335339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2pPr>
            <a:lvl3pPr marL="1341355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3pPr>
            <a:lvl4pPr marL="1877897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4pPr>
            <a:lvl5pPr marL="2414438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5pPr>
            <a:lvl6pPr marL="2950981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6pPr>
            <a:lvl7pPr marL="3487523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7pPr>
            <a:lvl8pPr marL="4024065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8pPr>
            <a:lvl9pPr marL="4560606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</a:pPr>
            <a:fld id="{2FC7D259-028C-47C6-AFCD-59ED0B8ED60E}" type="slidenum">
              <a:rPr kumimoji="0" lang="en-GB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9</a:t>
            </a:fld>
            <a:endParaRPr kumimoji="0" lang="en-GB" alt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95981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96B617-D044-4BB8-AD54-2A899191954D}" type="slidenum">
              <a:rPr lang="en-GB" smtClean="0"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958392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96B617-D044-4BB8-AD54-2A899191954D}" type="slidenum">
              <a:rPr lang="en-GB" smtClean="0"/>
              <a:t>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432445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96B617-D044-4BB8-AD54-2A899191954D}" type="slidenum">
              <a:rPr lang="en-GB" smtClean="0"/>
              <a:t>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231446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itchFamily="34" charset="0"/>
            </a:endParaRPr>
          </a:p>
        </p:txBody>
      </p:sp>
      <p:sp>
        <p:nvSpPr>
          <p:cNvPr id="942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1pPr>
            <a:lvl2pPr marL="871881" indent="-335339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2pPr>
            <a:lvl3pPr marL="1341355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3pPr>
            <a:lvl4pPr marL="1877897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4pPr>
            <a:lvl5pPr marL="2414438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5pPr>
            <a:lvl6pPr marL="2950981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6pPr>
            <a:lvl7pPr marL="3487523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7pPr>
            <a:lvl8pPr marL="4024065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8pPr>
            <a:lvl9pPr marL="4560606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</a:pPr>
            <a:fld id="{8AC2C69B-8995-459E-B062-5C071A3246E9}" type="slidenum">
              <a:rPr kumimoji="0" lang="en-GB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44</a:t>
            </a:fld>
            <a:endParaRPr kumimoji="0" lang="en-GB" alt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528204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52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itchFamily="34" charset="0"/>
            </a:endParaRPr>
          </a:p>
        </p:txBody>
      </p:sp>
      <p:sp>
        <p:nvSpPr>
          <p:cNvPr id="952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1pPr>
            <a:lvl2pPr marL="871881" indent="-335339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2pPr>
            <a:lvl3pPr marL="1341355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3pPr>
            <a:lvl4pPr marL="1877897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4pPr>
            <a:lvl5pPr marL="2414438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5pPr>
            <a:lvl6pPr marL="2950981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6pPr>
            <a:lvl7pPr marL="3487523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7pPr>
            <a:lvl8pPr marL="4024065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8pPr>
            <a:lvl9pPr marL="4560606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</a:pPr>
            <a:fld id="{15FA10A7-ACED-4E2D-A8D3-CCD6709209D1}" type="slidenum">
              <a:rPr kumimoji="0" lang="en-GB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45</a:t>
            </a:fld>
            <a:endParaRPr kumimoji="0" lang="en-GB" alt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41863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>
              <a:latin typeface="Arial" pitchFamily="34" charset="0"/>
            </a:endParaRPr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1pPr>
            <a:lvl2pPr marL="871881" indent="-335339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2pPr>
            <a:lvl3pPr marL="1341355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3pPr>
            <a:lvl4pPr marL="1877897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4pPr>
            <a:lvl5pPr marL="2414438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5pPr>
            <a:lvl6pPr marL="2950981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6pPr>
            <a:lvl7pPr marL="3487523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7pPr>
            <a:lvl8pPr marL="4024065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8pPr>
            <a:lvl9pPr marL="4560606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</a:pPr>
            <a:fld id="{9A0BCF6B-A0B9-437F-984E-588D7AB1915B}" type="slidenum">
              <a:rPr kumimoji="0" lang="en-GB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46</a:t>
            </a:fld>
            <a:endParaRPr kumimoji="0" lang="en-GB" alt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20411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</a:endParaRPr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1pPr>
            <a:lvl2pPr marL="871881" indent="-335339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2pPr>
            <a:lvl3pPr marL="1341355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3pPr>
            <a:lvl4pPr marL="1877897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4pPr>
            <a:lvl5pPr marL="2414438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5pPr>
            <a:lvl6pPr marL="2950981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6pPr>
            <a:lvl7pPr marL="3487523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7pPr>
            <a:lvl8pPr marL="4024065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8pPr>
            <a:lvl9pPr marL="4560606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</a:pPr>
            <a:fld id="{2FC7D259-028C-47C6-AFCD-59ED0B8ED60E}" type="slidenum">
              <a:rPr kumimoji="0" lang="en-GB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10</a:t>
            </a:fld>
            <a:endParaRPr kumimoji="0" lang="en-GB" alt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86220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charset="0"/>
              </a:defRPr>
            </a:lvl1pPr>
            <a:lvl2pPr marL="804838" indent="-309553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charset="0"/>
              </a:defRPr>
            </a:lvl2pPr>
            <a:lvl3pPr marL="1238212" indent="-247642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charset="0"/>
              </a:defRPr>
            </a:lvl3pPr>
            <a:lvl4pPr marL="1733497" indent="-247642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charset="0"/>
              </a:defRPr>
            </a:lvl4pPr>
            <a:lvl5pPr marL="2228781" indent="-247642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charset="0"/>
              </a:defRPr>
            </a:lvl5pPr>
            <a:lvl6pPr marL="2724066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charset="0"/>
              </a:defRPr>
            </a:lvl6pPr>
            <a:lvl7pPr marL="3219351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charset="0"/>
              </a:defRPr>
            </a:lvl7pPr>
            <a:lvl8pPr marL="3714636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charset="0"/>
              </a:defRPr>
            </a:lvl8pPr>
            <a:lvl9pPr marL="4209920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4B8F3F8C-1E60-430F-B78F-5B6A5F34CF3A}" type="slidenum">
              <a:rPr kumimoji="0" lang="en-GB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11</a:t>
            </a:fld>
            <a:endParaRPr kumimoji="0" lang="en-GB" alt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77278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</a:endParaRPr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1pPr>
            <a:lvl2pPr marL="871881" indent="-335339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2pPr>
            <a:lvl3pPr marL="1341355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3pPr>
            <a:lvl4pPr marL="1877897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4pPr>
            <a:lvl5pPr marL="2414438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5pPr>
            <a:lvl6pPr marL="2950981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6pPr>
            <a:lvl7pPr marL="3487523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7pPr>
            <a:lvl8pPr marL="4024065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8pPr>
            <a:lvl9pPr marL="4560606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</a:pPr>
            <a:fld id="{2FC7D259-028C-47C6-AFCD-59ED0B8ED60E}" type="slidenum">
              <a:rPr kumimoji="0" lang="en-GB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12</a:t>
            </a:fld>
            <a:endParaRPr kumimoji="0" lang="en-GB" alt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9228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96B617-D044-4BB8-AD54-2A899191954D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43447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https://onlinelibrary.wiley.com/doi/abs/10.1111/jav.01885</a:t>
            </a:r>
          </a:p>
          <a:p>
            <a:r>
              <a:rPr lang="en-GB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Acoustic, genetic, and morphological analyses of the </a:t>
            </a:r>
            <a:r>
              <a:rPr lang="en-GB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Canarian</a:t>
            </a:r>
            <a:r>
              <a:rPr lang="en-GB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common chaffinch complex </a:t>
            </a:r>
            <a:r>
              <a:rPr lang="en-GB" sz="1200" b="1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Fringilla</a:t>
            </a:r>
            <a:r>
              <a:rPr lang="en-GB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b="1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coelebs</a:t>
            </a:r>
            <a:r>
              <a:rPr lang="en-GB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ssp. reveals cryptic diversification</a:t>
            </a:r>
          </a:p>
          <a:p>
            <a:r>
              <a:rPr lang="en-GB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Juan Carlos </a:t>
            </a:r>
            <a:r>
              <a:rPr lang="en-GB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Illera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GB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Juan Carlos Rando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GB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Eduardo Rodriguez‐</a:t>
            </a:r>
            <a:r>
              <a:rPr lang="en-GB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Exposito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GB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Mariano Hernández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GB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/>
              </a:rPr>
              <a:t>Santiago </a:t>
            </a:r>
            <a:r>
              <a:rPr lang="en-GB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/>
              </a:rPr>
              <a:t>Claramunt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GB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/>
              </a:rPr>
              <a:t>Aurelio Martín</a:t>
            </a:r>
            <a:endParaRPr lang="en-GB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96B617-D044-4BB8-AD54-2A899191954D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72018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Arial" pitchFamily="34" charset="0"/>
              </a:rPr>
              <a:t>i.e., the number in the sample of differences</a:t>
            </a:r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1pPr>
            <a:lvl2pPr marL="871881" indent="-335339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2pPr>
            <a:lvl3pPr marL="1341355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3pPr>
            <a:lvl4pPr marL="1877897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4pPr>
            <a:lvl5pPr marL="2414438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5pPr>
            <a:lvl6pPr marL="2950981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6pPr>
            <a:lvl7pPr marL="3487523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7pPr>
            <a:lvl8pPr marL="4024065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8pPr>
            <a:lvl9pPr marL="4560606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</a:pPr>
            <a:fld id="{A1353A0F-B51D-4536-8268-3B342DB761B3}" type="slidenum">
              <a:rPr kumimoji="0" lang="en-GB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16</a:t>
            </a:fld>
            <a:endParaRPr kumimoji="0" lang="en-GB" alt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42283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741C9-1E1B-4FF3-A7E9-1243E9823EB4}" type="datetime1">
              <a:rPr lang="en-US" smtClean="0"/>
              <a:t>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2FBD6-812A-4416-A980-4B9119C35DA5}" type="datetime1">
              <a:rPr lang="en-US" smtClean="0"/>
              <a:t>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DB8FA-BBB8-495B-B161-4F7BDFDDEDA3}" type="datetime1">
              <a:rPr lang="en-US" smtClean="0"/>
              <a:t>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C214B-656F-4D67-9F4A-70D59F6620AC}" type="datetime1">
              <a:rPr lang="en-US" smtClean="0"/>
              <a:t>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4584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POnTheFly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C214B-656F-4D67-9F4A-70D59F6620AC}" type="datetime1">
              <a:rPr lang="en-US" smtClean="0"/>
              <a:t>2/9/2021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aphicFrame>
        <p:nvGraphicFramePr>
          <p:cNvPr id="6" name="TPChart" hidden="1"/>
          <p:cNvGraphicFramePr/>
          <p:nvPr userDrawn="1">
            <p:extLst>
              <p:ext uri="{D42A27DB-BD31-4B8C-83A1-F6EECF244321}">
                <p14:modId xmlns:p14="http://schemas.microsoft.com/office/powerpoint/2010/main" val="1687466905"/>
              </p:ext>
            </p:extLst>
          </p:nvPr>
        </p:nvGraphicFramePr>
        <p:xfrm>
          <a:off x="6350000" y="1600200"/>
          <a:ext cx="2540000" cy="254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27583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385EC-3DC5-4FB3-BD46-054AE38A1DA3}" type="datetime1">
              <a:rPr lang="en-US" smtClean="0"/>
              <a:t>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04D26-DE6E-4F1A-B4D1-9E6E5BEF65E2}" type="datetime1">
              <a:rPr lang="en-US" smtClean="0"/>
              <a:t>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F7611-242A-4AB8-BF3D-8696A364C66C}" type="datetime1">
              <a:rPr lang="en-US" smtClean="0"/>
              <a:t>2/9/2021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8C006-CEDD-4D5A-BF40-3F5AD76685BA}" type="datetime1">
              <a:rPr lang="en-US" smtClean="0"/>
              <a:t>2/9/2021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F5178-2C49-4CC5-9BF1-3EA0F730AC68}" type="datetime1">
              <a:rPr lang="en-US" smtClean="0"/>
              <a:t>2/9/2021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083F6-940C-434A-A58D-C14A68B618CE}" type="datetime1">
              <a:rPr lang="en-US" smtClean="0"/>
              <a:t>2/9/2021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9DB20-2F70-429C-8D6F-BD64D4D77F86}" type="datetime1">
              <a:rPr lang="en-US" smtClean="0"/>
              <a:t>2/9/2021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A00C8-74D9-48C2-9E25-45761229EB05}" type="datetime1">
              <a:rPr lang="en-US" smtClean="0"/>
              <a:t>2/9/2021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0C214B-656F-4D67-9F4A-70D59F6620AC}" type="datetime1">
              <a:rPr lang="en-US" smtClean="0"/>
              <a:t>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mmon_chaffinch#Subspecies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Emma Rand</a:t>
            </a:r>
            <a:br>
              <a:rPr lang="en-GB" dirty="0"/>
            </a:br>
            <a:r>
              <a:rPr lang="en-GB" dirty="0"/>
              <a:t>Data Analysis in R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286000"/>
          </a:xfrm>
        </p:spPr>
        <p:txBody>
          <a:bodyPr>
            <a:normAutofit/>
          </a:bodyPr>
          <a:lstStyle/>
          <a:p>
            <a:r>
              <a:rPr lang="en-GB" dirty="0" smtClean="0"/>
              <a:t>Week 6 Two </a:t>
            </a:r>
            <a:r>
              <a:rPr lang="en-GB" dirty="0"/>
              <a:t>sample </a:t>
            </a:r>
            <a:r>
              <a:rPr lang="en-GB" dirty="0" smtClean="0"/>
              <a:t>tests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2949B6D-DBE7-4E9A-AD5C-86B263A165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4424" y="513842"/>
            <a:ext cx="6003176" cy="1257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260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2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F8ECB6-8F78-4665-B1C2-133D72B0EFE4}" type="slidenum">
              <a:rPr lang="en-GB" smtClean="0"/>
              <a:pPr>
                <a:defRPr/>
              </a:pPr>
              <a:t>10</a:t>
            </a:fld>
            <a:endParaRPr lang="en-GB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914400" y="185999"/>
            <a:ext cx="7405758" cy="11983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US" sz="2800" i="1" dirty="0"/>
              <a:t>t</a:t>
            </a:r>
            <a:r>
              <a:rPr lang="en-GB" altLang="en-US" sz="2800" dirty="0"/>
              <a:t>-tests</a:t>
            </a:r>
            <a:r>
              <a:rPr lang="en-GB" altLang="en-US" dirty="0"/>
              <a:t/>
            </a:r>
            <a:br>
              <a:rPr lang="en-GB" altLang="en-US" dirty="0"/>
            </a:br>
            <a:r>
              <a:rPr lang="en-GB" altLang="en-US" dirty="0"/>
              <a:t>Paired-sample </a:t>
            </a:r>
            <a:r>
              <a:rPr lang="en-GB" altLang="en-US" i="1" dirty="0" smtClean="0"/>
              <a:t>t-</a:t>
            </a:r>
            <a:r>
              <a:rPr lang="en-GB" altLang="en-US" dirty="0" smtClean="0"/>
              <a:t>tests</a:t>
            </a:r>
            <a:endParaRPr lang="en-GB" altLang="en-US" dirty="0"/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1081603" y="1782762"/>
            <a:ext cx="7265987" cy="475615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GB" dirty="0" smtClean="0"/>
              <a:t>Two samples but values are not independent.</a:t>
            </a:r>
          </a:p>
          <a:p>
            <a:pPr marL="0" indent="0">
              <a:buNone/>
              <a:defRPr/>
            </a:pPr>
            <a:r>
              <a:rPr lang="en-GB" dirty="0" smtClean="0"/>
              <a:t>They could be </a:t>
            </a:r>
          </a:p>
          <a:p>
            <a:pPr>
              <a:defRPr/>
            </a:pPr>
            <a:r>
              <a:rPr lang="en-GB" dirty="0" smtClean="0"/>
              <a:t>Same individual</a:t>
            </a:r>
          </a:p>
          <a:p>
            <a:pPr>
              <a:defRPr/>
            </a:pPr>
            <a:r>
              <a:rPr lang="en-GB" dirty="0" smtClean="0"/>
              <a:t>Same time or location</a:t>
            </a:r>
          </a:p>
          <a:p>
            <a:pPr marL="0" indent="0">
              <a:buNone/>
              <a:defRPr/>
            </a:pPr>
            <a:r>
              <a:rPr lang="en-GB" dirty="0" smtClean="0"/>
              <a:t>Key: do pairs of observations have something in common that make them more similar to each other than to other observations.</a:t>
            </a:r>
          </a:p>
          <a:p>
            <a:pPr marL="0" indent="0">
              <a:buNone/>
              <a:defRPr/>
            </a:pPr>
            <a:endParaRPr lang="en-GB" dirty="0" smtClean="0"/>
          </a:p>
          <a:p>
            <a:pPr>
              <a:defRPr/>
            </a:pPr>
            <a:endParaRPr lang="en-GB" dirty="0" smtClean="0"/>
          </a:p>
          <a:p>
            <a:pPr>
              <a:defRPr/>
            </a:pPr>
            <a:endParaRPr lang="en-GB" dirty="0" smtClean="0"/>
          </a:p>
          <a:p>
            <a:pPr>
              <a:defRPr/>
            </a:pPr>
            <a:endParaRPr lang="en-GB" dirty="0" smtClean="0"/>
          </a:p>
          <a:p>
            <a:pPr marL="0" indent="0">
              <a:buFont typeface="Arial" pitchFamily="34" charset="0"/>
              <a:buNone/>
              <a:defRPr/>
            </a:pPr>
            <a:endParaRPr lang="en-GB" dirty="0" smtClean="0"/>
          </a:p>
          <a:p>
            <a:pPr>
              <a:defRPr/>
            </a:pPr>
            <a:endParaRPr lang="en-GB" dirty="0" smtClean="0"/>
          </a:p>
          <a:p>
            <a:pPr marL="0" indent="0">
              <a:buFont typeface="Arial" pitchFamily="34" charset="0"/>
              <a:buNone/>
              <a:defRPr/>
            </a:pPr>
            <a:endParaRPr lang="en-GB" dirty="0" smtClean="0"/>
          </a:p>
          <a:p>
            <a:pPr marL="342900" lvl="1" indent="-342900">
              <a:buClr>
                <a:schemeClr val="accent2"/>
              </a:buClr>
              <a:defRPr/>
            </a:pPr>
            <a:endParaRPr lang="en-GB" dirty="0" smtClean="0"/>
          </a:p>
          <a:p>
            <a:pPr lvl="1">
              <a:buFont typeface="Wingdings" pitchFamily="2" charset="2"/>
              <a:buNone/>
              <a:defRPr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657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476250"/>
            <a:ext cx="5257800" cy="1447800"/>
          </a:xfrm>
        </p:spPr>
        <p:txBody>
          <a:bodyPr/>
          <a:lstStyle/>
          <a:p>
            <a:pPr eaLnBrk="1" hangingPunct="1"/>
            <a:r>
              <a:rPr lang="en-GB" altLang="en-US" dirty="0"/>
              <a:t>Two-sample </a:t>
            </a:r>
            <a:r>
              <a:rPr lang="en-GB" altLang="en-US" i="1" dirty="0"/>
              <a:t>t</a:t>
            </a:r>
            <a:r>
              <a:rPr lang="en-GB" altLang="en-US" dirty="0"/>
              <a:t>-tests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524000"/>
            <a:ext cx="8458199" cy="5029200"/>
          </a:xfrm>
        </p:spPr>
        <p:txBody>
          <a:bodyPr>
            <a:noAutofit/>
          </a:bodyPr>
          <a:lstStyle/>
          <a:p>
            <a:pPr eaLnBrk="1" hangingPunct="1"/>
            <a:r>
              <a:rPr lang="en-GB" altLang="en-US" sz="3600" dirty="0"/>
              <a:t>Is there a difference between two independent means</a:t>
            </a:r>
          </a:p>
          <a:p>
            <a:pPr lvl="2"/>
            <a:r>
              <a:rPr lang="en-GB" altLang="en-US" sz="2800" dirty="0"/>
              <a:t>Independent – values in one group not related to values in the other group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GB" sz="3600" dirty="0"/>
              <a:t>Example: is there a </a:t>
            </a:r>
            <a:r>
              <a:rPr lang="en-GB" sz="3600" dirty="0" smtClean="0"/>
              <a:t>difference </a:t>
            </a:r>
            <a:r>
              <a:rPr lang="en-GB" sz="3600" dirty="0"/>
              <a:t>between the masses of </a:t>
            </a:r>
            <a:r>
              <a:rPr lang="en-GB" sz="3600" dirty="0" smtClean="0"/>
              <a:t>different subspecies of chaffinches</a:t>
            </a:r>
            <a:r>
              <a:rPr lang="en-GB" sz="3600" dirty="0"/>
              <a:t>?</a:t>
            </a:r>
          </a:p>
          <a:p>
            <a:pPr eaLnBrk="1" hangingPunct="1"/>
            <a:endParaRPr lang="en-GB" altLang="en-US" sz="36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99BA3D-8380-4F69-A8D3-F04DC6AD14BF}" type="slidenum">
              <a:rPr lang="en-GB" smtClean="0"/>
              <a:pPr>
                <a:defRPr/>
              </a:pPr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7683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292608" y="1770344"/>
            <a:ext cx="3505200" cy="4672012"/>
          </a:xfrm>
        </p:spPr>
        <p:txBody>
          <a:bodyPr>
            <a:normAutofit fontScale="90000"/>
          </a:bodyPr>
          <a:lstStyle/>
          <a:p>
            <a:pPr algn="l"/>
            <a:r>
              <a:rPr lang="en-GB" sz="3600" dirty="0" smtClean="0"/>
              <a:t>Is </a:t>
            </a:r>
            <a:r>
              <a:rPr lang="en-GB" sz="3600" dirty="0"/>
              <a:t>there a difference between the masses of different subspecies of chaffinches?</a:t>
            </a:r>
            <a:br>
              <a:rPr lang="en-GB" sz="3600" dirty="0"/>
            </a:br>
            <a:r>
              <a:rPr lang="en-GB" altLang="en-US" sz="3600" dirty="0"/>
              <a:t/>
            </a:r>
            <a:br>
              <a:rPr lang="en-GB" altLang="en-US" sz="3600" dirty="0"/>
            </a:br>
            <a:r>
              <a:rPr lang="en-GB" altLang="en-US" sz="3600" dirty="0" smtClean="0"/>
              <a:t/>
            </a:r>
            <a:br>
              <a:rPr lang="en-GB" altLang="en-US" sz="3600" dirty="0" smtClean="0"/>
            </a:br>
            <a:r>
              <a:rPr lang="en-GB" altLang="en-US" sz="3600" dirty="0"/>
              <a:t/>
            </a:r>
            <a:br>
              <a:rPr lang="en-GB" altLang="en-US" sz="3600" dirty="0"/>
            </a:br>
            <a:r>
              <a:rPr lang="en-GB" altLang="en-US" sz="3600" dirty="0" err="1" smtClean="0"/>
              <a:t>n.b.</a:t>
            </a:r>
            <a:r>
              <a:rPr lang="en-GB" altLang="en-US" sz="3600" dirty="0" smtClean="0"/>
              <a:t> tidy data</a:t>
            </a:r>
            <a:endParaRPr lang="en-GB" altLang="en-US" sz="3600" dirty="0">
              <a:solidFill>
                <a:srgbClr val="FFFF00"/>
              </a:solidFill>
            </a:endParaRPr>
          </a:p>
        </p:txBody>
      </p:sp>
      <p:sp>
        <p:nvSpPr>
          <p:cNvPr id="34822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F8ECB6-8F78-4665-B1C2-133D72B0EFE4}" type="slidenum">
              <a:rPr lang="en-GB" smtClean="0"/>
              <a:pPr>
                <a:defRPr/>
              </a:pPr>
              <a:t>12</a:t>
            </a:fld>
            <a:endParaRPr lang="en-GB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914400" y="185999"/>
            <a:ext cx="5596031" cy="11983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US" sz="2800" i="1" dirty="0"/>
              <a:t>t</a:t>
            </a:r>
            <a:r>
              <a:rPr lang="en-GB" altLang="en-US" sz="2800" dirty="0"/>
              <a:t>-tests</a:t>
            </a:r>
            <a:r>
              <a:rPr lang="en-GB" altLang="en-US" dirty="0"/>
              <a:t/>
            </a:r>
            <a:br>
              <a:rPr lang="en-GB" altLang="en-US" dirty="0"/>
            </a:br>
            <a:r>
              <a:rPr lang="en-GB" altLang="en-US" dirty="0" smtClean="0"/>
              <a:t>two-sample </a:t>
            </a:r>
            <a:r>
              <a:rPr lang="en-GB" altLang="en-US" i="1" dirty="0" smtClean="0"/>
              <a:t>t-</a:t>
            </a:r>
            <a:r>
              <a:rPr lang="en-GB" altLang="en-US" dirty="0" smtClean="0"/>
              <a:t>test</a:t>
            </a:r>
            <a:endParaRPr lang="en-GB" altLang="en-US" dirty="0"/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3617492" y="3521075"/>
            <a:ext cx="2892939" cy="139144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altLang="en-US" sz="3600" dirty="0" smtClean="0"/>
              <a:t>No link</a:t>
            </a:r>
          </a:p>
          <a:p>
            <a:pPr algn="l"/>
            <a:r>
              <a:rPr lang="en-GB" altLang="en-US" sz="3600" dirty="0" smtClean="0"/>
              <a:t>Could reorder</a:t>
            </a:r>
            <a:endParaRPr lang="en-GB" alt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t="11600" r="69723" b="27600"/>
          <a:stretch/>
        </p:blipFill>
        <p:spPr>
          <a:xfrm>
            <a:off x="6552232" y="320675"/>
            <a:ext cx="2549967" cy="6400800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H="1">
            <a:off x="5334000" y="706182"/>
            <a:ext cx="1524000" cy="2778317"/>
          </a:xfrm>
          <a:prstGeom prst="straightConnector1">
            <a:avLst/>
          </a:prstGeom>
          <a:ln w="571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5334000" y="4912520"/>
            <a:ext cx="1524000" cy="703260"/>
          </a:xfrm>
          <a:prstGeom prst="straightConnector1">
            <a:avLst/>
          </a:prstGeom>
          <a:ln w="571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6458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smtClean="0"/>
              <a:t>two-sample </a:t>
            </a:r>
            <a:r>
              <a:rPr lang="en-US" i="1" dirty="0"/>
              <a:t>t</a:t>
            </a:r>
            <a:r>
              <a:rPr lang="en-US" dirty="0"/>
              <a:t>-test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parametric test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280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two-sample </a:t>
            </a:r>
            <a:r>
              <a:rPr lang="en-US" i="1" dirty="0" smtClean="0"/>
              <a:t>t</a:t>
            </a:r>
            <a:r>
              <a:rPr lang="en-US" dirty="0" smtClean="0"/>
              <a:t>-test 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 </a:t>
            </a:r>
            <a:r>
              <a:rPr lang="en-US" dirty="0"/>
              <a:t>number of </a:t>
            </a:r>
            <a:r>
              <a:rPr lang="en-US" dirty="0">
                <a:hlinkClick r:id="rId3"/>
              </a:rPr>
              <a:t>subspecies of the common chaffinch</a:t>
            </a:r>
            <a:r>
              <a:rPr lang="en-US" dirty="0"/>
              <a:t> have been described, based principally on the differences in the pattern and </a:t>
            </a:r>
            <a:r>
              <a:rPr lang="en-US" dirty="0" err="1"/>
              <a:t>colour</a:t>
            </a:r>
            <a:r>
              <a:rPr lang="en-US" dirty="0"/>
              <a:t> of the adult male plumage. </a:t>
            </a:r>
            <a:r>
              <a:rPr lang="en-US" dirty="0" smtClean="0"/>
              <a:t>Two of these subspecies are: </a:t>
            </a:r>
          </a:p>
          <a:p>
            <a:r>
              <a:rPr lang="en-US" dirty="0" smtClean="0"/>
              <a:t>"</a:t>
            </a:r>
            <a:r>
              <a:rPr lang="en-US" dirty="0" err="1"/>
              <a:t>coelebs</a:t>
            </a:r>
            <a:r>
              <a:rPr lang="en-US" dirty="0"/>
              <a:t> group" that occurs in Europe and </a:t>
            </a:r>
            <a:r>
              <a:rPr lang="en-US" dirty="0" smtClean="0"/>
              <a:t>Asia</a:t>
            </a:r>
          </a:p>
          <a:p>
            <a:r>
              <a:rPr lang="en-US" dirty="0" smtClean="0"/>
              <a:t>"</a:t>
            </a:r>
            <a:r>
              <a:rPr lang="en-US" dirty="0" err="1" smtClean="0"/>
              <a:t>canariensis</a:t>
            </a:r>
            <a:r>
              <a:rPr lang="en-US" dirty="0" smtClean="0"/>
              <a:t> </a:t>
            </a:r>
            <a:r>
              <a:rPr lang="en-US" dirty="0"/>
              <a:t>group" on the Canary </a:t>
            </a:r>
            <a:r>
              <a:rPr lang="en-US" dirty="0" smtClean="0"/>
              <a:t>Islands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512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3" name="Picture 2" descr="shows several subspecies of chaffinch including the canariensis and the coelebs. their colouring differs" title="Figure 1 from https://onlinelibrary.wiley.com/doi/abs/10.1111/jav.01885"/>
          <p:cNvPicPr>
            <a:picLocks noChangeAspect="1"/>
          </p:cNvPicPr>
          <p:nvPr/>
        </p:nvPicPr>
        <p:blipFill rotWithShape="1">
          <a:blip r:embed="rId3"/>
          <a:srcRect l="9777" t="32894" r="1653" b="5043"/>
          <a:stretch/>
        </p:blipFill>
        <p:spPr>
          <a:xfrm>
            <a:off x="76200" y="625476"/>
            <a:ext cx="8825546" cy="5730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219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14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116013" y="1700213"/>
                <a:ext cx="7559675" cy="4829175"/>
              </a:xfrm>
            </p:spPr>
            <p:txBody>
              <a:bodyPr>
                <a:normAutofit/>
              </a:bodyPr>
              <a:lstStyle/>
              <a:p>
                <a:pPr marL="342900" lvl="1" indent="-342900">
                  <a:spcAft>
                    <a:spcPts val="1200"/>
                  </a:spcAft>
                  <a:buClr>
                    <a:schemeClr val="tx1"/>
                  </a:buClr>
                  <a:buFont typeface="Arial" pitchFamily="34" charset="0"/>
                  <a:buChar char="•"/>
                  <a:defRPr/>
                </a:pPr>
                <a:r>
                  <a:rPr lang="en-GB" sz="3200" dirty="0"/>
                  <a:t>Standard formula for all t-tests</a:t>
                </a:r>
              </a:p>
              <a:p>
                <a:pPr marL="0" lvl="1" indent="0">
                  <a:spcAft>
                    <a:spcPts val="1200"/>
                  </a:spcAft>
                  <a:buClr>
                    <a:schemeClr val="tx1"/>
                  </a:buClr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>
                          <a:latin typeface="Cambria Math"/>
                        </a:rPr>
                        <m:t>𝑡</m:t>
                      </m:r>
                      <m:r>
                        <a:rPr lang="en-GB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>
                              <a:latin typeface="Cambria Math"/>
                            </a:rPr>
                            <m:t>𝑠𝑡𝑎𝑡𝑖𝑠𝑡𝑖𝑐</m:t>
                          </m:r>
                          <m:r>
                            <a:rPr lang="en-GB">
                              <a:latin typeface="Cambria Math"/>
                            </a:rPr>
                            <m:t>−</m:t>
                          </m:r>
                          <m:r>
                            <a:rPr lang="en-GB">
                              <a:latin typeface="Cambria Math"/>
                            </a:rPr>
                            <m:t>h𝑦𝑝𝑜𝑡h𝑒𝑠𝑖𝑠𝑒𝑑</m:t>
                          </m:r>
                          <m:r>
                            <a:rPr lang="en-GB">
                              <a:latin typeface="Cambria Math"/>
                            </a:rPr>
                            <m:t> </m:t>
                          </m:r>
                          <m:r>
                            <a:rPr lang="en-GB">
                              <a:latin typeface="Cambria Math"/>
                            </a:rPr>
                            <m:t>𝑣𝑎𝑙𝑢𝑒</m:t>
                          </m:r>
                        </m:num>
                        <m:den>
                          <m:r>
                            <a:rPr lang="en-GB">
                              <a:latin typeface="Cambria Math"/>
                            </a:rPr>
                            <m:t>𝑠</m:t>
                          </m:r>
                          <m:r>
                            <a:rPr lang="en-GB">
                              <a:latin typeface="Cambria Math"/>
                            </a:rPr>
                            <m:t>.</m:t>
                          </m:r>
                          <m:r>
                            <a:rPr lang="en-GB">
                              <a:latin typeface="Cambria Math"/>
                            </a:rPr>
                            <m:t>𝑒</m:t>
                          </m:r>
                          <m:r>
                            <a:rPr lang="en-GB">
                              <a:latin typeface="Cambria Math"/>
                            </a:rPr>
                            <m:t>. </m:t>
                          </m:r>
                          <m:r>
                            <a:rPr lang="en-GB">
                              <a:latin typeface="Cambria Math"/>
                            </a:rPr>
                            <m:t>𝑜𝑓</m:t>
                          </m:r>
                          <m:r>
                            <a:rPr lang="en-GB">
                              <a:latin typeface="Cambria Math"/>
                            </a:rPr>
                            <m:t> </m:t>
                          </m:r>
                          <m:r>
                            <a:rPr lang="en-GB">
                              <a:latin typeface="Cambria Math"/>
                            </a:rPr>
                            <m:t>𝑠𝑡𝑎𝑡𝑖𝑠𝑡𝑖𝑐</m:t>
                          </m:r>
                        </m:den>
                      </m:f>
                    </m:oMath>
                  </m:oMathPara>
                </a14:m>
                <a:endParaRPr lang="en-GB" dirty="0"/>
              </a:p>
              <a:p>
                <a:pPr>
                  <a:spcAft>
                    <a:spcPts val="1200"/>
                  </a:spcAft>
                  <a:defRPr/>
                </a:pPr>
                <a:r>
                  <a:rPr lang="en-GB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GB" b="0" i="1" smtClean="0">
                            <a:latin typeface="Cambria Math"/>
                          </a:rPr>
                          <m:t>[</m:t>
                        </m:r>
                        <m:r>
                          <a:rPr lang="en-GB" b="0" i="1" smtClean="0">
                            <a:latin typeface="Cambria Math"/>
                          </a:rPr>
                          <m:t>𝑑</m:t>
                        </m:r>
                        <m:r>
                          <a:rPr lang="en-GB" b="0" i="1" smtClean="0">
                            <a:latin typeface="Cambria Math"/>
                          </a:rPr>
                          <m:t>.</m:t>
                        </m:r>
                        <m:r>
                          <a:rPr lang="en-GB" b="0" i="1" smtClean="0">
                            <a:latin typeface="Cambria Math"/>
                          </a:rPr>
                          <m:t>𝑓</m:t>
                        </m:r>
                        <m:r>
                          <a:rPr lang="en-GB" b="0" i="1" smtClean="0">
                            <a:latin typeface="Cambria Math"/>
                          </a:rPr>
                          <m:t>]</m:t>
                        </m:r>
                      </m:sub>
                    </m:sSub>
                    <m:r>
                      <a:rPr lang="en-GB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GB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GB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GB" b="0" i="1" smtClean="0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GB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GB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GB" b="0" i="1" smtClean="0">
                            <a:latin typeface="Cambria Math"/>
                          </a:rPr>
                          <m:t>−0</m:t>
                        </m:r>
                      </m:num>
                      <m:den>
                        <m:r>
                          <a:rPr lang="en-GB" b="0" i="1" smtClean="0">
                            <a:latin typeface="Cambria Math"/>
                          </a:rPr>
                          <m:t>𝑠</m:t>
                        </m:r>
                        <m:r>
                          <a:rPr lang="en-GB" b="0" i="1" smtClean="0">
                            <a:latin typeface="Cambria Math"/>
                          </a:rPr>
                          <m:t>.</m:t>
                        </m:r>
                        <m:r>
                          <a:rPr lang="en-GB" b="0" i="1" smtClean="0">
                            <a:latin typeface="Cambria Math"/>
                          </a:rPr>
                          <m:t>𝑒</m:t>
                        </m:r>
                        <m:r>
                          <a:rPr lang="en-GB" b="0" i="1" smtClean="0">
                            <a:latin typeface="Cambria Math"/>
                          </a:rPr>
                          <m:t>.  </m:t>
                        </m:r>
                        <m:r>
                          <a:rPr lang="en-GB" b="0" i="1" smtClean="0">
                            <a:latin typeface="Cambria Math"/>
                          </a:rPr>
                          <m:t>𝑜𝑓</m:t>
                        </m:r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GB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GB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GB" i="1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GB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GB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r>
                  <a:rPr lang="en-GB" dirty="0"/>
                  <a:t> </a:t>
                </a:r>
              </a:p>
              <a:p>
                <a:pPr marL="0" indent="0">
                  <a:spcAft>
                    <a:spcPts val="1200"/>
                  </a:spcAft>
                  <a:buNone/>
                  <a:defRPr/>
                </a:pPr>
                <a:r>
                  <a:rPr lang="en-GB" sz="2000" dirty="0"/>
                  <a:t>	To aid understanding, not for remembering</a:t>
                </a:r>
                <a:endParaRPr lang="en-GB" dirty="0"/>
              </a:p>
              <a:p>
                <a:pPr marL="342900" lvl="1" indent="-342900">
                  <a:spcAft>
                    <a:spcPts val="1200"/>
                  </a:spcAft>
                  <a:buClr>
                    <a:schemeClr val="tx1"/>
                  </a:buClr>
                  <a:buFont typeface="Arial" pitchFamily="34" charset="0"/>
                  <a:buChar char="•"/>
                  <a:defRPr/>
                </a:pPr>
                <a:r>
                  <a:rPr lang="en-GB" sz="3200" dirty="0" err="1"/>
                  <a:t>d.f.</a:t>
                </a:r>
                <a:r>
                  <a:rPr lang="en-GB" sz="3200" dirty="0"/>
                  <a:t>= n</a:t>
                </a:r>
                <a:r>
                  <a:rPr lang="en-GB" sz="3200" baseline="-25000" dirty="0"/>
                  <a:t>1</a:t>
                </a:r>
                <a:r>
                  <a:rPr lang="en-GB" sz="3200" dirty="0"/>
                  <a:t> + n</a:t>
                </a:r>
                <a:r>
                  <a:rPr lang="en-GB" sz="3200" baseline="-25000" dirty="0"/>
                  <a:t>2</a:t>
                </a:r>
                <a:r>
                  <a:rPr lang="en-GB" sz="3200" dirty="0"/>
                  <a:t> - 2</a:t>
                </a:r>
              </a:p>
            </p:txBody>
          </p:sp>
        </mc:Choice>
        <mc:Fallback xmlns="">
          <p:sp>
            <p:nvSpPr>
              <p:cNvPr id="614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116013" y="1700213"/>
                <a:ext cx="7559675" cy="4829175"/>
              </a:xfrm>
              <a:blipFill rotWithShape="1">
                <a:blip r:embed="rId3"/>
                <a:stretch>
                  <a:fillRect l="-1774" t="-16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84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pitchFamily="34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1476375" y="404813"/>
            <a:ext cx="7086600" cy="1042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GB" sz="4000" i="1" kern="0" dirty="0">
                <a:latin typeface="+mj-lt"/>
                <a:ea typeface="+mj-ea"/>
                <a:cs typeface="+mj-cs"/>
              </a:rPr>
              <a:t>t</a:t>
            </a:r>
            <a:r>
              <a:rPr lang="en-GB" sz="4000" kern="0" dirty="0">
                <a:latin typeface="+mj-lt"/>
                <a:ea typeface="+mj-ea"/>
                <a:cs typeface="+mj-cs"/>
              </a:rPr>
              <a:t>-tests</a:t>
            </a:r>
            <a:endParaRPr lang="en-GB" sz="4000" kern="0" dirty="0">
              <a:solidFill>
                <a:srgbClr val="FFFF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584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pitchFamily="34" charset="0"/>
            </a:endParaRPr>
          </a:p>
        </p:txBody>
      </p:sp>
      <p:sp>
        <p:nvSpPr>
          <p:cNvPr id="3584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pitchFamily="34" charset="0"/>
            </a:endParaRPr>
          </a:p>
        </p:txBody>
      </p:sp>
      <p:sp>
        <p:nvSpPr>
          <p:cNvPr id="3584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pitchFamily="34" charset="0"/>
            </a:endParaRPr>
          </a:p>
        </p:txBody>
      </p:sp>
      <p:sp>
        <p:nvSpPr>
          <p:cNvPr id="35849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pitchFamily="34" charset="0"/>
            </a:endParaRPr>
          </a:p>
        </p:txBody>
      </p:sp>
      <p:sp>
        <p:nvSpPr>
          <p:cNvPr id="35850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F8ECB6-8F78-4665-B1C2-133D72B0EFE4}" type="slidenum">
              <a:rPr lang="en-GB" smtClean="0"/>
              <a:pPr>
                <a:defRPr/>
              </a:pPr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7146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/>
          <a:srcRect t="11600" r="69723" b="27600"/>
          <a:stretch/>
        </p:blipFill>
        <p:spPr>
          <a:xfrm>
            <a:off x="0" y="0"/>
            <a:ext cx="2549967" cy="6858000"/>
          </a:xfrm>
          <a:prstGeom prst="rect">
            <a:avLst/>
          </a:prstGeom>
        </p:spPr>
      </p:pic>
      <p:sp>
        <p:nvSpPr>
          <p:cNvPr id="51257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400">
                <a:latin typeface="Arial" pitchFamily="34" charset="0"/>
              </a:rPr>
              <a:t/>
            </a:r>
            <a:br>
              <a:rPr lang="en-GB" altLang="en-US" sz="2400">
                <a:latin typeface="Arial" pitchFamily="34" charset="0"/>
              </a:rPr>
            </a:br>
            <a:endParaRPr lang="en-GB" altLang="en-US" sz="2400">
              <a:latin typeface="Arial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F8ECB6-8F78-4665-B1C2-133D72B0EFE4}" type="slidenum">
              <a:rPr lang="en-GB" smtClean="0"/>
              <a:pPr>
                <a:defRPr/>
              </a:pPr>
              <a:t>17</a:t>
            </a:fld>
            <a:endParaRPr lang="en-GB"/>
          </a:p>
        </p:txBody>
      </p:sp>
      <p:sp>
        <p:nvSpPr>
          <p:cNvPr id="3" name="Rectangle 2"/>
          <p:cNvSpPr/>
          <p:nvPr/>
        </p:nvSpPr>
        <p:spPr>
          <a:xfrm>
            <a:off x="2705100" y="2964734"/>
            <a:ext cx="54102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dirty="0"/>
              <a:t>Note: these data are  ‘tidy’</a:t>
            </a:r>
          </a:p>
          <a:p>
            <a:endParaRPr lang="en-GB" sz="2400" dirty="0"/>
          </a:p>
          <a:p>
            <a:r>
              <a:rPr lang="en-GB" sz="2400" dirty="0"/>
              <a:t>All the responses in one column with other variables indicating the group</a:t>
            </a:r>
          </a:p>
        </p:txBody>
      </p:sp>
      <p:sp>
        <p:nvSpPr>
          <p:cNvPr id="4" name="Rectangle 3"/>
          <p:cNvSpPr/>
          <p:nvPr/>
        </p:nvSpPr>
        <p:spPr>
          <a:xfrm>
            <a:off x="2819400" y="2189219"/>
            <a:ext cx="5867399" cy="400110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GB" sz="2000" dirty="0">
                <a:solidFill>
                  <a:srgbClr val="3333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chaff  &lt;-  read_table2("data/chaff.txt")</a:t>
            </a:r>
            <a:endParaRPr lang="en-GB" sz="2000" dirty="0">
              <a:solidFill>
                <a:srgbClr val="3333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33737" y="5156021"/>
            <a:ext cx="3352800" cy="120032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Organise your </a:t>
            </a:r>
          </a:p>
          <a:p>
            <a:pPr algn="ctr"/>
            <a:r>
              <a:rPr lang="en-GB" sz="3600" dirty="0"/>
              <a:t>data this way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2549967" y="548095"/>
            <a:ext cx="6567558" cy="1198301"/>
          </a:xfrm>
          <a:solidFill>
            <a:schemeClr val="bg1"/>
          </a:solidFill>
        </p:spPr>
        <p:txBody>
          <a:bodyPr/>
          <a:lstStyle/>
          <a:p>
            <a:pPr eaLnBrk="1" hangingPunct="1"/>
            <a:r>
              <a:rPr lang="en-GB" altLang="en-US" sz="2800" i="1" dirty="0"/>
              <a:t>t</a:t>
            </a:r>
            <a:r>
              <a:rPr lang="en-GB" altLang="en-US" sz="2800" dirty="0"/>
              <a:t>-tests</a:t>
            </a:r>
            <a:r>
              <a:rPr lang="en-GB" altLang="en-US" dirty="0"/>
              <a:t/>
            </a:r>
            <a:br>
              <a:rPr lang="en-GB" altLang="en-US" dirty="0"/>
            </a:br>
            <a:r>
              <a:rPr lang="en-GB" altLang="en-US" dirty="0"/>
              <a:t>Two-sample </a:t>
            </a:r>
            <a:r>
              <a:rPr lang="en-GB" altLang="en-US" i="1" dirty="0"/>
              <a:t>t-</a:t>
            </a:r>
            <a:r>
              <a:rPr lang="en-GB" altLang="en-US" dirty="0"/>
              <a:t>test example</a:t>
            </a:r>
          </a:p>
        </p:txBody>
      </p:sp>
    </p:spTree>
    <p:extLst>
      <p:ext uri="{BB962C8B-B14F-4D97-AF65-F5344CB8AC3E}">
        <p14:creationId xmlns:p14="http://schemas.microsoft.com/office/powerpoint/2010/main" val="3032167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7221"/>
            <a:ext cx="8229600" cy="1143000"/>
          </a:xfrm>
        </p:spPr>
        <p:txBody>
          <a:bodyPr/>
          <a:lstStyle/>
          <a:p>
            <a:r>
              <a:rPr lang="en-GB" dirty="0"/>
              <a:t>Tidy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816475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Each variable should be in one column.</a:t>
            </a:r>
          </a:p>
          <a:p>
            <a:r>
              <a:rPr lang="en-GB" dirty="0"/>
              <a:t>Each different observation of that variable should be in a different row.</a:t>
            </a:r>
          </a:p>
          <a:p>
            <a:r>
              <a:rPr lang="en-GB" dirty="0"/>
              <a:t>There should be one table for each "kind" of </a:t>
            </a:r>
            <a:r>
              <a:rPr lang="en-GB" dirty="0" smtClean="0"/>
              <a:t>data.</a:t>
            </a:r>
            <a:endParaRPr lang="en-GB" dirty="0"/>
          </a:p>
          <a:p>
            <a:r>
              <a:rPr lang="en-GB" dirty="0"/>
              <a:t>If you have multiple tables, they should include a column in the table that allows them to be linked.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Independent study: Wickham, H (2013). Tidy Data. Journal of Statistical Software.</a:t>
            </a:r>
          </a:p>
          <a:p>
            <a:pPr marL="0" indent="0">
              <a:buNone/>
            </a:pPr>
            <a:r>
              <a:rPr lang="en-GB" dirty="0"/>
              <a:t>https://www.jstatsoft.org/article/view/v059i10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399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F8ECB6-8F78-4665-B1C2-133D72B0EFE4}" type="slidenum">
              <a:rPr lang="en-GB" smtClean="0"/>
              <a:pPr>
                <a:defRPr/>
              </a:pPr>
              <a:t>19</a:t>
            </a:fld>
            <a:endParaRPr lang="en-GB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185999"/>
            <a:ext cx="6796158" cy="1198301"/>
          </a:xfrm>
        </p:spPr>
        <p:txBody>
          <a:bodyPr/>
          <a:lstStyle/>
          <a:p>
            <a:pPr eaLnBrk="1" hangingPunct="1"/>
            <a:r>
              <a:rPr lang="en-GB" altLang="en-US" sz="2800" i="1" dirty="0"/>
              <a:t>t</a:t>
            </a:r>
            <a:r>
              <a:rPr lang="en-GB" altLang="en-US" sz="2800" dirty="0"/>
              <a:t>-tests</a:t>
            </a:r>
            <a:r>
              <a:rPr lang="en-GB" altLang="en-US" dirty="0"/>
              <a:t/>
            </a:r>
            <a:br>
              <a:rPr lang="en-GB" altLang="en-US" dirty="0"/>
            </a:br>
            <a:r>
              <a:rPr lang="en-GB" altLang="en-US" dirty="0"/>
              <a:t>Two-sample </a:t>
            </a:r>
            <a:r>
              <a:rPr lang="en-GB" altLang="en-US" i="1" dirty="0"/>
              <a:t>t-</a:t>
            </a:r>
            <a:r>
              <a:rPr lang="en-GB" altLang="en-US" dirty="0"/>
              <a:t>test example</a:t>
            </a:r>
          </a:p>
        </p:txBody>
      </p:sp>
      <p:sp>
        <p:nvSpPr>
          <p:cNvPr id="5" name="Rectangle 4"/>
          <p:cNvSpPr/>
          <p:nvPr/>
        </p:nvSpPr>
        <p:spPr>
          <a:xfrm>
            <a:off x="609600" y="1536700"/>
            <a:ext cx="83042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altLang="en-US" sz="2800" dirty="0"/>
              <a:t>Plot your data: roughly – perhaps one of these… 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0" y="2292805"/>
            <a:ext cx="4534694" cy="82647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US" sz="1400" kern="0" dirty="0" err="1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ggplot</a:t>
            </a:r>
            <a:r>
              <a:rPr lang="en-US" sz="1400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(data = chaff, </a:t>
            </a: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US" sz="1400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       </a:t>
            </a:r>
            <a:r>
              <a:rPr lang="en-US" sz="1400" kern="0" dirty="0" err="1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aes</a:t>
            </a:r>
            <a:r>
              <a:rPr lang="en-US" sz="1400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(x = subspecies, y = mass)) +</a:t>
            </a: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US" sz="1400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  </a:t>
            </a:r>
            <a:r>
              <a:rPr lang="en-US" sz="1400" kern="0" dirty="0" err="1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geom_violin</a:t>
            </a:r>
            <a:r>
              <a:rPr lang="en-US" sz="1400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()</a:t>
            </a:r>
            <a:endParaRPr lang="en-GB" sz="1600" kern="0" dirty="0">
              <a:latin typeface="+mn-lt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4648200" y="2292805"/>
            <a:ext cx="4495800" cy="82647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US" sz="1400" kern="0" dirty="0" err="1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ggplot</a:t>
            </a:r>
            <a:r>
              <a:rPr lang="en-US" sz="1400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(data = chaff, </a:t>
            </a: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US" sz="1400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       </a:t>
            </a:r>
            <a:r>
              <a:rPr lang="en-US" sz="1400" kern="0" dirty="0" err="1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aes</a:t>
            </a:r>
            <a:r>
              <a:rPr lang="en-US" sz="1400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(x = subspecies, y = mass)) +</a:t>
            </a: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US" sz="1400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  </a:t>
            </a:r>
            <a:r>
              <a:rPr lang="en-US" sz="1400" kern="0" dirty="0" err="1" smtClean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geom_boxplot</a:t>
            </a:r>
            <a:r>
              <a:rPr lang="en-US" sz="1400" kern="0" dirty="0" smtClean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()</a:t>
            </a:r>
            <a:endParaRPr lang="en-GB" sz="1600" kern="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3106139"/>
            <a:ext cx="3999706" cy="369203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4400" y="3130061"/>
            <a:ext cx="4038600" cy="3727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620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Last week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791200" cy="48006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 smtClean="0"/>
              <a:t>We will cover </a:t>
            </a:r>
          </a:p>
          <a:p>
            <a:r>
              <a:rPr lang="en-GB" dirty="0" smtClean="0"/>
              <a:t>General intro to one- and two- sample tests</a:t>
            </a:r>
          </a:p>
          <a:p>
            <a:r>
              <a:rPr lang="en-GB" dirty="0" smtClean="0"/>
              <a:t>one sample-tests</a:t>
            </a:r>
          </a:p>
          <a:p>
            <a:pPr lvl="1"/>
            <a:r>
              <a:rPr lang="en-GB" dirty="0" smtClean="0"/>
              <a:t>The one-sample t-test</a:t>
            </a:r>
          </a:p>
          <a:p>
            <a:pPr lvl="1"/>
            <a:r>
              <a:rPr lang="en-GB" dirty="0" smtClean="0"/>
              <a:t>The paired sample t-test</a:t>
            </a:r>
          </a:p>
          <a:p>
            <a:pPr lvl="1"/>
            <a:r>
              <a:rPr lang="en-GB" dirty="0" smtClean="0"/>
              <a:t>The one sample Wilcoxon</a:t>
            </a:r>
          </a:p>
          <a:p>
            <a:pPr marL="0" indent="0">
              <a:buNone/>
            </a:pPr>
            <a:r>
              <a:rPr lang="en-GB" dirty="0" smtClean="0"/>
              <a:t>R practice</a:t>
            </a:r>
          </a:p>
          <a:p>
            <a:pPr lvl="1"/>
            <a:r>
              <a:rPr lang="en-GB" dirty="0" smtClean="0"/>
              <a:t>No workshop</a:t>
            </a:r>
          </a:p>
          <a:p>
            <a:pPr lvl="1"/>
            <a:r>
              <a:rPr lang="en-GB" dirty="0" smtClean="0"/>
              <a:t>Activities to consolidate previous skills:  Workflow </a:t>
            </a:r>
            <a:r>
              <a:rPr lang="en-GB" dirty="0"/>
              <a:t>basics and projects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83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53988" y="4495800"/>
            <a:ext cx="7389812" cy="22098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GB" kern="0" dirty="0" err="1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chaffsum</a:t>
            </a:r>
            <a:endParaRPr lang="en-GB" kern="0" dirty="0">
              <a:solidFill>
                <a:srgbClr val="000000"/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GB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# A </a:t>
            </a:r>
            <a:r>
              <a:rPr lang="en-GB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tibble</a:t>
            </a:r>
            <a:r>
              <a:rPr lang="en-GB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: 2 x 5</a:t>
            </a: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GB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 subspecies   mean   </a:t>
            </a:r>
            <a:r>
              <a:rPr lang="en-GB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std</a:t>
            </a:r>
            <a:r>
              <a:rPr lang="en-GB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    n    se</a:t>
            </a: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GB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 &lt;</a:t>
            </a:r>
            <a:r>
              <a:rPr lang="en-GB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chr</a:t>
            </a:r>
            <a:r>
              <a:rPr lang="en-GB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&gt;       &lt;</a:t>
            </a:r>
            <a:r>
              <a:rPr lang="en-GB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dbl</a:t>
            </a:r>
            <a:r>
              <a:rPr lang="en-GB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&gt; &lt;</a:t>
            </a:r>
            <a:r>
              <a:rPr lang="en-GB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dbl</a:t>
            </a:r>
            <a:r>
              <a:rPr lang="en-GB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&gt; &lt;</a:t>
            </a:r>
            <a:r>
              <a:rPr lang="en-GB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int</a:t>
            </a:r>
            <a:r>
              <a:rPr lang="en-GB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&gt; &lt;</a:t>
            </a:r>
            <a:r>
              <a:rPr lang="en-GB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dbl</a:t>
            </a:r>
            <a:r>
              <a:rPr lang="en-GB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&gt;</a:t>
            </a: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GB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1 </a:t>
            </a:r>
            <a:r>
              <a:rPr lang="en-GB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canariensis</a:t>
            </a:r>
            <a:r>
              <a:rPr lang="en-GB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 22.3  2.15    20 0.481</a:t>
            </a: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GB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2 </a:t>
            </a:r>
            <a:r>
              <a:rPr lang="en-GB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coelebs</a:t>
            </a:r>
            <a:r>
              <a:rPr lang="en-GB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     20.5  2.14    20 0.478</a:t>
            </a:r>
            <a:endParaRPr lang="en-GB" sz="2000" kern="0" dirty="0">
              <a:latin typeface="+mn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F8ECB6-8F78-4665-B1C2-133D72B0EFE4}" type="slidenum">
              <a:rPr lang="en-GB" smtClean="0"/>
              <a:pPr>
                <a:defRPr/>
              </a:pPr>
              <a:t>20</a:t>
            </a:fld>
            <a:endParaRPr lang="en-GB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185999"/>
            <a:ext cx="6796158" cy="1198301"/>
          </a:xfrm>
        </p:spPr>
        <p:txBody>
          <a:bodyPr/>
          <a:lstStyle/>
          <a:p>
            <a:pPr eaLnBrk="1" hangingPunct="1"/>
            <a:r>
              <a:rPr lang="en-GB" altLang="en-US" sz="2800" i="1" dirty="0"/>
              <a:t>t</a:t>
            </a:r>
            <a:r>
              <a:rPr lang="en-GB" altLang="en-US" sz="2800" dirty="0"/>
              <a:t>-tests</a:t>
            </a:r>
            <a:r>
              <a:rPr lang="en-GB" altLang="en-US" dirty="0"/>
              <a:t/>
            </a:r>
            <a:br>
              <a:rPr lang="en-GB" altLang="en-US" dirty="0"/>
            </a:br>
            <a:r>
              <a:rPr lang="en-GB" altLang="en-US" dirty="0"/>
              <a:t>Two-sample </a:t>
            </a:r>
            <a:r>
              <a:rPr lang="en-GB" altLang="en-US" i="1" dirty="0"/>
              <a:t>t-</a:t>
            </a:r>
            <a:r>
              <a:rPr lang="en-GB" altLang="en-US" dirty="0"/>
              <a:t>test example</a:t>
            </a:r>
          </a:p>
        </p:txBody>
      </p:sp>
      <p:sp>
        <p:nvSpPr>
          <p:cNvPr id="5" name="Rectangle 4"/>
          <p:cNvSpPr/>
          <p:nvPr/>
        </p:nvSpPr>
        <p:spPr>
          <a:xfrm>
            <a:off x="609600" y="1536700"/>
            <a:ext cx="83042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altLang="en-US" sz="2800" dirty="0"/>
              <a:t>Summarise the data: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81794" y="2182465"/>
            <a:ext cx="5105400" cy="202567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GB" kern="0" dirty="0" err="1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chaffsum</a:t>
            </a:r>
            <a:r>
              <a:rPr lang="en-GB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 &lt;- chaff %&gt;%</a:t>
            </a: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GB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  </a:t>
            </a:r>
            <a:r>
              <a:rPr lang="en-GB" kern="0" dirty="0" err="1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group_by</a:t>
            </a:r>
            <a:r>
              <a:rPr lang="en-GB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(subspecies) %&gt;%</a:t>
            </a: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GB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  summarise(mean = mean(mass),</a:t>
            </a: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GB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            </a:t>
            </a:r>
            <a:r>
              <a:rPr lang="en-GB" kern="0" dirty="0" err="1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std</a:t>
            </a:r>
            <a:r>
              <a:rPr lang="en-GB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 = </a:t>
            </a:r>
            <a:r>
              <a:rPr lang="en-GB" kern="0" dirty="0" err="1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sd</a:t>
            </a:r>
            <a:r>
              <a:rPr lang="en-GB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(mass),</a:t>
            </a: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GB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            n = length(mass),</a:t>
            </a: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GB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            se = </a:t>
            </a:r>
            <a:r>
              <a:rPr lang="en-GB" kern="0" dirty="0" err="1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std</a:t>
            </a:r>
            <a:r>
              <a:rPr lang="en-GB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/</a:t>
            </a:r>
            <a:r>
              <a:rPr lang="en-GB" kern="0" dirty="0" err="1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sqrt</a:t>
            </a:r>
            <a:r>
              <a:rPr lang="en-GB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(n))</a:t>
            </a:r>
            <a:endParaRPr lang="en-GB" sz="2000" kern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68150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76200" y="2743200"/>
            <a:ext cx="4953000" cy="1905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GB" sz="2400" kern="0" dirty="0" err="1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t.test</a:t>
            </a:r>
            <a:r>
              <a:rPr lang="en-GB" sz="2400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(data = chaff, </a:t>
            </a: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GB" sz="2400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       mass ~ </a:t>
            </a:r>
            <a:r>
              <a:rPr lang="en-GB" sz="2400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subspecies, </a:t>
            </a:r>
            <a:endParaRPr lang="en-GB" sz="2400" kern="0" dirty="0">
              <a:solidFill>
                <a:srgbClr val="3333FF"/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GB" sz="2400" kern="0" dirty="0" smtClean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       </a:t>
            </a:r>
            <a:r>
              <a:rPr lang="en-GB" sz="2400" kern="0" dirty="0" err="1" smtClean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var.equal</a:t>
            </a:r>
            <a:r>
              <a:rPr lang="en-GB" sz="2400" kern="0" dirty="0" smtClean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GB" sz="2400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= T)</a:t>
            </a:r>
            <a:endParaRPr lang="en-GB" sz="2800" kern="0" dirty="0">
              <a:latin typeface="+mn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F8ECB6-8F78-4665-B1C2-133D72B0EFE4}" type="slidenum">
              <a:rPr lang="en-GB" smtClean="0"/>
              <a:pPr>
                <a:defRPr/>
              </a:pPr>
              <a:t>21</a:t>
            </a:fld>
            <a:endParaRPr lang="en-GB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185999"/>
            <a:ext cx="6796158" cy="1198301"/>
          </a:xfrm>
        </p:spPr>
        <p:txBody>
          <a:bodyPr/>
          <a:lstStyle/>
          <a:p>
            <a:pPr eaLnBrk="1" hangingPunct="1"/>
            <a:r>
              <a:rPr lang="en-GB" altLang="en-US" sz="2800" i="1" dirty="0"/>
              <a:t>t</a:t>
            </a:r>
            <a:r>
              <a:rPr lang="en-GB" altLang="en-US" sz="2800" dirty="0"/>
              <a:t>-tests</a:t>
            </a:r>
            <a:r>
              <a:rPr lang="en-GB" altLang="en-US" dirty="0"/>
              <a:t/>
            </a:r>
            <a:br>
              <a:rPr lang="en-GB" altLang="en-US" dirty="0"/>
            </a:br>
            <a:r>
              <a:rPr lang="en-GB" altLang="en-US" dirty="0"/>
              <a:t>Two-sample </a:t>
            </a:r>
            <a:r>
              <a:rPr lang="en-GB" altLang="en-US" i="1" dirty="0"/>
              <a:t>t-</a:t>
            </a:r>
            <a:r>
              <a:rPr lang="en-GB" altLang="en-US" dirty="0"/>
              <a:t>test example</a:t>
            </a:r>
          </a:p>
        </p:txBody>
      </p:sp>
      <p:sp>
        <p:nvSpPr>
          <p:cNvPr id="5" name="Rectangle 4"/>
          <p:cNvSpPr/>
          <p:nvPr/>
        </p:nvSpPr>
        <p:spPr>
          <a:xfrm>
            <a:off x="609600" y="1536700"/>
            <a:ext cx="83042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altLang="en-US" sz="2800" dirty="0"/>
              <a:t>Run the </a:t>
            </a:r>
            <a:r>
              <a:rPr lang="en-GB" altLang="en-US" sz="2800" i="1" dirty="0"/>
              <a:t>t</a:t>
            </a:r>
            <a:r>
              <a:rPr lang="en-GB" altLang="en-US" sz="2800" dirty="0"/>
              <a:t>-test</a:t>
            </a:r>
          </a:p>
        </p:txBody>
      </p:sp>
      <p:sp>
        <p:nvSpPr>
          <p:cNvPr id="8" name="Rectangle 7"/>
          <p:cNvSpPr/>
          <p:nvPr/>
        </p:nvSpPr>
        <p:spPr>
          <a:xfrm>
            <a:off x="5318760" y="1709063"/>
            <a:ext cx="3564572" cy="52322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altLang="en-US" sz="2800" dirty="0"/>
              <a:t>Name of the </a:t>
            </a:r>
            <a:r>
              <a:rPr lang="en-GB" altLang="en-US" sz="2800" dirty="0" err="1"/>
              <a:t>dataframe</a:t>
            </a:r>
            <a:endParaRPr lang="en-GB" altLang="en-US" sz="2800" dirty="0"/>
          </a:p>
        </p:txBody>
      </p:sp>
      <p:sp>
        <p:nvSpPr>
          <p:cNvPr id="10" name="Rectangle 9"/>
          <p:cNvSpPr/>
          <p:nvPr/>
        </p:nvSpPr>
        <p:spPr>
          <a:xfrm>
            <a:off x="5349240" y="2736958"/>
            <a:ext cx="3564572" cy="95410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altLang="en-US" sz="2800" dirty="0"/>
              <a:t>The ‘model’ explain mass by </a:t>
            </a:r>
            <a:r>
              <a:rPr lang="en-GB" altLang="en-US" sz="2800" dirty="0"/>
              <a:t>subspecies</a:t>
            </a:r>
            <a:endParaRPr lang="en-GB" altLang="en-US" sz="2800" dirty="0"/>
          </a:p>
        </p:txBody>
      </p:sp>
      <p:sp>
        <p:nvSpPr>
          <p:cNvPr id="11" name="Rectangle 10"/>
          <p:cNvSpPr/>
          <p:nvPr/>
        </p:nvSpPr>
        <p:spPr>
          <a:xfrm>
            <a:off x="5410200" y="4972218"/>
            <a:ext cx="3564572" cy="138499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altLang="en-US" sz="2800" dirty="0" smtClean="0"/>
              <a:t>Paired = FALSE is the default. </a:t>
            </a:r>
          </a:p>
          <a:p>
            <a:r>
              <a:rPr lang="en-GB" altLang="en-US" sz="2800" dirty="0" smtClean="0"/>
              <a:t>No need to include</a:t>
            </a:r>
            <a:endParaRPr lang="en-GB" altLang="en-US" sz="2800" dirty="0"/>
          </a:p>
        </p:txBody>
      </p:sp>
      <p:sp>
        <p:nvSpPr>
          <p:cNvPr id="12" name="Rectangle 11"/>
          <p:cNvSpPr/>
          <p:nvPr/>
        </p:nvSpPr>
        <p:spPr>
          <a:xfrm>
            <a:off x="1524000" y="5153917"/>
            <a:ext cx="3564572" cy="138499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altLang="en-US" sz="2800" dirty="0"/>
              <a:t>We are assuming homogeneity of variance</a:t>
            </a:r>
          </a:p>
        </p:txBody>
      </p:sp>
      <p:cxnSp>
        <p:nvCxnSpPr>
          <p:cNvPr id="13" name="Straight Arrow Connector 12"/>
          <p:cNvCxnSpPr>
            <a:stCxn id="8" idx="1"/>
          </p:cNvCxnSpPr>
          <p:nvPr/>
        </p:nvCxnSpPr>
        <p:spPr>
          <a:xfrm flipH="1">
            <a:off x="3733800" y="1970673"/>
            <a:ext cx="1584960" cy="7662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0" idx="1"/>
          </p:cNvCxnSpPr>
          <p:nvPr/>
        </p:nvCxnSpPr>
        <p:spPr>
          <a:xfrm flipH="1">
            <a:off x="4724400" y="3214012"/>
            <a:ext cx="624840" cy="625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 flipV="1">
            <a:off x="3048000" y="3962400"/>
            <a:ext cx="76201" cy="11915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781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53988" y="3843655"/>
            <a:ext cx="8532812" cy="287782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US" sz="16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	</a:t>
            </a:r>
            <a:r>
              <a:rPr lang="en-US" sz="1600" kern="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    Two </a:t>
            </a:r>
            <a:r>
              <a:rPr lang="en-US" sz="16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Sample t-test</a:t>
            </a: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endParaRPr lang="en-US" sz="1600" kern="0" dirty="0">
              <a:solidFill>
                <a:srgbClr val="000000"/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US" sz="1600" kern="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data</a:t>
            </a:r>
            <a:r>
              <a:rPr lang="en-US" sz="16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:  mass by subspecies</a:t>
            </a: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US" sz="16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t = 2.6471, </a:t>
            </a:r>
            <a:r>
              <a:rPr lang="en-US" sz="1600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df</a:t>
            </a:r>
            <a:r>
              <a:rPr lang="en-US" sz="16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= 38, p-value = 0.01175</a:t>
            </a: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US" sz="16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alternative hypothesis: true difference in means is not equal to 0</a:t>
            </a: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US" sz="16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95 percent confidence interval:</a:t>
            </a: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US" sz="16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0.422266 3.167734</a:t>
            </a: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US" sz="16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sample estimates:</a:t>
            </a: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US" sz="16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mean in group </a:t>
            </a:r>
            <a:r>
              <a:rPr lang="en-US" sz="1600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canariensis</a:t>
            </a:r>
            <a:r>
              <a:rPr lang="en-US" sz="16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    mean in group </a:t>
            </a:r>
            <a:r>
              <a:rPr lang="en-US" sz="1600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coelebs</a:t>
            </a:r>
            <a:r>
              <a:rPr lang="en-US" sz="16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US" sz="16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                  22.275                    20.480 </a:t>
            </a:r>
            <a:endParaRPr lang="en-GB" kern="0" dirty="0">
              <a:latin typeface="+mn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F8ECB6-8F78-4665-B1C2-133D72B0EFE4}" type="slidenum">
              <a:rPr lang="en-GB" smtClean="0"/>
              <a:pPr>
                <a:defRPr/>
              </a:pPr>
              <a:t>22</a:t>
            </a:fld>
            <a:endParaRPr lang="en-GB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185999"/>
            <a:ext cx="6796158" cy="1198301"/>
          </a:xfrm>
        </p:spPr>
        <p:txBody>
          <a:bodyPr/>
          <a:lstStyle/>
          <a:p>
            <a:pPr eaLnBrk="1" hangingPunct="1"/>
            <a:r>
              <a:rPr lang="en-GB" altLang="en-US" sz="2800" i="1" dirty="0"/>
              <a:t>t</a:t>
            </a:r>
            <a:r>
              <a:rPr lang="en-GB" altLang="en-US" sz="2800" dirty="0"/>
              <a:t>-tests</a:t>
            </a:r>
            <a:r>
              <a:rPr lang="en-GB" altLang="en-US" dirty="0"/>
              <a:t/>
            </a:r>
            <a:br>
              <a:rPr lang="en-GB" altLang="en-US" dirty="0"/>
            </a:br>
            <a:r>
              <a:rPr lang="en-GB" altLang="en-US" dirty="0"/>
              <a:t>Two-sample </a:t>
            </a:r>
            <a:r>
              <a:rPr lang="en-GB" altLang="en-US" i="1" dirty="0"/>
              <a:t>t-</a:t>
            </a:r>
            <a:r>
              <a:rPr lang="en-GB" altLang="en-US" dirty="0"/>
              <a:t>test example</a:t>
            </a:r>
          </a:p>
        </p:txBody>
      </p:sp>
      <p:sp>
        <p:nvSpPr>
          <p:cNvPr id="5" name="Rectangle 4"/>
          <p:cNvSpPr/>
          <p:nvPr/>
        </p:nvSpPr>
        <p:spPr>
          <a:xfrm>
            <a:off x="609600" y="1536700"/>
            <a:ext cx="83042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altLang="en-US" sz="2800" dirty="0"/>
              <a:t>Run the </a:t>
            </a:r>
            <a:r>
              <a:rPr lang="en-GB" altLang="en-US" sz="2800" i="1" dirty="0"/>
              <a:t>t</a:t>
            </a:r>
            <a:r>
              <a:rPr lang="en-GB" altLang="en-US" sz="2800" dirty="0"/>
              <a:t>-test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81000" y="2197080"/>
            <a:ext cx="4953000" cy="146052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GB" sz="2000" kern="0" dirty="0" err="1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t.test</a:t>
            </a:r>
            <a:r>
              <a:rPr lang="en-GB" sz="2000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(data = chaff, </a:t>
            </a: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GB" sz="2000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       mass ~ </a:t>
            </a:r>
            <a:r>
              <a:rPr lang="en-GB" sz="2000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subspecies, </a:t>
            </a:r>
            <a:endParaRPr lang="en-GB" sz="2000" kern="0" dirty="0">
              <a:solidFill>
                <a:srgbClr val="3333FF"/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GB" sz="2000" kern="0" dirty="0" smtClean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       </a:t>
            </a:r>
            <a:r>
              <a:rPr lang="en-GB" sz="2000" kern="0" dirty="0" err="1" smtClean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var.equal</a:t>
            </a:r>
            <a:r>
              <a:rPr lang="en-GB" sz="2000" kern="0" dirty="0" smtClean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GB" sz="2000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= T)</a:t>
            </a:r>
            <a:endParaRPr lang="en-GB" sz="2400" kern="0" dirty="0">
              <a:latin typeface="+mn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503228" y="1647735"/>
            <a:ext cx="3564572" cy="181588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altLang="en-US" sz="2800" dirty="0" smtClean="0"/>
              <a:t>Paired = FALSE is the default. </a:t>
            </a:r>
          </a:p>
          <a:p>
            <a:r>
              <a:rPr lang="en-GB" altLang="en-US" sz="2800" dirty="0" smtClean="0"/>
              <a:t>Two-sample test done by default</a:t>
            </a:r>
            <a:endParaRPr lang="en-GB" altLang="en-US" sz="2800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3276600" y="3505200"/>
            <a:ext cx="3429000" cy="5334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5503228" y="3922743"/>
            <a:ext cx="3564572" cy="52322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altLang="en-US" sz="2800" dirty="0" smtClean="0"/>
              <a:t>The model</a:t>
            </a:r>
            <a:endParaRPr lang="en-GB" altLang="en-US" sz="2800" dirty="0"/>
          </a:p>
        </p:txBody>
      </p:sp>
      <p:cxnSp>
        <p:nvCxnSpPr>
          <p:cNvPr id="11" name="Straight Arrow Connector 10"/>
          <p:cNvCxnSpPr>
            <a:stCxn id="10" idx="1"/>
          </p:cNvCxnSpPr>
          <p:nvPr/>
        </p:nvCxnSpPr>
        <p:spPr>
          <a:xfrm flipH="1">
            <a:off x="3352800" y="4184353"/>
            <a:ext cx="2150428" cy="34069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7029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53988" y="3843655"/>
            <a:ext cx="8532812" cy="287782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US" sz="16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	</a:t>
            </a:r>
            <a:r>
              <a:rPr lang="en-US" sz="1600" kern="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    Two </a:t>
            </a:r>
            <a:r>
              <a:rPr lang="en-US" sz="16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Sample t-test</a:t>
            </a: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endParaRPr lang="en-US" sz="1600" kern="0" dirty="0">
              <a:solidFill>
                <a:srgbClr val="000000"/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US" sz="1600" kern="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data</a:t>
            </a:r>
            <a:r>
              <a:rPr lang="en-US" sz="16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:  mass by subspecies</a:t>
            </a: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US" sz="16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t = 2.6471, </a:t>
            </a:r>
            <a:r>
              <a:rPr lang="en-US" sz="1600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df</a:t>
            </a:r>
            <a:r>
              <a:rPr lang="en-US" sz="16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= 38, p-value = 0.01175</a:t>
            </a: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US" sz="16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alternative hypothesis: true difference in means is not equal to 0</a:t>
            </a: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US" sz="16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95 percent confidence interval:</a:t>
            </a: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US" sz="16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0.422266 3.167734</a:t>
            </a: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US" sz="16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sample estimates:</a:t>
            </a: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US" sz="16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mean in group </a:t>
            </a:r>
            <a:r>
              <a:rPr lang="en-US" sz="1600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canariensis</a:t>
            </a:r>
            <a:r>
              <a:rPr lang="en-US" sz="16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    mean in group </a:t>
            </a:r>
            <a:r>
              <a:rPr lang="en-US" sz="1600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coelebs</a:t>
            </a:r>
            <a:r>
              <a:rPr lang="en-US" sz="16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US" sz="16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                  22.275                    20.480 </a:t>
            </a:r>
            <a:endParaRPr lang="en-GB" kern="0" dirty="0">
              <a:latin typeface="+mn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F8ECB6-8F78-4665-B1C2-133D72B0EFE4}" type="slidenum">
              <a:rPr lang="en-GB" smtClean="0"/>
              <a:pPr>
                <a:defRPr/>
              </a:pPr>
              <a:t>23</a:t>
            </a:fld>
            <a:endParaRPr lang="en-GB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185999"/>
            <a:ext cx="6796158" cy="1198301"/>
          </a:xfrm>
        </p:spPr>
        <p:txBody>
          <a:bodyPr/>
          <a:lstStyle/>
          <a:p>
            <a:pPr eaLnBrk="1" hangingPunct="1"/>
            <a:r>
              <a:rPr lang="en-GB" altLang="en-US" sz="2800" i="1" dirty="0"/>
              <a:t>t</a:t>
            </a:r>
            <a:r>
              <a:rPr lang="en-GB" altLang="en-US" sz="2800" dirty="0"/>
              <a:t>-tests</a:t>
            </a:r>
            <a:r>
              <a:rPr lang="en-GB" altLang="en-US" dirty="0"/>
              <a:t/>
            </a:r>
            <a:br>
              <a:rPr lang="en-GB" altLang="en-US" dirty="0"/>
            </a:br>
            <a:r>
              <a:rPr lang="en-GB" altLang="en-US" dirty="0"/>
              <a:t>Two-sample </a:t>
            </a:r>
            <a:r>
              <a:rPr lang="en-GB" altLang="en-US" i="1" dirty="0"/>
              <a:t>t-</a:t>
            </a:r>
            <a:r>
              <a:rPr lang="en-GB" altLang="en-US" dirty="0"/>
              <a:t>test example</a:t>
            </a:r>
          </a:p>
        </p:txBody>
      </p:sp>
      <p:sp>
        <p:nvSpPr>
          <p:cNvPr id="5" name="Rectangle 4"/>
          <p:cNvSpPr/>
          <p:nvPr/>
        </p:nvSpPr>
        <p:spPr>
          <a:xfrm>
            <a:off x="609600" y="1536700"/>
            <a:ext cx="83042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altLang="en-US" sz="2800" dirty="0"/>
              <a:t>Run the </a:t>
            </a:r>
            <a:r>
              <a:rPr lang="en-GB" altLang="en-US" sz="2800" i="1" dirty="0"/>
              <a:t>t</a:t>
            </a:r>
            <a:r>
              <a:rPr lang="en-GB" altLang="en-US" sz="2800" dirty="0"/>
              <a:t>-test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81000" y="2197080"/>
            <a:ext cx="4953000" cy="146052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GB" sz="2000" kern="0" dirty="0" err="1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t.test</a:t>
            </a:r>
            <a:r>
              <a:rPr lang="en-GB" sz="2000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(data = chaff, </a:t>
            </a: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GB" sz="2000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       mass ~ </a:t>
            </a:r>
            <a:r>
              <a:rPr lang="en-GB" sz="2000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subspecies, </a:t>
            </a:r>
            <a:endParaRPr lang="en-GB" sz="2000" kern="0" dirty="0">
              <a:solidFill>
                <a:srgbClr val="3333FF"/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GB" sz="2000" kern="0" dirty="0" smtClean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       </a:t>
            </a:r>
            <a:r>
              <a:rPr lang="en-GB" sz="2000" kern="0" dirty="0" err="1" smtClean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var.equal</a:t>
            </a:r>
            <a:r>
              <a:rPr lang="en-GB" sz="2000" kern="0" dirty="0" smtClean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GB" sz="2000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= T)</a:t>
            </a:r>
            <a:endParaRPr lang="en-GB" sz="2400" kern="0" dirty="0">
              <a:latin typeface="+mn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503228" y="1647735"/>
            <a:ext cx="3564572" cy="52322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altLang="en-US" sz="2800" dirty="0" smtClean="0"/>
              <a:t>The two group means</a:t>
            </a:r>
            <a:endParaRPr lang="en-GB" altLang="en-US" sz="2800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6705600" y="2197080"/>
            <a:ext cx="762000" cy="397321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3505200" y="2180560"/>
            <a:ext cx="3429000" cy="398973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0841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53988" y="3843655"/>
            <a:ext cx="8532812" cy="287782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US" sz="16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	</a:t>
            </a:r>
            <a:r>
              <a:rPr lang="en-US" sz="1600" kern="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    Two </a:t>
            </a:r>
            <a:r>
              <a:rPr lang="en-US" sz="16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Sample t-test</a:t>
            </a: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endParaRPr lang="en-US" sz="1600" kern="0" dirty="0">
              <a:solidFill>
                <a:srgbClr val="000000"/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US" sz="1600" kern="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data</a:t>
            </a:r>
            <a:r>
              <a:rPr lang="en-US" sz="16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:  mass by subspecies</a:t>
            </a: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US" sz="16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t = 2.6471, </a:t>
            </a:r>
            <a:r>
              <a:rPr lang="en-US" sz="1600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df</a:t>
            </a:r>
            <a:r>
              <a:rPr lang="en-US" sz="16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= 38, p-value = 0.01175</a:t>
            </a: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US" sz="16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alternative hypothesis: true difference in means is not equal to 0</a:t>
            </a: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US" sz="16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95 percent confidence interval:</a:t>
            </a: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US" sz="16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0.422266 3.167734</a:t>
            </a: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US" sz="16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sample estimates:</a:t>
            </a: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US" sz="16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mean in group </a:t>
            </a:r>
            <a:r>
              <a:rPr lang="en-US" sz="1600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canariensis</a:t>
            </a:r>
            <a:r>
              <a:rPr lang="en-US" sz="16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    mean in group </a:t>
            </a:r>
            <a:r>
              <a:rPr lang="en-US" sz="1600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coelebs</a:t>
            </a:r>
            <a:r>
              <a:rPr lang="en-US" sz="16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US" sz="16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                  22.275                    20.480 </a:t>
            </a:r>
            <a:endParaRPr lang="en-GB" kern="0" dirty="0">
              <a:latin typeface="+mn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F8ECB6-8F78-4665-B1C2-133D72B0EFE4}" type="slidenum">
              <a:rPr lang="en-GB" smtClean="0"/>
              <a:pPr>
                <a:defRPr/>
              </a:pPr>
              <a:t>24</a:t>
            </a:fld>
            <a:endParaRPr lang="en-GB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185999"/>
            <a:ext cx="6796158" cy="1198301"/>
          </a:xfrm>
        </p:spPr>
        <p:txBody>
          <a:bodyPr/>
          <a:lstStyle/>
          <a:p>
            <a:pPr eaLnBrk="1" hangingPunct="1"/>
            <a:r>
              <a:rPr lang="en-GB" altLang="en-US" sz="2800" i="1" dirty="0"/>
              <a:t>t</a:t>
            </a:r>
            <a:r>
              <a:rPr lang="en-GB" altLang="en-US" sz="2800" dirty="0"/>
              <a:t>-tests</a:t>
            </a:r>
            <a:r>
              <a:rPr lang="en-GB" altLang="en-US" dirty="0"/>
              <a:t/>
            </a:r>
            <a:br>
              <a:rPr lang="en-GB" altLang="en-US" dirty="0"/>
            </a:br>
            <a:r>
              <a:rPr lang="en-GB" altLang="en-US" dirty="0"/>
              <a:t>Two-sample </a:t>
            </a:r>
            <a:r>
              <a:rPr lang="en-GB" altLang="en-US" i="1" dirty="0"/>
              <a:t>t-</a:t>
            </a:r>
            <a:r>
              <a:rPr lang="en-GB" altLang="en-US" dirty="0"/>
              <a:t>test example</a:t>
            </a:r>
          </a:p>
        </p:txBody>
      </p:sp>
      <p:sp>
        <p:nvSpPr>
          <p:cNvPr id="5" name="Rectangle 4"/>
          <p:cNvSpPr/>
          <p:nvPr/>
        </p:nvSpPr>
        <p:spPr>
          <a:xfrm>
            <a:off x="609600" y="1536700"/>
            <a:ext cx="83042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altLang="en-US" sz="2800" dirty="0"/>
              <a:t>Run the </a:t>
            </a:r>
            <a:r>
              <a:rPr lang="en-GB" altLang="en-US" sz="2800" i="1" dirty="0"/>
              <a:t>t</a:t>
            </a:r>
            <a:r>
              <a:rPr lang="en-GB" altLang="en-US" sz="2800" dirty="0"/>
              <a:t>-test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81000" y="2197080"/>
            <a:ext cx="4953000" cy="146052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GB" sz="2000" kern="0" dirty="0" err="1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t.test</a:t>
            </a:r>
            <a:r>
              <a:rPr lang="en-GB" sz="2000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(data = chaff, </a:t>
            </a: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GB" sz="2000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       mass ~ </a:t>
            </a:r>
            <a:r>
              <a:rPr lang="en-GB" sz="2000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subspecies, </a:t>
            </a:r>
            <a:endParaRPr lang="en-GB" sz="2000" kern="0" dirty="0">
              <a:solidFill>
                <a:srgbClr val="3333FF"/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GB" sz="2000" kern="0" dirty="0" smtClean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       </a:t>
            </a:r>
            <a:r>
              <a:rPr lang="en-GB" sz="2000" kern="0" dirty="0" err="1" smtClean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var.equal</a:t>
            </a:r>
            <a:r>
              <a:rPr lang="en-GB" sz="2000" kern="0" dirty="0" smtClean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GB" sz="2000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= T)</a:t>
            </a:r>
            <a:endParaRPr lang="en-GB" sz="2400" kern="0" dirty="0">
              <a:latin typeface="+mn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029200" y="1647735"/>
            <a:ext cx="4038600" cy="181588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altLang="en-US" sz="2800" dirty="0"/>
              <a:t>95% </a:t>
            </a:r>
            <a:r>
              <a:rPr lang="en-GB" altLang="en-US" sz="2800" dirty="0" smtClean="0"/>
              <a:t>CI on the difference between the two means</a:t>
            </a:r>
          </a:p>
          <a:p>
            <a:endParaRPr lang="en-GB" altLang="en-US" sz="2800" dirty="0"/>
          </a:p>
          <a:p>
            <a:r>
              <a:rPr lang="en-GB" altLang="en-US" sz="2800" dirty="0" smtClean="0"/>
              <a:t>22.275 </a:t>
            </a:r>
            <a:r>
              <a:rPr lang="en-GB" altLang="en-US" sz="2800" dirty="0"/>
              <a:t>- 20.480 = </a:t>
            </a:r>
            <a:r>
              <a:rPr lang="en-GB" altLang="en-US" sz="2800" dirty="0" smtClean="0"/>
              <a:t>1.795</a:t>
            </a:r>
          </a:p>
        </p:txBody>
      </p:sp>
      <p:cxnSp>
        <p:nvCxnSpPr>
          <p:cNvPr id="10" name="Straight Arrow Connector 9"/>
          <p:cNvCxnSpPr>
            <a:stCxn id="8" idx="2"/>
          </p:cNvCxnSpPr>
          <p:nvPr/>
        </p:nvCxnSpPr>
        <p:spPr>
          <a:xfrm flipH="1">
            <a:off x="2514600" y="3463617"/>
            <a:ext cx="4533900" cy="202278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9259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53988" y="3843655"/>
            <a:ext cx="8532812" cy="287782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US" sz="16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	</a:t>
            </a:r>
            <a:r>
              <a:rPr lang="en-US" sz="1600" kern="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    Two </a:t>
            </a:r>
            <a:r>
              <a:rPr lang="en-US" sz="16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Sample t-test</a:t>
            </a: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endParaRPr lang="en-US" sz="1600" kern="0" dirty="0">
              <a:solidFill>
                <a:srgbClr val="000000"/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US" sz="1600" kern="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data</a:t>
            </a:r>
            <a:r>
              <a:rPr lang="en-US" sz="16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:  mass by subspecies</a:t>
            </a: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US" sz="16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t = 2.6471, </a:t>
            </a:r>
            <a:r>
              <a:rPr lang="en-US" sz="1600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df</a:t>
            </a:r>
            <a:r>
              <a:rPr lang="en-US" sz="16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= 38, p-value = 0.01175</a:t>
            </a: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US" sz="16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alternative hypothesis: true difference in means is not equal to 0</a:t>
            </a: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US" sz="16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95 percent confidence interval:</a:t>
            </a: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US" sz="16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0.422266 3.167734</a:t>
            </a: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US" sz="16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sample estimates:</a:t>
            </a: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US" sz="16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mean in group </a:t>
            </a:r>
            <a:r>
              <a:rPr lang="en-US" sz="1600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canariensis</a:t>
            </a:r>
            <a:r>
              <a:rPr lang="en-US" sz="16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    mean in group </a:t>
            </a:r>
            <a:r>
              <a:rPr lang="en-US" sz="1600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coelebs</a:t>
            </a:r>
            <a:r>
              <a:rPr lang="en-US" sz="16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US" sz="16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                  22.275                    20.480 </a:t>
            </a:r>
            <a:endParaRPr lang="en-GB" kern="0" dirty="0">
              <a:latin typeface="+mn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F8ECB6-8F78-4665-B1C2-133D72B0EFE4}" type="slidenum">
              <a:rPr lang="en-GB" smtClean="0"/>
              <a:pPr>
                <a:defRPr/>
              </a:pPr>
              <a:t>25</a:t>
            </a:fld>
            <a:endParaRPr lang="en-GB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185999"/>
            <a:ext cx="6796158" cy="1198301"/>
          </a:xfrm>
        </p:spPr>
        <p:txBody>
          <a:bodyPr/>
          <a:lstStyle/>
          <a:p>
            <a:pPr eaLnBrk="1" hangingPunct="1"/>
            <a:r>
              <a:rPr lang="en-GB" altLang="en-US" sz="2800" i="1" dirty="0"/>
              <a:t>t</a:t>
            </a:r>
            <a:r>
              <a:rPr lang="en-GB" altLang="en-US" sz="2800" dirty="0"/>
              <a:t>-tests</a:t>
            </a:r>
            <a:r>
              <a:rPr lang="en-GB" altLang="en-US" dirty="0"/>
              <a:t/>
            </a:r>
            <a:br>
              <a:rPr lang="en-GB" altLang="en-US" dirty="0"/>
            </a:br>
            <a:r>
              <a:rPr lang="en-GB" altLang="en-US" dirty="0"/>
              <a:t>Two-sample </a:t>
            </a:r>
            <a:r>
              <a:rPr lang="en-GB" altLang="en-US" i="1" dirty="0"/>
              <a:t>t-</a:t>
            </a:r>
            <a:r>
              <a:rPr lang="en-GB" altLang="en-US" dirty="0"/>
              <a:t>test example</a:t>
            </a:r>
          </a:p>
        </p:txBody>
      </p:sp>
      <p:sp>
        <p:nvSpPr>
          <p:cNvPr id="5" name="Rectangle 4"/>
          <p:cNvSpPr/>
          <p:nvPr/>
        </p:nvSpPr>
        <p:spPr>
          <a:xfrm>
            <a:off x="609600" y="1536700"/>
            <a:ext cx="83042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altLang="en-US" sz="2800" dirty="0"/>
              <a:t>Run the </a:t>
            </a:r>
            <a:r>
              <a:rPr lang="en-GB" altLang="en-US" sz="2800" i="1" dirty="0"/>
              <a:t>t</a:t>
            </a:r>
            <a:r>
              <a:rPr lang="en-GB" altLang="en-US" sz="2800" dirty="0"/>
              <a:t>-test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81000" y="2197080"/>
            <a:ext cx="4953000" cy="146052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GB" sz="2000" kern="0" dirty="0" err="1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t.test</a:t>
            </a:r>
            <a:r>
              <a:rPr lang="en-GB" sz="2000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(data = chaff, </a:t>
            </a: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GB" sz="2000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       mass ~ </a:t>
            </a:r>
            <a:r>
              <a:rPr lang="en-GB" sz="2000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subspecies, </a:t>
            </a:r>
            <a:endParaRPr lang="en-GB" sz="2000" kern="0" dirty="0">
              <a:solidFill>
                <a:srgbClr val="3333FF"/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GB" sz="2000" kern="0" dirty="0" smtClean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       </a:t>
            </a:r>
            <a:r>
              <a:rPr lang="en-GB" sz="2000" kern="0" dirty="0" err="1" smtClean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var.equal</a:t>
            </a:r>
            <a:r>
              <a:rPr lang="en-GB" sz="2000" kern="0" dirty="0" smtClean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GB" sz="2000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= T)</a:t>
            </a:r>
            <a:endParaRPr lang="en-GB" sz="2400" kern="0" dirty="0">
              <a:latin typeface="+mn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503228" y="1647735"/>
            <a:ext cx="3564572" cy="138499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altLang="en-US" sz="2800" dirty="0" smtClean="0"/>
              <a:t>The bit that says whether it is significant </a:t>
            </a:r>
            <a:r>
              <a:rPr lang="en-GB" altLang="en-US" sz="2800" i="1" dirty="0" smtClean="0"/>
              <a:t>p</a:t>
            </a:r>
            <a:r>
              <a:rPr lang="en-GB" altLang="en-US" sz="2800" dirty="0" smtClean="0"/>
              <a:t> value</a:t>
            </a:r>
            <a:endParaRPr lang="en-GB" altLang="en-US" sz="2800" dirty="0"/>
          </a:p>
        </p:txBody>
      </p:sp>
      <p:cxnSp>
        <p:nvCxnSpPr>
          <p:cNvPr id="10" name="Straight Arrow Connector 9"/>
          <p:cNvCxnSpPr>
            <a:stCxn id="8" idx="2"/>
          </p:cNvCxnSpPr>
          <p:nvPr/>
        </p:nvCxnSpPr>
        <p:spPr>
          <a:xfrm flipH="1">
            <a:off x="4572000" y="3032730"/>
            <a:ext cx="2713514" cy="153927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7468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53988" y="3843655"/>
            <a:ext cx="8532812" cy="287782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US" sz="16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	</a:t>
            </a:r>
            <a:r>
              <a:rPr lang="en-US" sz="1600" kern="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    Two </a:t>
            </a:r>
            <a:r>
              <a:rPr lang="en-US" sz="16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Sample t-test</a:t>
            </a: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endParaRPr lang="en-US" sz="1600" kern="0" dirty="0">
              <a:solidFill>
                <a:srgbClr val="000000"/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US" sz="1600" kern="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data</a:t>
            </a:r>
            <a:r>
              <a:rPr lang="en-US" sz="16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:  mass by subspecies</a:t>
            </a: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US" sz="16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t = 2.6471, </a:t>
            </a:r>
            <a:r>
              <a:rPr lang="en-US" sz="1600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df</a:t>
            </a:r>
            <a:r>
              <a:rPr lang="en-US" sz="16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= 38, p-value = 0.01175</a:t>
            </a: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US" sz="16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alternative hypothesis: true difference in means is not equal to 0</a:t>
            </a: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US" sz="16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95 percent confidence interval:</a:t>
            </a: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US" sz="16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0.422266 3.167734</a:t>
            </a: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US" sz="16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sample estimates:</a:t>
            </a: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US" sz="16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mean in group </a:t>
            </a:r>
            <a:r>
              <a:rPr lang="en-US" sz="1600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canariensis</a:t>
            </a:r>
            <a:r>
              <a:rPr lang="en-US" sz="16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    mean in group </a:t>
            </a:r>
            <a:r>
              <a:rPr lang="en-US" sz="1600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coelebs</a:t>
            </a:r>
            <a:r>
              <a:rPr lang="en-US" sz="16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US" sz="16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                  22.275                    20.480 </a:t>
            </a:r>
            <a:endParaRPr lang="en-GB" kern="0" dirty="0">
              <a:latin typeface="+mn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F8ECB6-8F78-4665-B1C2-133D72B0EFE4}" type="slidenum">
              <a:rPr lang="en-GB" smtClean="0"/>
              <a:pPr>
                <a:defRPr/>
              </a:pPr>
              <a:t>26</a:t>
            </a:fld>
            <a:endParaRPr lang="en-GB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185999"/>
            <a:ext cx="6796158" cy="1198301"/>
          </a:xfrm>
        </p:spPr>
        <p:txBody>
          <a:bodyPr/>
          <a:lstStyle/>
          <a:p>
            <a:pPr eaLnBrk="1" hangingPunct="1"/>
            <a:r>
              <a:rPr lang="en-GB" altLang="en-US" sz="2800" i="1" dirty="0"/>
              <a:t>t</a:t>
            </a:r>
            <a:r>
              <a:rPr lang="en-GB" altLang="en-US" sz="2800" dirty="0"/>
              <a:t>-tests</a:t>
            </a:r>
            <a:r>
              <a:rPr lang="en-GB" altLang="en-US" dirty="0"/>
              <a:t/>
            </a:r>
            <a:br>
              <a:rPr lang="en-GB" altLang="en-US" dirty="0"/>
            </a:br>
            <a:r>
              <a:rPr lang="en-GB" altLang="en-US" dirty="0"/>
              <a:t>Two-sample </a:t>
            </a:r>
            <a:r>
              <a:rPr lang="en-GB" altLang="en-US" i="1" dirty="0"/>
              <a:t>t-</a:t>
            </a:r>
            <a:r>
              <a:rPr lang="en-GB" altLang="en-US" dirty="0"/>
              <a:t>test example</a:t>
            </a:r>
          </a:p>
        </p:txBody>
      </p:sp>
      <p:sp>
        <p:nvSpPr>
          <p:cNvPr id="5" name="Rectangle 4"/>
          <p:cNvSpPr/>
          <p:nvPr/>
        </p:nvSpPr>
        <p:spPr>
          <a:xfrm>
            <a:off x="609600" y="1536700"/>
            <a:ext cx="83042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altLang="en-US" sz="2800" dirty="0"/>
              <a:t>Run the </a:t>
            </a:r>
            <a:r>
              <a:rPr lang="en-GB" altLang="en-US" sz="2800" i="1" dirty="0"/>
              <a:t>t</a:t>
            </a:r>
            <a:r>
              <a:rPr lang="en-GB" altLang="en-US" sz="2800" dirty="0"/>
              <a:t>-test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81000" y="2197080"/>
            <a:ext cx="4953000" cy="146052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GB" sz="2000" kern="0" dirty="0" err="1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t.test</a:t>
            </a:r>
            <a:r>
              <a:rPr lang="en-GB" sz="2000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(data = chaff, </a:t>
            </a: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GB" sz="2000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       mass ~ </a:t>
            </a:r>
            <a:r>
              <a:rPr lang="en-GB" sz="2000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subspecies, </a:t>
            </a:r>
            <a:endParaRPr lang="en-GB" sz="2000" kern="0" dirty="0">
              <a:solidFill>
                <a:srgbClr val="3333FF"/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GB" sz="2000" kern="0" dirty="0" smtClean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       </a:t>
            </a:r>
            <a:r>
              <a:rPr lang="en-GB" sz="2000" kern="0" dirty="0" err="1" smtClean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var.equal</a:t>
            </a:r>
            <a:r>
              <a:rPr lang="en-GB" sz="2000" kern="0" dirty="0" smtClean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GB" sz="2000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= T)</a:t>
            </a:r>
            <a:endParaRPr lang="en-GB" sz="2400" kern="0" dirty="0">
              <a:latin typeface="+mn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419600" y="1676400"/>
            <a:ext cx="4250372" cy="224676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altLang="en-US" sz="2800" i="1" dirty="0" smtClean="0"/>
              <a:t>p</a:t>
            </a:r>
            <a:r>
              <a:rPr lang="en-GB" altLang="en-US" sz="2800" dirty="0" smtClean="0"/>
              <a:t> &lt; 0.05</a:t>
            </a:r>
          </a:p>
          <a:p>
            <a:r>
              <a:rPr lang="en-GB" altLang="en-US" sz="2800" dirty="0" smtClean="0"/>
              <a:t>Conclusion: there is a significant difference between the subspecies in mass </a:t>
            </a:r>
            <a:endParaRPr lang="en-GB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034263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53988" y="3843655"/>
            <a:ext cx="8532812" cy="287782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US" sz="16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	</a:t>
            </a:r>
            <a:r>
              <a:rPr lang="en-US" sz="1600" kern="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    Two </a:t>
            </a:r>
            <a:r>
              <a:rPr lang="en-US" sz="16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Sample t-test</a:t>
            </a: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endParaRPr lang="en-US" sz="1600" kern="0" dirty="0">
              <a:solidFill>
                <a:srgbClr val="000000"/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US" sz="1600" kern="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data</a:t>
            </a:r>
            <a:r>
              <a:rPr lang="en-US" sz="16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:  mass by subspecies</a:t>
            </a: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US" sz="16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t = 2.6471, </a:t>
            </a:r>
            <a:r>
              <a:rPr lang="en-US" sz="1600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df</a:t>
            </a:r>
            <a:r>
              <a:rPr lang="en-US" sz="16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= 38, p-value = 0.01175</a:t>
            </a: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US" sz="16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alternative hypothesis: true difference in means is not equal to 0</a:t>
            </a: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US" sz="16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95 percent confidence interval:</a:t>
            </a: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US" sz="16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0.422266 3.167734</a:t>
            </a: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US" sz="16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sample estimates:</a:t>
            </a: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US" sz="16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mean in group </a:t>
            </a:r>
            <a:r>
              <a:rPr lang="en-US" sz="1600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canariensis</a:t>
            </a:r>
            <a:r>
              <a:rPr lang="en-US" sz="16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    mean in group </a:t>
            </a:r>
            <a:r>
              <a:rPr lang="en-US" sz="1600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coelebs</a:t>
            </a:r>
            <a:r>
              <a:rPr lang="en-US" sz="16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US" sz="16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                  22.275                    20.480 </a:t>
            </a:r>
            <a:endParaRPr lang="en-GB" kern="0" dirty="0">
              <a:latin typeface="+mn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F8ECB6-8F78-4665-B1C2-133D72B0EFE4}" type="slidenum">
              <a:rPr lang="en-GB" smtClean="0"/>
              <a:pPr>
                <a:defRPr/>
              </a:pPr>
              <a:t>27</a:t>
            </a:fld>
            <a:endParaRPr lang="en-GB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185999"/>
            <a:ext cx="6796158" cy="1198301"/>
          </a:xfrm>
        </p:spPr>
        <p:txBody>
          <a:bodyPr/>
          <a:lstStyle/>
          <a:p>
            <a:pPr eaLnBrk="1" hangingPunct="1"/>
            <a:r>
              <a:rPr lang="en-GB" altLang="en-US" sz="2800" i="1" dirty="0"/>
              <a:t>t</a:t>
            </a:r>
            <a:r>
              <a:rPr lang="en-GB" altLang="en-US" sz="2800" dirty="0"/>
              <a:t>-tests</a:t>
            </a:r>
            <a:r>
              <a:rPr lang="en-GB" altLang="en-US" dirty="0"/>
              <a:t/>
            </a:r>
            <a:br>
              <a:rPr lang="en-GB" altLang="en-US" dirty="0"/>
            </a:br>
            <a:r>
              <a:rPr lang="en-GB" altLang="en-US" dirty="0"/>
              <a:t>Two-sample </a:t>
            </a:r>
            <a:r>
              <a:rPr lang="en-GB" altLang="en-US" i="1" dirty="0"/>
              <a:t>t-</a:t>
            </a:r>
            <a:r>
              <a:rPr lang="en-GB" altLang="en-US" dirty="0"/>
              <a:t>test example</a:t>
            </a:r>
          </a:p>
        </p:txBody>
      </p:sp>
      <p:sp>
        <p:nvSpPr>
          <p:cNvPr id="5" name="Rectangle 4"/>
          <p:cNvSpPr/>
          <p:nvPr/>
        </p:nvSpPr>
        <p:spPr>
          <a:xfrm>
            <a:off x="609600" y="1536700"/>
            <a:ext cx="83042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altLang="en-US" sz="2800" dirty="0"/>
              <a:t>Run the </a:t>
            </a:r>
            <a:r>
              <a:rPr lang="en-GB" altLang="en-US" sz="2800" i="1" dirty="0"/>
              <a:t>t</a:t>
            </a:r>
            <a:r>
              <a:rPr lang="en-GB" altLang="en-US" sz="2800" dirty="0"/>
              <a:t>-test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81000" y="2197080"/>
            <a:ext cx="4953000" cy="146052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GB" sz="2000" kern="0" dirty="0" err="1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t.test</a:t>
            </a:r>
            <a:r>
              <a:rPr lang="en-GB" sz="2000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(data = chaff, </a:t>
            </a: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GB" sz="2000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       mass ~ </a:t>
            </a:r>
            <a:r>
              <a:rPr lang="en-GB" sz="2000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subspecies, </a:t>
            </a:r>
            <a:endParaRPr lang="en-GB" sz="2000" kern="0" dirty="0">
              <a:solidFill>
                <a:srgbClr val="3333FF"/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GB" sz="2000" kern="0" dirty="0" smtClean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       </a:t>
            </a:r>
            <a:r>
              <a:rPr lang="en-GB" sz="2000" kern="0" dirty="0" err="1" smtClean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var.equal</a:t>
            </a:r>
            <a:r>
              <a:rPr lang="en-GB" sz="2000" kern="0" dirty="0" smtClean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GB" sz="2000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= T)</a:t>
            </a:r>
            <a:endParaRPr lang="en-GB" sz="2400" kern="0" dirty="0">
              <a:latin typeface="+mn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503228" y="1647735"/>
            <a:ext cx="3564572" cy="95410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altLang="en-US" sz="2800" dirty="0" smtClean="0"/>
              <a:t>The values we will quote in results</a:t>
            </a:r>
            <a:endParaRPr lang="en-GB" altLang="en-US" sz="2800" dirty="0"/>
          </a:p>
        </p:txBody>
      </p:sp>
      <p:cxnSp>
        <p:nvCxnSpPr>
          <p:cNvPr id="10" name="Straight Arrow Connector 9"/>
          <p:cNvCxnSpPr>
            <a:stCxn id="8" idx="2"/>
          </p:cNvCxnSpPr>
          <p:nvPr/>
        </p:nvCxnSpPr>
        <p:spPr>
          <a:xfrm flipH="1">
            <a:off x="5029200" y="2601842"/>
            <a:ext cx="2256314" cy="197015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53988" y="4572000"/>
            <a:ext cx="4875212" cy="381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510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F8ECB6-8F78-4665-B1C2-133D72B0EFE4}" type="slidenum">
              <a:rPr lang="en-GB" smtClean="0"/>
              <a:pPr>
                <a:defRPr/>
              </a:pPr>
              <a:t>28</a:t>
            </a:fld>
            <a:endParaRPr lang="en-GB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533400" y="1574794"/>
            <a:ext cx="7838364" cy="47815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spcBef>
                <a:spcPct val="20000"/>
              </a:spcBef>
              <a:buClr>
                <a:schemeClr val="tx1"/>
              </a:buClr>
              <a:buSzPct val="90000"/>
              <a:defRPr/>
            </a:pPr>
            <a:r>
              <a:rPr lang="en-GB" sz="3200" kern="0" dirty="0" smtClean="0">
                <a:latin typeface="+mn-lt"/>
              </a:rPr>
              <a:t>Check </a:t>
            </a:r>
            <a:r>
              <a:rPr lang="en-GB" sz="3200" kern="0" dirty="0">
                <a:latin typeface="+mn-lt"/>
              </a:rPr>
              <a:t>the </a:t>
            </a:r>
            <a:r>
              <a:rPr lang="en-GB" sz="3200" kern="0" dirty="0" smtClean="0">
                <a:latin typeface="+mn-lt"/>
              </a:rPr>
              <a:t>assumptions</a:t>
            </a:r>
            <a:endParaRPr lang="en-GB" sz="3200" kern="0" dirty="0"/>
          </a:p>
          <a:p>
            <a:pPr eaLnBrk="0" hangingPunct="0">
              <a:spcBef>
                <a:spcPct val="20000"/>
              </a:spcBef>
              <a:buClr>
                <a:schemeClr val="tx1"/>
              </a:buClr>
              <a:buSzPct val="90000"/>
              <a:defRPr/>
            </a:pPr>
            <a:r>
              <a:rPr lang="en-GB" sz="3200" dirty="0"/>
              <a:t>All </a:t>
            </a:r>
            <a:r>
              <a:rPr lang="en-GB" sz="3200" i="1" dirty="0"/>
              <a:t>t</a:t>
            </a:r>
            <a:r>
              <a:rPr lang="en-GB" sz="3200" dirty="0"/>
              <a:t>-tests assume the “residuals” are normally distributed and have homogeneity of variance</a:t>
            </a:r>
          </a:p>
          <a:p>
            <a:pPr eaLnBrk="0" hangingPunct="0">
              <a:spcBef>
                <a:spcPct val="20000"/>
              </a:spcBef>
              <a:buClr>
                <a:schemeClr val="tx1"/>
              </a:buClr>
              <a:buSzPct val="90000"/>
              <a:defRPr/>
            </a:pPr>
            <a:endParaRPr lang="en-GB" sz="3200" kern="0" dirty="0" smtClean="0">
              <a:latin typeface="+mn-lt"/>
            </a:endParaRPr>
          </a:p>
          <a:p>
            <a:pPr eaLnBrk="0" hangingPunct="0">
              <a:spcBef>
                <a:spcPct val="20000"/>
              </a:spcBef>
              <a:buClr>
                <a:schemeClr val="tx1"/>
              </a:buClr>
              <a:buSzPct val="90000"/>
              <a:defRPr/>
            </a:pPr>
            <a:r>
              <a:rPr lang="en-GB" sz="3200" kern="0" dirty="0" smtClean="0"/>
              <a:t>First use common sense: mass is a continuous and we would expect it to be normally distributed thus we would expect the residuals to be normally distributed</a:t>
            </a:r>
            <a:endParaRPr lang="en-GB" sz="3200" kern="0" dirty="0">
              <a:latin typeface="+mn-lt"/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185999"/>
            <a:ext cx="6796158" cy="1198301"/>
          </a:xfrm>
        </p:spPr>
        <p:txBody>
          <a:bodyPr/>
          <a:lstStyle/>
          <a:p>
            <a:pPr eaLnBrk="1" hangingPunct="1"/>
            <a:r>
              <a:rPr lang="en-GB" altLang="en-US" sz="2800" i="1" dirty="0"/>
              <a:t>t</a:t>
            </a:r>
            <a:r>
              <a:rPr lang="en-GB" altLang="en-US" sz="2800" dirty="0"/>
              <a:t>-tests</a:t>
            </a:r>
            <a:r>
              <a:rPr lang="en-GB" altLang="en-US" dirty="0"/>
              <a:t/>
            </a:r>
            <a:br>
              <a:rPr lang="en-GB" altLang="en-US" dirty="0"/>
            </a:br>
            <a:r>
              <a:rPr lang="en-GB" altLang="en-US" dirty="0"/>
              <a:t>Two-sample </a:t>
            </a:r>
            <a:r>
              <a:rPr lang="en-GB" altLang="en-US" i="1" dirty="0"/>
              <a:t>t-</a:t>
            </a:r>
            <a:r>
              <a:rPr lang="en-GB" altLang="en-US" dirty="0"/>
              <a:t>test example</a:t>
            </a:r>
          </a:p>
        </p:txBody>
      </p:sp>
    </p:spTree>
    <p:extLst>
      <p:ext uri="{BB962C8B-B14F-4D97-AF65-F5344CB8AC3E}">
        <p14:creationId xmlns:p14="http://schemas.microsoft.com/office/powerpoint/2010/main" val="4079395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F8ECB6-8F78-4665-B1C2-133D72B0EFE4}" type="slidenum">
              <a:rPr lang="en-GB" smtClean="0"/>
              <a:pPr>
                <a:defRPr/>
              </a:pPr>
              <a:t>29</a:t>
            </a:fld>
            <a:endParaRPr lang="en-GB"/>
          </a:p>
        </p:txBody>
      </p:sp>
      <p:sp>
        <p:nvSpPr>
          <p:cNvPr id="3" name="Rectangle 2"/>
          <p:cNvSpPr/>
          <p:nvPr/>
        </p:nvSpPr>
        <p:spPr>
          <a:xfrm>
            <a:off x="0" y="4292143"/>
            <a:ext cx="9144000" cy="224676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GB" altLang="en-US" sz="200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# add the group means to the data</a:t>
            </a:r>
          </a:p>
          <a:p>
            <a:pPr>
              <a:buFont typeface="Wingdings" pitchFamily="2" charset="2"/>
              <a:buNone/>
            </a:pPr>
            <a:r>
              <a:rPr lang="en-GB" altLang="en-US" sz="200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chaff &lt;- merge(chaff, </a:t>
            </a:r>
            <a:r>
              <a:rPr lang="en-GB" altLang="en-US" sz="2000" dirty="0" err="1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chaffsum</a:t>
            </a:r>
            <a:r>
              <a:rPr lang="en-GB" altLang="en-US" sz="200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[,1:2], by = </a:t>
            </a:r>
            <a:r>
              <a:rPr lang="en-GB" altLang="en-US" sz="2000" dirty="0" smtClean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"subspecies")</a:t>
            </a:r>
            <a:endParaRPr lang="en-GB" altLang="en-US" sz="2000" dirty="0">
              <a:solidFill>
                <a:srgbClr val="3333FF"/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None/>
            </a:pPr>
            <a:endParaRPr lang="en-GB" altLang="en-US" sz="2000" dirty="0">
              <a:solidFill>
                <a:srgbClr val="3333FF"/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GB" altLang="en-US" sz="200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# add the residuals</a:t>
            </a:r>
          </a:p>
          <a:p>
            <a:pPr>
              <a:buFont typeface="Wingdings" pitchFamily="2" charset="2"/>
              <a:buNone/>
            </a:pPr>
            <a:r>
              <a:rPr lang="en-GB" altLang="en-US" sz="200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chaff &lt;- chaff %&gt;% </a:t>
            </a:r>
          </a:p>
          <a:p>
            <a:pPr>
              <a:buFont typeface="Wingdings" pitchFamily="2" charset="2"/>
              <a:buNone/>
            </a:pPr>
            <a:r>
              <a:rPr lang="en-GB" altLang="en-US" sz="200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  mutate(residual = mass - mean)</a:t>
            </a:r>
          </a:p>
          <a:p>
            <a:pPr>
              <a:buFont typeface="Wingdings" pitchFamily="2" charset="2"/>
              <a:buNone/>
            </a:pPr>
            <a:endParaRPr lang="en-GB" altLang="en-US" sz="2000" dirty="0">
              <a:solidFill>
                <a:srgbClr val="3333FF"/>
              </a:solidFill>
              <a:latin typeface="Lucida Console" panose="020B0609040504020204" pitchFamily="49" charset="0"/>
              <a:cs typeface="Courier New" pitchFamily="49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533400" y="1574794"/>
            <a:ext cx="7838364" cy="17780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spcBef>
                <a:spcPct val="20000"/>
              </a:spcBef>
              <a:buClr>
                <a:schemeClr val="tx1"/>
              </a:buClr>
              <a:buSzPct val="90000"/>
              <a:defRPr/>
            </a:pPr>
            <a:r>
              <a:rPr lang="en-GB" sz="3200" kern="0" dirty="0" smtClean="0">
                <a:latin typeface="+mn-lt"/>
              </a:rPr>
              <a:t>Second by plotting residuals: </a:t>
            </a:r>
          </a:p>
          <a:p>
            <a:pPr eaLnBrk="0" hangingPunct="0">
              <a:spcBef>
                <a:spcPct val="20000"/>
              </a:spcBef>
              <a:buClr>
                <a:schemeClr val="tx1"/>
              </a:buClr>
              <a:buSzPct val="90000"/>
              <a:defRPr/>
            </a:pPr>
            <a:r>
              <a:rPr lang="en-GB" sz="3200" kern="0" dirty="0" smtClean="0">
                <a:latin typeface="+mn-lt"/>
              </a:rPr>
              <a:t>calculate </a:t>
            </a:r>
            <a:r>
              <a:rPr lang="en-GB" sz="3200" kern="0" dirty="0">
                <a:latin typeface="+mn-lt"/>
              </a:rPr>
              <a:t>the residuals – the difference between predicted and observed (i.e., group mean and value)</a:t>
            </a:r>
            <a:endParaRPr lang="en-GB" sz="3200" kern="0" dirty="0">
              <a:latin typeface="+mn-lt"/>
              <a:sym typeface="Wingdings" pitchFamily="2" charset="2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  <a:defRPr/>
            </a:pPr>
            <a:endParaRPr lang="en-GB" sz="3200" kern="0" dirty="0">
              <a:latin typeface="+mn-lt"/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185999"/>
            <a:ext cx="6796158" cy="1198301"/>
          </a:xfrm>
        </p:spPr>
        <p:txBody>
          <a:bodyPr/>
          <a:lstStyle/>
          <a:p>
            <a:pPr eaLnBrk="1" hangingPunct="1"/>
            <a:r>
              <a:rPr lang="en-GB" altLang="en-US" sz="2800" i="1" dirty="0"/>
              <a:t>t</a:t>
            </a:r>
            <a:r>
              <a:rPr lang="en-GB" altLang="en-US" sz="2800" dirty="0"/>
              <a:t>-tests</a:t>
            </a:r>
            <a:r>
              <a:rPr lang="en-GB" altLang="en-US" dirty="0"/>
              <a:t/>
            </a:r>
            <a:br>
              <a:rPr lang="en-GB" altLang="en-US" dirty="0"/>
            </a:br>
            <a:r>
              <a:rPr lang="en-GB" altLang="en-US" dirty="0"/>
              <a:t>Two-sample </a:t>
            </a:r>
            <a:r>
              <a:rPr lang="en-GB" altLang="en-US" i="1" dirty="0"/>
              <a:t>t-</a:t>
            </a:r>
            <a:r>
              <a:rPr lang="en-GB" altLang="en-US" dirty="0"/>
              <a:t>test example</a:t>
            </a:r>
          </a:p>
        </p:txBody>
      </p:sp>
    </p:spTree>
    <p:extLst>
      <p:ext uri="{BB962C8B-B14F-4D97-AF65-F5344CB8AC3E}">
        <p14:creationId xmlns:p14="http://schemas.microsoft.com/office/powerpoint/2010/main" val="1710811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Summary of this week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96200" cy="4800600"/>
          </a:xfrm>
        </p:spPr>
        <p:txBody>
          <a:bodyPr>
            <a:normAutofit/>
          </a:bodyPr>
          <a:lstStyle/>
          <a:p>
            <a:r>
              <a:rPr lang="en-GB" dirty="0" smtClean="0"/>
              <a:t>Independent and non-independent samples</a:t>
            </a:r>
          </a:p>
          <a:p>
            <a:r>
              <a:rPr lang="en-GB" dirty="0" smtClean="0"/>
              <a:t>Two-sample-tests</a:t>
            </a:r>
            <a:endParaRPr lang="en-GB" dirty="0" smtClean="0"/>
          </a:p>
          <a:p>
            <a:pPr lvl="1"/>
            <a:r>
              <a:rPr lang="en-GB" dirty="0" smtClean="0"/>
              <a:t>The </a:t>
            </a:r>
            <a:r>
              <a:rPr lang="en-GB" dirty="0" smtClean="0"/>
              <a:t>two</a:t>
            </a:r>
            <a:r>
              <a:rPr lang="en-GB" dirty="0" smtClean="0"/>
              <a:t>-sample </a:t>
            </a:r>
            <a:r>
              <a:rPr lang="en-GB" i="1" dirty="0" smtClean="0"/>
              <a:t>t</a:t>
            </a:r>
            <a:r>
              <a:rPr lang="en-GB" dirty="0" smtClean="0"/>
              <a:t>-test</a:t>
            </a:r>
          </a:p>
          <a:p>
            <a:pPr lvl="1"/>
            <a:r>
              <a:rPr lang="en-GB" dirty="0" smtClean="0"/>
              <a:t>The two </a:t>
            </a:r>
            <a:r>
              <a:rPr lang="en-GB" dirty="0" smtClean="0"/>
              <a:t>sample </a:t>
            </a:r>
            <a:r>
              <a:rPr lang="en-GB" dirty="0" smtClean="0"/>
              <a:t>Wilcoxon, also known as the Mann-Whitney</a:t>
            </a:r>
            <a:endParaRPr lang="en-GB" dirty="0" smtClean="0"/>
          </a:p>
          <a:p>
            <a:r>
              <a:rPr lang="en-GB" dirty="0"/>
              <a:t>In RStudio </a:t>
            </a:r>
          </a:p>
          <a:p>
            <a:pPr lvl="1"/>
            <a:r>
              <a:rPr lang="en-GB" i="1" dirty="0" smtClean="0"/>
              <a:t>t</a:t>
            </a:r>
            <a:r>
              <a:rPr lang="en-GB" dirty="0" smtClean="0"/>
              <a:t>-tests and their non-parametric equivalents</a:t>
            </a:r>
            <a:endParaRPr lang="en-GB" i="1" dirty="0"/>
          </a:p>
          <a:p>
            <a:pPr lvl="1"/>
            <a:r>
              <a:rPr lang="en-GB" dirty="0" smtClean="0"/>
              <a:t>Summarising, plotting and reporting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746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F8ECB6-8F78-4665-B1C2-133D72B0EFE4}" type="slidenum">
              <a:rPr lang="en-GB" smtClean="0"/>
              <a:pPr>
                <a:defRPr/>
              </a:pPr>
              <a:t>30</a:t>
            </a:fld>
            <a:endParaRPr lang="en-GB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533400" y="1524000"/>
            <a:ext cx="7838364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spcBef>
                <a:spcPct val="20000"/>
              </a:spcBef>
              <a:buClr>
                <a:schemeClr val="tx1"/>
              </a:buClr>
              <a:buSzPct val="90000"/>
              <a:defRPr/>
            </a:pPr>
            <a:r>
              <a:rPr lang="en-GB" sz="3200" kern="0" dirty="0">
                <a:latin typeface="+mn-lt"/>
              </a:rPr>
              <a:t>Checking the assumptions: normally and </a:t>
            </a:r>
            <a:r>
              <a:rPr lang="en-GB" sz="3200" u="sng" kern="0" dirty="0">
                <a:latin typeface="+mn-lt"/>
              </a:rPr>
              <a:t>homogenously</a:t>
            </a:r>
            <a:r>
              <a:rPr lang="en-GB" sz="3200" kern="0" dirty="0">
                <a:latin typeface="+mn-lt"/>
              </a:rPr>
              <a:t> distributed </a:t>
            </a:r>
            <a:r>
              <a:rPr lang="en-GB" sz="3200" kern="0" dirty="0" smtClean="0">
                <a:latin typeface="+mn-lt"/>
              </a:rPr>
              <a:t>residuals</a:t>
            </a:r>
            <a:endParaRPr lang="en-GB" sz="3200" kern="0" dirty="0">
              <a:latin typeface="+mn-lt"/>
              <a:sym typeface="Wingdings" pitchFamily="2" charset="2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  <a:defRPr/>
            </a:pPr>
            <a:endParaRPr lang="en-GB" sz="3200" kern="0" dirty="0">
              <a:latin typeface="+mn-lt"/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185999"/>
            <a:ext cx="6796158" cy="1198301"/>
          </a:xfrm>
        </p:spPr>
        <p:txBody>
          <a:bodyPr/>
          <a:lstStyle/>
          <a:p>
            <a:pPr eaLnBrk="1" hangingPunct="1"/>
            <a:r>
              <a:rPr lang="en-GB" altLang="en-US" sz="2800" i="1" dirty="0"/>
              <a:t>t</a:t>
            </a:r>
            <a:r>
              <a:rPr lang="en-GB" altLang="en-US" sz="2800" dirty="0"/>
              <a:t>-tests</a:t>
            </a:r>
            <a:r>
              <a:rPr lang="en-GB" altLang="en-US" dirty="0"/>
              <a:t/>
            </a:r>
            <a:br>
              <a:rPr lang="en-GB" altLang="en-US" dirty="0"/>
            </a:br>
            <a:r>
              <a:rPr lang="en-GB" altLang="en-US" dirty="0"/>
              <a:t>Two-sample </a:t>
            </a:r>
            <a:r>
              <a:rPr lang="en-GB" altLang="en-US" i="1" dirty="0"/>
              <a:t>t-</a:t>
            </a:r>
            <a:r>
              <a:rPr lang="en-GB" altLang="en-US" dirty="0"/>
              <a:t>test example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8200" y="2495705"/>
            <a:ext cx="4362295" cy="436229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52400" y="2743200"/>
            <a:ext cx="4876800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GB" altLang="en-US" sz="1600" dirty="0" err="1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ggplot</a:t>
            </a:r>
            <a:r>
              <a:rPr lang="en-GB" altLang="en-US" sz="160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(data = chaff, </a:t>
            </a:r>
          </a:p>
          <a:p>
            <a:r>
              <a:rPr lang="en-GB" altLang="en-US" sz="160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       </a:t>
            </a:r>
            <a:r>
              <a:rPr lang="en-GB" altLang="en-US" sz="1600" dirty="0" err="1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aes</a:t>
            </a:r>
            <a:r>
              <a:rPr lang="en-GB" altLang="en-US" sz="160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(x = mean, y = residual)) +</a:t>
            </a:r>
          </a:p>
          <a:p>
            <a:r>
              <a:rPr lang="en-GB" altLang="en-US" sz="160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  </a:t>
            </a:r>
            <a:r>
              <a:rPr lang="en-GB" altLang="en-US" sz="1600" dirty="0" err="1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geom_point</a:t>
            </a:r>
            <a:r>
              <a:rPr lang="en-GB" altLang="en-US" sz="160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()</a:t>
            </a:r>
          </a:p>
        </p:txBody>
      </p:sp>
      <p:sp>
        <p:nvSpPr>
          <p:cNvPr id="7" name="Rectangle 6"/>
          <p:cNvSpPr/>
          <p:nvPr/>
        </p:nvSpPr>
        <p:spPr>
          <a:xfrm>
            <a:off x="228600" y="5105400"/>
            <a:ext cx="4572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0" hangingPunct="0">
              <a:spcBef>
                <a:spcPct val="20000"/>
              </a:spcBef>
              <a:buClr>
                <a:schemeClr val="tx1"/>
              </a:buClr>
              <a:buSzPct val="90000"/>
              <a:defRPr/>
            </a:pPr>
            <a:r>
              <a:rPr lang="en-GB" sz="3200" kern="0" dirty="0">
                <a:sym typeface="Wingdings" pitchFamily="2" charset="2"/>
              </a:rPr>
              <a:t>Variance is about the </a:t>
            </a:r>
            <a:r>
              <a:rPr lang="en-GB" sz="3200" kern="0" dirty="0" smtClean="0">
                <a:sym typeface="Wingdings" pitchFamily="2" charset="2"/>
              </a:rPr>
              <a:t>same for </a:t>
            </a:r>
            <a:r>
              <a:rPr lang="en-GB" sz="3200" kern="0" dirty="0">
                <a:sym typeface="Wingdings" pitchFamily="2" charset="2"/>
              </a:rPr>
              <a:t>all values of x</a:t>
            </a:r>
            <a:endParaRPr lang="en-GB" sz="3200" kern="0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702962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F8ECB6-8F78-4665-B1C2-133D72B0EFE4}" type="slidenum">
              <a:rPr lang="en-GB" smtClean="0"/>
              <a:pPr>
                <a:defRPr/>
              </a:pPr>
              <a:t>31</a:t>
            </a:fld>
            <a:endParaRPr lang="en-GB"/>
          </a:p>
        </p:txBody>
      </p:sp>
      <p:sp>
        <p:nvSpPr>
          <p:cNvPr id="3" name="Rectangle 2"/>
          <p:cNvSpPr/>
          <p:nvPr/>
        </p:nvSpPr>
        <p:spPr>
          <a:xfrm>
            <a:off x="228600" y="2798756"/>
            <a:ext cx="4876800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GB" altLang="en-US" sz="1600" dirty="0" err="1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ggplot</a:t>
            </a:r>
            <a:r>
              <a:rPr lang="en-GB" altLang="en-US" sz="160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(data = chaff,</a:t>
            </a:r>
          </a:p>
          <a:p>
            <a:r>
              <a:rPr lang="en-GB" altLang="en-US" sz="160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       </a:t>
            </a:r>
            <a:r>
              <a:rPr lang="en-GB" altLang="en-US" sz="1600" dirty="0" err="1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aes</a:t>
            </a:r>
            <a:r>
              <a:rPr lang="en-GB" altLang="en-US" sz="160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(x = residual)) +</a:t>
            </a:r>
          </a:p>
          <a:p>
            <a:r>
              <a:rPr lang="en-GB" altLang="en-US" sz="160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  </a:t>
            </a:r>
            <a:r>
              <a:rPr lang="en-GB" altLang="en-US" sz="1600" dirty="0" err="1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geom_histogram</a:t>
            </a:r>
            <a:r>
              <a:rPr lang="en-GB" altLang="en-US" sz="160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(bins = </a:t>
            </a:r>
            <a:r>
              <a:rPr lang="en-GB" altLang="en-US" sz="1600" dirty="0" smtClean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10)</a:t>
            </a:r>
            <a:endParaRPr lang="en-GB" altLang="en-US" sz="1600" dirty="0">
              <a:solidFill>
                <a:srgbClr val="3333FF"/>
              </a:solidFill>
              <a:latin typeface="Lucida Console" panose="020B0609040504020204" pitchFamily="49" charset="0"/>
              <a:cs typeface="Courier New" pitchFamily="49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533400" y="1523999"/>
            <a:ext cx="7838364" cy="1066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spcBef>
                <a:spcPct val="20000"/>
              </a:spcBef>
              <a:buClr>
                <a:schemeClr val="tx1"/>
              </a:buClr>
              <a:buSzPct val="90000"/>
              <a:defRPr/>
            </a:pPr>
            <a:r>
              <a:rPr lang="en-GB" sz="3200" kern="0" dirty="0">
                <a:latin typeface="+mn-lt"/>
              </a:rPr>
              <a:t>Checking the assumptions: </a:t>
            </a:r>
            <a:r>
              <a:rPr lang="en-GB" sz="3200" u="sng" kern="0" dirty="0">
                <a:latin typeface="+mn-lt"/>
              </a:rPr>
              <a:t>normally</a:t>
            </a:r>
            <a:r>
              <a:rPr lang="en-GB" sz="3200" kern="0" dirty="0">
                <a:latin typeface="+mn-lt"/>
              </a:rPr>
              <a:t> and homogenously distributed </a:t>
            </a:r>
            <a:r>
              <a:rPr lang="en-GB" sz="3200" kern="0" dirty="0" smtClean="0">
                <a:latin typeface="+mn-lt"/>
              </a:rPr>
              <a:t>residuals</a:t>
            </a:r>
            <a:endParaRPr lang="en-GB" sz="3200" kern="0" dirty="0">
              <a:latin typeface="+mn-lt"/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185999"/>
            <a:ext cx="6796158" cy="1198301"/>
          </a:xfrm>
        </p:spPr>
        <p:txBody>
          <a:bodyPr/>
          <a:lstStyle/>
          <a:p>
            <a:pPr eaLnBrk="1" hangingPunct="1"/>
            <a:r>
              <a:rPr lang="en-GB" altLang="en-US" sz="2800" i="1" dirty="0"/>
              <a:t>t</a:t>
            </a:r>
            <a:r>
              <a:rPr lang="en-GB" altLang="en-US" sz="2800" dirty="0"/>
              <a:t>-tests</a:t>
            </a:r>
            <a:r>
              <a:rPr lang="en-GB" altLang="en-US" dirty="0"/>
              <a:t/>
            </a:r>
            <a:br>
              <a:rPr lang="en-GB" altLang="en-US" dirty="0"/>
            </a:br>
            <a:r>
              <a:rPr lang="en-GB" altLang="en-US" dirty="0"/>
              <a:t>Two-sample </a:t>
            </a:r>
            <a:r>
              <a:rPr lang="en-GB" altLang="en-US" i="1" dirty="0"/>
              <a:t>t-</a:t>
            </a:r>
            <a:r>
              <a:rPr lang="en-GB" altLang="en-US" dirty="0"/>
              <a:t>test example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0800" y="2895600"/>
            <a:ext cx="3606800" cy="36068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28600" y="5105400"/>
            <a:ext cx="4572000" cy="1175706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0" hangingPunct="0">
              <a:spcBef>
                <a:spcPct val="20000"/>
              </a:spcBef>
              <a:buClr>
                <a:schemeClr val="tx1"/>
              </a:buClr>
              <a:buSzPct val="90000"/>
              <a:defRPr/>
            </a:pPr>
            <a:r>
              <a:rPr lang="en-GB" sz="3200" kern="0" dirty="0" smtClean="0">
                <a:sym typeface="Wingdings" pitchFamily="2" charset="2"/>
              </a:rPr>
              <a:t>Looks roughly normal</a:t>
            </a:r>
          </a:p>
          <a:p>
            <a:pPr eaLnBrk="0" hangingPunct="0">
              <a:spcBef>
                <a:spcPct val="20000"/>
              </a:spcBef>
              <a:buClr>
                <a:schemeClr val="tx1"/>
              </a:buClr>
              <a:buSzPct val="90000"/>
              <a:defRPr/>
            </a:pPr>
            <a:r>
              <a:rPr lang="en-GB" sz="3200" kern="0" dirty="0" smtClean="0">
                <a:sym typeface="Wingdings" pitchFamily="2" charset="2"/>
              </a:rPr>
              <a:t>symmetrical </a:t>
            </a:r>
            <a:endParaRPr lang="en-GB" sz="3200" kern="0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746160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F8ECB6-8F78-4665-B1C2-133D72B0EFE4}" type="slidenum">
              <a:rPr lang="en-GB" smtClean="0"/>
              <a:pPr>
                <a:defRPr/>
              </a:pPr>
              <a:t>32</a:t>
            </a:fld>
            <a:endParaRPr lang="en-GB"/>
          </a:p>
        </p:txBody>
      </p:sp>
      <p:sp>
        <p:nvSpPr>
          <p:cNvPr id="3" name="Rectangle 2"/>
          <p:cNvSpPr/>
          <p:nvPr/>
        </p:nvSpPr>
        <p:spPr>
          <a:xfrm>
            <a:off x="228600" y="2798756"/>
            <a:ext cx="4876800" cy="15696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GB" altLang="en-US" sz="1600" dirty="0" err="1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shapiro.test</a:t>
            </a:r>
            <a:r>
              <a:rPr lang="en-GB" altLang="en-US" sz="160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(</a:t>
            </a:r>
            <a:r>
              <a:rPr lang="en-GB" altLang="en-US" sz="1600" dirty="0" err="1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chaff$residual</a:t>
            </a:r>
            <a:r>
              <a:rPr lang="en-GB" altLang="en-US" sz="1600" dirty="0" smtClean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)</a:t>
            </a:r>
          </a:p>
          <a:p>
            <a:endParaRPr lang="en-GB" altLang="en-US" sz="1600" dirty="0" smtClean="0">
              <a:solidFill>
                <a:srgbClr val="3333FF"/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r>
              <a:rPr lang="en-US" altLang="en-US" sz="1600" dirty="0">
                <a:latin typeface="Lucida Console" panose="020B0609040504020204" pitchFamily="49" charset="0"/>
                <a:cs typeface="Courier New" pitchFamily="49" charset="0"/>
              </a:rPr>
              <a:t>	Shapiro-Wilk normality test</a:t>
            </a:r>
          </a:p>
          <a:p>
            <a:endParaRPr lang="en-US" altLang="en-US" sz="1600" dirty="0">
              <a:latin typeface="Lucida Console" panose="020B0609040504020204" pitchFamily="49" charset="0"/>
              <a:cs typeface="Courier New" pitchFamily="49" charset="0"/>
            </a:endParaRPr>
          </a:p>
          <a:p>
            <a:r>
              <a:rPr lang="en-US" altLang="en-US" sz="1600" dirty="0">
                <a:latin typeface="Lucida Console" panose="020B0609040504020204" pitchFamily="49" charset="0"/>
                <a:cs typeface="Courier New" pitchFamily="49" charset="0"/>
              </a:rPr>
              <a:t>data:  </a:t>
            </a:r>
            <a:r>
              <a:rPr lang="en-US" altLang="en-US" sz="1600" dirty="0" err="1">
                <a:latin typeface="Lucida Console" panose="020B0609040504020204" pitchFamily="49" charset="0"/>
                <a:cs typeface="Courier New" pitchFamily="49" charset="0"/>
              </a:rPr>
              <a:t>chaff$residual</a:t>
            </a:r>
            <a:endParaRPr lang="en-US" altLang="en-US" sz="1600" dirty="0">
              <a:latin typeface="Lucida Console" panose="020B0609040504020204" pitchFamily="49" charset="0"/>
              <a:cs typeface="Courier New" pitchFamily="49" charset="0"/>
            </a:endParaRPr>
          </a:p>
          <a:p>
            <a:r>
              <a:rPr lang="en-US" altLang="en-US" sz="1600" dirty="0">
                <a:latin typeface="Lucida Console" panose="020B0609040504020204" pitchFamily="49" charset="0"/>
                <a:cs typeface="Courier New" pitchFamily="49" charset="0"/>
              </a:rPr>
              <a:t>W = 0.98046, p-value = 0.7067</a:t>
            </a:r>
            <a:endParaRPr lang="en-GB" altLang="en-US" sz="1600" dirty="0">
              <a:latin typeface="Lucida Console" panose="020B0609040504020204" pitchFamily="49" charset="0"/>
              <a:cs typeface="Courier New" pitchFamily="49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533400" y="1523999"/>
            <a:ext cx="7838364" cy="1066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spcBef>
                <a:spcPct val="20000"/>
              </a:spcBef>
              <a:buClr>
                <a:schemeClr val="tx1"/>
              </a:buClr>
              <a:buSzPct val="90000"/>
              <a:defRPr/>
            </a:pPr>
            <a:r>
              <a:rPr lang="en-GB" sz="3200" kern="0" dirty="0">
                <a:latin typeface="+mn-lt"/>
              </a:rPr>
              <a:t>Checking the assumptions: </a:t>
            </a:r>
            <a:r>
              <a:rPr lang="en-GB" sz="3200" u="sng" kern="0" dirty="0">
                <a:latin typeface="+mn-lt"/>
              </a:rPr>
              <a:t>normally</a:t>
            </a:r>
            <a:r>
              <a:rPr lang="en-GB" sz="3200" kern="0" dirty="0">
                <a:latin typeface="+mn-lt"/>
              </a:rPr>
              <a:t> and homogenously distributed </a:t>
            </a:r>
            <a:r>
              <a:rPr lang="en-GB" sz="3200" kern="0" dirty="0" smtClean="0">
                <a:latin typeface="+mn-lt"/>
              </a:rPr>
              <a:t>residuals</a:t>
            </a:r>
            <a:endParaRPr lang="en-GB" sz="3200" kern="0" dirty="0">
              <a:latin typeface="+mn-lt"/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185999"/>
            <a:ext cx="6796158" cy="1198301"/>
          </a:xfrm>
        </p:spPr>
        <p:txBody>
          <a:bodyPr/>
          <a:lstStyle/>
          <a:p>
            <a:pPr eaLnBrk="1" hangingPunct="1"/>
            <a:r>
              <a:rPr lang="en-GB" altLang="en-US" sz="2800" i="1" dirty="0"/>
              <a:t>t</a:t>
            </a:r>
            <a:r>
              <a:rPr lang="en-GB" altLang="en-US" sz="2800" dirty="0"/>
              <a:t>-tests</a:t>
            </a:r>
            <a:r>
              <a:rPr lang="en-GB" altLang="en-US" dirty="0"/>
              <a:t/>
            </a:r>
            <a:br>
              <a:rPr lang="en-GB" altLang="en-US" dirty="0"/>
            </a:br>
            <a:r>
              <a:rPr lang="en-GB" altLang="en-US" dirty="0"/>
              <a:t>Two-sample </a:t>
            </a:r>
            <a:r>
              <a:rPr lang="en-GB" altLang="en-US" i="1" dirty="0"/>
              <a:t>t-</a:t>
            </a:r>
            <a:r>
              <a:rPr lang="en-GB" altLang="en-US" dirty="0"/>
              <a:t>test example</a:t>
            </a:r>
          </a:p>
        </p:txBody>
      </p:sp>
      <p:sp>
        <p:nvSpPr>
          <p:cNvPr id="9" name="Rectangle 8"/>
          <p:cNvSpPr/>
          <p:nvPr/>
        </p:nvSpPr>
        <p:spPr>
          <a:xfrm>
            <a:off x="228600" y="5105400"/>
            <a:ext cx="80915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spcBef>
                <a:spcPct val="20000"/>
              </a:spcBef>
              <a:buClr>
                <a:schemeClr val="tx1"/>
              </a:buClr>
              <a:buSzPct val="90000"/>
              <a:defRPr/>
            </a:pPr>
            <a:r>
              <a:rPr lang="en-GB" sz="3200" kern="0" dirty="0" smtClean="0">
                <a:sym typeface="Wingdings" pitchFamily="2" charset="2"/>
              </a:rPr>
              <a:t>Not significantly different from a normal distribution</a:t>
            </a:r>
            <a:endParaRPr lang="en-GB" sz="3200" kern="0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980101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931DCF22-3AB7-42FB-B3D1-61C8FBD93EAC}"/>
              </a:ext>
            </a:extLst>
          </p:cNvPr>
          <p:cNvSpPr/>
          <p:nvPr/>
        </p:nvSpPr>
        <p:spPr>
          <a:xfrm>
            <a:off x="6629400" y="4934584"/>
            <a:ext cx="1371600" cy="51561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31DCF22-3AB7-42FB-B3D1-61C8FBD93EAC}"/>
              </a:ext>
            </a:extLst>
          </p:cNvPr>
          <p:cNvSpPr/>
          <p:nvPr/>
        </p:nvSpPr>
        <p:spPr>
          <a:xfrm>
            <a:off x="381000" y="5410200"/>
            <a:ext cx="873958" cy="51561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31DCF22-3AB7-42FB-B3D1-61C8FBD93EAC}"/>
              </a:ext>
            </a:extLst>
          </p:cNvPr>
          <p:cNvSpPr/>
          <p:nvPr/>
        </p:nvSpPr>
        <p:spPr>
          <a:xfrm>
            <a:off x="4511634" y="4397323"/>
            <a:ext cx="3717966" cy="51561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A7E3C80-F404-4D85-AC56-F8E254DFECDA}"/>
              </a:ext>
            </a:extLst>
          </p:cNvPr>
          <p:cNvSpPr/>
          <p:nvPr/>
        </p:nvSpPr>
        <p:spPr>
          <a:xfrm>
            <a:off x="5325229" y="2716006"/>
            <a:ext cx="2066171" cy="51561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BF74F3-255D-4495-B795-7852F4F7D070}"/>
              </a:ext>
            </a:extLst>
          </p:cNvPr>
          <p:cNvSpPr/>
          <p:nvPr/>
        </p:nvSpPr>
        <p:spPr>
          <a:xfrm>
            <a:off x="3048000" y="4908195"/>
            <a:ext cx="3447466" cy="51561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4040A3D-0D1E-4E19-B9BE-469E3D484E72}"/>
              </a:ext>
            </a:extLst>
          </p:cNvPr>
          <p:cNvSpPr/>
          <p:nvPr/>
        </p:nvSpPr>
        <p:spPr>
          <a:xfrm>
            <a:off x="1793042" y="2691533"/>
            <a:ext cx="1788358" cy="51561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33E75EB-76AC-441C-A982-A1A9DDED70DE}"/>
              </a:ext>
            </a:extLst>
          </p:cNvPr>
          <p:cNvSpPr/>
          <p:nvPr/>
        </p:nvSpPr>
        <p:spPr>
          <a:xfrm>
            <a:off x="990600" y="4908195"/>
            <a:ext cx="1945443" cy="51561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74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F8ECB6-8F78-4665-B1C2-133D72B0EFE4}" type="slidenum">
              <a:rPr lang="en-GB" smtClean="0"/>
              <a:pPr>
                <a:defRPr/>
              </a:pPr>
              <a:t>33</a:t>
            </a:fld>
            <a:endParaRPr lang="en-GB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1371600" y="185999"/>
            <a:ext cx="6948558" cy="11983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US" sz="2800" i="1" dirty="0"/>
              <a:t>t</a:t>
            </a:r>
            <a:r>
              <a:rPr lang="en-GB" altLang="en-US" sz="2800" dirty="0"/>
              <a:t>-tests</a:t>
            </a:r>
            <a:r>
              <a:rPr lang="en-GB" altLang="en-US" dirty="0"/>
              <a:t/>
            </a:r>
            <a:br>
              <a:rPr lang="en-GB" altLang="en-US" dirty="0"/>
            </a:br>
            <a:r>
              <a:rPr lang="en-GB" altLang="en-US" dirty="0"/>
              <a:t>Two-sample </a:t>
            </a:r>
            <a:r>
              <a:rPr lang="en-GB" altLang="en-US" i="1" dirty="0"/>
              <a:t>t-</a:t>
            </a:r>
            <a:r>
              <a:rPr lang="en-GB" altLang="en-US" dirty="0"/>
              <a:t>test example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2651292-CAF3-47A8-985F-11D183845914}"/>
              </a:ext>
            </a:extLst>
          </p:cNvPr>
          <p:cNvSpPr/>
          <p:nvPr/>
        </p:nvSpPr>
        <p:spPr>
          <a:xfrm>
            <a:off x="4617279" y="2209800"/>
            <a:ext cx="2240721" cy="51561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CF7507C3-95B7-48E0-88FE-97BFC94EBEC5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2057403"/>
            <a:ext cx="7570787" cy="18287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Font typeface="Wingdings" pitchFamily="2" charset="2"/>
              <a:buNone/>
              <a:defRPr/>
            </a:pPr>
            <a:r>
              <a:rPr lang="en-GB" sz="3600" dirty="0"/>
              <a:t>Reporting the result: “significance of effect, direction of effect, magnitude of effect”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ectangle 3"/>
              <p:cNvSpPr txBox="1">
                <a:spLocks noChangeArrowheads="1"/>
              </p:cNvSpPr>
              <p:nvPr/>
            </p:nvSpPr>
            <p:spPr>
              <a:xfrm>
                <a:off x="304800" y="4354513"/>
                <a:ext cx="8077200" cy="219868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-400050">
                  <a:buClr>
                    <a:schemeClr val="accent2"/>
                  </a:buClr>
                  <a:buNone/>
                  <a:defRPr/>
                </a:pPr>
                <a:r>
                  <a:rPr lang="en-GB" dirty="0" err="1" smtClean="0"/>
                  <a:t>Canariensis</a:t>
                </a:r>
                <a:r>
                  <a:rPr lang="en-GB" dirty="0" smtClean="0"/>
                  <a:t> </a:t>
                </a:r>
                <a:r>
                  <a:rPr lang="en-GB" dirty="0" smtClean="0"/>
                  <a:t>chaffinches </a:t>
                </a:r>
                <a:r>
                  <a:rPr lang="en-GB" dirty="0"/>
                  <a:t>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i="1" smtClean="0">
                            <a:latin typeface="Cambria Math"/>
                          </a:rPr>
                          <m:t>𝑥</m:t>
                        </m:r>
                      </m:e>
                    </m:acc>
                    <m:r>
                      <a:rPr lang="en-GB" i="1" smtClean="0">
                        <a:latin typeface="Cambria Math"/>
                        <a:ea typeface="Cambria Math"/>
                      </a:rPr>
                      <m:t>±</m:t>
                    </m:r>
                    <m:r>
                      <a:rPr lang="en-GB" i="1" smtClean="0">
                        <a:latin typeface="Cambria Math"/>
                        <a:ea typeface="Cambria Math"/>
                      </a:rPr>
                      <m:t>𝑠</m:t>
                    </m:r>
                    <m:r>
                      <a:rPr lang="en-GB" i="1" smtClean="0">
                        <a:latin typeface="Cambria Math"/>
                        <a:ea typeface="Cambria Math"/>
                      </a:rPr>
                      <m:t>.</m:t>
                    </m:r>
                    <m:r>
                      <a:rPr lang="en-GB" i="1" smtClean="0">
                        <a:latin typeface="Cambria Math"/>
                        <a:ea typeface="Cambria Math"/>
                      </a:rPr>
                      <m:t>𝑒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/>
                      </a:rPr>
                      <m:t>:22.48</m:t>
                    </m:r>
                    <m:r>
                      <a:rPr lang="en-GB" i="1">
                        <a:latin typeface="Cambria Math"/>
                        <a:ea typeface="Cambria Math"/>
                      </a:rPr>
                      <m:t>±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/>
                      </a:rPr>
                      <m:t>0.48</m:t>
                    </m:r>
                  </m:oMath>
                </a14:m>
                <a:r>
                  <a:rPr lang="en-GB" dirty="0"/>
                  <a:t>) are significantly heavier than </a:t>
                </a:r>
                <a:r>
                  <a:rPr lang="en-GB" dirty="0" err="1"/>
                  <a:t>coelebs</a:t>
                </a:r>
                <a:r>
                  <a:rPr lang="en-GB" dirty="0"/>
                  <a:t> </a:t>
                </a:r>
                <a:r>
                  <a:rPr lang="en-GB" dirty="0" smtClean="0"/>
                  <a:t>(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Cambria Math"/>
                      </a:rPr>
                      <m:t>2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/>
                      </a:rPr>
                      <m:t>0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/>
                      </a:rPr>
                      <m:t>.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/>
                      </a:rPr>
                      <m:t>28</m:t>
                    </m:r>
                    <m:r>
                      <a:rPr lang="en-GB" i="1">
                        <a:latin typeface="Cambria Math"/>
                        <a:ea typeface="Cambria Math"/>
                      </a:rPr>
                      <m:t>±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/>
                      </a:rPr>
                      <m:t>0.48</m:t>
                    </m:r>
                  </m:oMath>
                </a14:m>
                <a:r>
                  <a:rPr lang="en-GB" dirty="0"/>
                  <a:t>) (</a:t>
                </a:r>
                <a:r>
                  <a:rPr lang="en-GB" i="1" dirty="0"/>
                  <a:t>t</a:t>
                </a:r>
                <a:r>
                  <a:rPr lang="en-GB" dirty="0"/>
                  <a:t> = 2.65; </a:t>
                </a:r>
                <a:r>
                  <a:rPr lang="en-GB" i="1" dirty="0" err="1"/>
                  <a:t>d.f.</a:t>
                </a:r>
                <a:r>
                  <a:rPr lang="en-GB" dirty="0"/>
                  <a:t> = 38; </a:t>
                </a:r>
                <a:r>
                  <a:rPr lang="en-GB" i="1" dirty="0"/>
                  <a:t>p</a:t>
                </a:r>
                <a:r>
                  <a:rPr lang="en-GB" dirty="0"/>
                  <a:t> = 0.012). See figure 1.</a:t>
                </a:r>
              </a:p>
            </p:txBody>
          </p:sp>
        </mc:Choice>
        <mc:Fallback>
          <p:sp>
            <p:nvSpPr>
              <p:cNvPr id="20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4354513"/>
                <a:ext cx="8077200" cy="2198687"/>
              </a:xfrm>
              <a:prstGeom prst="rect">
                <a:avLst/>
              </a:prstGeom>
              <a:blipFill>
                <a:blip r:embed="rId3"/>
                <a:stretch>
                  <a:fillRect l="-1887" t="-3324" r="-2717" b="-193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520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F8ECB6-8F78-4665-B1C2-133D72B0EFE4}" type="slidenum">
              <a:rPr lang="en-GB" smtClean="0"/>
              <a:pPr>
                <a:defRPr/>
              </a:pPr>
              <a:t>34</a:t>
            </a:fld>
            <a:endParaRPr lang="en-GB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185999"/>
            <a:ext cx="7405758" cy="1198301"/>
          </a:xfrm>
        </p:spPr>
        <p:txBody>
          <a:bodyPr/>
          <a:lstStyle/>
          <a:p>
            <a:pPr eaLnBrk="1" hangingPunct="1"/>
            <a:r>
              <a:rPr lang="en-GB" altLang="en-US" sz="2800" i="1" dirty="0"/>
              <a:t>t</a:t>
            </a:r>
            <a:r>
              <a:rPr lang="en-GB" altLang="en-US" sz="2800" dirty="0"/>
              <a:t>-tests</a:t>
            </a:r>
            <a:r>
              <a:rPr lang="en-GB" altLang="en-US" dirty="0"/>
              <a:t/>
            </a:r>
            <a:br>
              <a:rPr lang="en-GB" altLang="en-US" dirty="0"/>
            </a:br>
            <a:r>
              <a:rPr lang="en-GB" altLang="en-US" dirty="0"/>
              <a:t>Two-sample </a:t>
            </a:r>
            <a:r>
              <a:rPr lang="en-GB" altLang="en-US" i="1" dirty="0"/>
              <a:t>t-</a:t>
            </a:r>
            <a:r>
              <a:rPr lang="en-GB" altLang="en-US" dirty="0"/>
              <a:t>test: figures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CF7507C3-95B7-48E0-88FE-97BFC94EBEC5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2057403"/>
            <a:ext cx="7570787" cy="41909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Font typeface="Wingdings" pitchFamily="2" charset="2"/>
              <a:buNone/>
              <a:defRPr/>
            </a:pPr>
            <a:r>
              <a:rPr lang="en-GB" sz="3600" dirty="0"/>
              <a:t>Supports your claim:</a:t>
            </a:r>
          </a:p>
          <a:p>
            <a:pPr marL="571500" lvl="1" indent="-571500">
              <a:defRPr/>
            </a:pPr>
            <a:r>
              <a:rPr lang="en-GB" sz="3600" dirty="0"/>
              <a:t>Show the data (all if possible)</a:t>
            </a:r>
          </a:p>
          <a:p>
            <a:pPr marL="571500" lvl="1" indent="-571500">
              <a:defRPr/>
            </a:pPr>
            <a:r>
              <a:rPr lang="en-GB" sz="3600" dirty="0"/>
              <a:t>Show the ‘model’ (the predicted values i.e., means and error bars)</a:t>
            </a:r>
          </a:p>
          <a:p>
            <a:pPr marL="571500" lvl="1" indent="-571500">
              <a:defRPr/>
            </a:pPr>
            <a:r>
              <a:rPr lang="en-GB" sz="3600" dirty="0"/>
              <a:t>Say what kind of error bars</a:t>
            </a:r>
          </a:p>
          <a:p>
            <a:pPr marL="571500" lvl="1" indent="-571500">
              <a:defRPr/>
            </a:pPr>
            <a:r>
              <a:rPr lang="en-GB" sz="3600" dirty="0"/>
              <a:t>Full but concise figure legends</a:t>
            </a:r>
          </a:p>
          <a:p>
            <a:pPr marL="0" lvl="1" indent="0">
              <a:buFont typeface="Wingdings" pitchFamily="2" charset="2"/>
              <a:buNone/>
              <a:defRPr/>
            </a:pPr>
            <a:endParaRPr lang="en-GB" sz="3600" dirty="0"/>
          </a:p>
          <a:p>
            <a:pPr marL="0" lvl="1" indent="0">
              <a:buFont typeface="Wingdings" pitchFamily="2" charset="2"/>
              <a:buNone/>
              <a:defRPr/>
            </a:pP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2988872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F8ECB6-8F78-4665-B1C2-133D72B0EFE4}" type="slidenum">
              <a:rPr lang="en-GB" smtClean="0"/>
              <a:pPr>
                <a:defRPr/>
              </a:pPr>
              <a:t>35</a:t>
            </a:fld>
            <a:endParaRPr lang="en-GB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185999"/>
            <a:ext cx="7405758" cy="1198301"/>
          </a:xfrm>
        </p:spPr>
        <p:txBody>
          <a:bodyPr/>
          <a:lstStyle/>
          <a:p>
            <a:pPr eaLnBrk="1" hangingPunct="1"/>
            <a:r>
              <a:rPr lang="en-GB" altLang="en-US" sz="2800" i="1" dirty="0"/>
              <a:t>t</a:t>
            </a:r>
            <a:r>
              <a:rPr lang="en-GB" altLang="en-US" sz="2800" dirty="0"/>
              <a:t>-tests</a:t>
            </a:r>
            <a:r>
              <a:rPr lang="en-GB" altLang="en-US" dirty="0"/>
              <a:t/>
            </a:r>
            <a:br>
              <a:rPr lang="en-GB" altLang="en-US" dirty="0"/>
            </a:br>
            <a:r>
              <a:rPr lang="en-GB" altLang="en-US" dirty="0"/>
              <a:t>Two-sample </a:t>
            </a:r>
            <a:r>
              <a:rPr lang="en-GB" altLang="en-US" i="1" dirty="0"/>
              <a:t>t-</a:t>
            </a:r>
            <a:r>
              <a:rPr lang="en-GB" altLang="en-US" dirty="0"/>
              <a:t>test: figures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2860616"/>
              </p:ext>
            </p:extLst>
          </p:nvPr>
        </p:nvGraphicFramePr>
        <p:xfrm>
          <a:off x="2009776" y="5638800"/>
          <a:ext cx="5610224" cy="8229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083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19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319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  <a:effectLst/>
                        </a:rPr>
                        <a:t>Figure 1. Mean </a:t>
                      </a:r>
                      <a:r>
                        <a:rPr lang="en-GB" sz="1800" dirty="0" smtClean="0">
                          <a:solidFill>
                            <a:schemeClr val="tx1"/>
                          </a:solidFill>
                          <a:effectLst/>
                        </a:rPr>
                        <a:t>two subspecies of chaffinch. </a:t>
                      </a:r>
                      <a:r>
                        <a:rPr lang="en-GB" sz="1800" dirty="0">
                          <a:solidFill>
                            <a:schemeClr val="tx1"/>
                          </a:solidFill>
                          <a:effectLst/>
                        </a:rPr>
                        <a:t>Error bars are means +/- one standard error.</a:t>
                      </a:r>
                      <a:endParaRPr lang="en-GB" sz="1800" dirty="0">
                        <a:solidFill>
                          <a:schemeClr val="tx1"/>
                        </a:solidFill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79" marR="68579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0" marB="4566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598"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GB" sz="1800" dirty="0">
                        <a:solidFill>
                          <a:schemeClr val="tx1"/>
                        </a:solidFill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79" marR="68579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9776" y="1457148"/>
            <a:ext cx="4086224" cy="408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589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F8ECB6-8F78-4665-B1C2-133D72B0EFE4}" type="slidenum">
              <a:rPr lang="en-GB" smtClean="0"/>
              <a:pPr>
                <a:defRPr/>
              </a:pPr>
              <a:t>36</a:t>
            </a:fld>
            <a:endParaRPr lang="en-GB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914400" y="185999"/>
            <a:ext cx="7405758" cy="11983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US" sz="2800" i="1" dirty="0"/>
              <a:t>t</a:t>
            </a:r>
            <a:r>
              <a:rPr lang="en-GB" altLang="en-US" sz="2800" dirty="0"/>
              <a:t>-tests</a:t>
            </a:r>
            <a:r>
              <a:rPr lang="en-GB" altLang="en-US" dirty="0"/>
              <a:t/>
            </a:r>
            <a:br>
              <a:rPr lang="en-GB" altLang="en-US" dirty="0"/>
            </a:br>
            <a:r>
              <a:rPr lang="en-GB" altLang="en-US" dirty="0"/>
              <a:t>T</a:t>
            </a:r>
            <a:r>
              <a:rPr lang="en-GB" altLang="en-US" dirty="0" smtClean="0"/>
              <a:t>wo-sample </a:t>
            </a:r>
            <a:r>
              <a:rPr lang="en-GB" altLang="en-US" i="1" dirty="0"/>
              <a:t>t-</a:t>
            </a:r>
            <a:r>
              <a:rPr lang="en-GB" altLang="en-US" dirty="0"/>
              <a:t>tests - </a:t>
            </a:r>
            <a:r>
              <a:rPr lang="en-GB" altLang="en-US" dirty="0" smtClean="0"/>
              <a:t>summary</a:t>
            </a:r>
            <a:endParaRPr lang="en-GB" alt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81794" y="1600200"/>
            <a:ext cx="7838364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 eaLnBrk="0" hangingPunct="0"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  <a:defRPr/>
            </a:pPr>
            <a:r>
              <a:rPr lang="en-GB" sz="2800" kern="0" dirty="0" smtClean="0"/>
              <a:t>Parametric</a:t>
            </a:r>
          </a:p>
          <a:p>
            <a:pPr marL="457200" indent="-457200" eaLnBrk="0" hangingPunct="0"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  <a:defRPr/>
            </a:pPr>
            <a:r>
              <a:rPr lang="en-GB" sz="2800" kern="0" dirty="0" smtClean="0"/>
              <a:t>To </a:t>
            </a:r>
            <a:r>
              <a:rPr lang="en-GB" sz="2800" kern="0" dirty="0"/>
              <a:t>test </a:t>
            </a:r>
            <a:r>
              <a:rPr lang="en-GB" sz="2800" kern="0" dirty="0" smtClean="0"/>
              <a:t>for a difference between two independent means</a:t>
            </a:r>
            <a:endParaRPr lang="en-GB" sz="2800" kern="0" dirty="0"/>
          </a:p>
          <a:p>
            <a:pPr marL="457200" indent="-457200" eaLnBrk="0" hangingPunct="0"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  <a:defRPr/>
            </a:pPr>
            <a:r>
              <a:rPr lang="en-GB" sz="2800" i="1" kern="0" dirty="0" smtClean="0"/>
              <a:t>t</a:t>
            </a:r>
            <a:r>
              <a:rPr lang="en-GB" sz="2800" kern="0" dirty="0" smtClean="0"/>
              <a:t> </a:t>
            </a:r>
            <a:r>
              <a:rPr lang="en-GB" sz="2800" kern="0" dirty="0"/>
              <a:t>is </a:t>
            </a:r>
            <a:r>
              <a:rPr lang="en-GB" sz="2800" kern="0" dirty="0" smtClean="0"/>
              <a:t>size of difference relative </a:t>
            </a:r>
            <a:r>
              <a:rPr lang="en-GB" sz="2800" kern="0" dirty="0"/>
              <a:t>to the </a:t>
            </a:r>
            <a:r>
              <a:rPr lang="en-GB" sz="2800" kern="0" dirty="0" err="1"/>
              <a:t>s.e.</a:t>
            </a:r>
            <a:endParaRPr lang="en-GB" sz="2800" kern="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kern="0" dirty="0" smtClean="0"/>
              <a:t>Function in R:</a:t>
            </a:r>
          </a:p>
          <a:p>
            <a:pPr lvl="1"/>
            <a:r>
              <a:rPr lang="it-IT" sz="2000" kern="0" dirty="0">
                <a:latin typeface="Lucida Console" panose="020B0609040504020204" pitchFamily="49" charset="0"/>
              </a:rPr>
              <a:t>t.test(data = </a:t>
            </a:r>
            <a:r>
              <a:rPr lang="it-IT" sz="2000" i="1" kern="0" dirty="0" smtClean="0">
                <a:latin typeface="Lucida Console" panose="020B0609040504020204" pitchFamily="49" charset="0"/>
              </a:rPr>
              <a:t>df</a:t>
            </a:r>
            <a:r>
              <a:rPr lang="it-IT" sz="2000" kern="0" dirty="0" smtClean="0">
                <a:latin typeface="Lucida Console" panose="020B0609040504020204" pitchFamily="49" charset="0"/>
              </a:rPr>
              <a:t>, </a:t>
            </a:r>
            <a:r>
              <a:rPr lang="it-IT" sz="2000" i="1" kern="0" dirty="0" smtClean="0">
                <a:latin typeface="Lucida Console" panose="020B0609040504020204" pitchFamily="49" charset="0"/>
              </a:rPr>
              <a:t>response ~ explanatory</a:t>
            </a:r>
            <a:r>
              <a:rPr lang="it-IT" sz="2000" kern="0" dirty="0" smtClean="0">
                <a:latin typeface="Lucida Console" panose="020B0609040504020204" pitchFamily="49" charset="0"/>
              </a:rPr>
              <a:t>,</a:t>
            </a:r>
          </a:p>
          <a:p>
            <a:pPr lvl="1"/>
            <a:r>
              <a:rPr lang="it-IT" sz="2000" kern="0" dirty="0">
                <a:latin typeface="Lucida Console" panose="020B0609040504020204" pitchFamily="49" charset="0"/>
              </a:rPr>
              <a:t> </a:t>
            </a:r>
            <a:r>
              <a:rPr lang="it-IT" sz="2000" kern="0" dirty="0" smtClean="0">
                <a:latin typeface="Lucida Console" panose="020B0609040504020204" pitchFamily="49" charset="0"/>
              </a:rPr>
              <a:t>    </a:t>
            </a:r>
            <a:r>
              <a:rPr lang="it-IT" sz="2000" kern="0" dirty="0" smtClean="0">
                <a:latin typeface="Lucida Console" panose="020B0609040504020204" pitchFamily="49" charset="0"/>
              </a:rPr>
              <a:t> var.equal = TRUE)</a:t>
            </a:r>
            <a:endParaRPr lang="it-IT" sz="2000" kern="0" dirty="0">
              <a:latin typeface="Lucida Console" panose="020B06090405040202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kern="0" dirty="0" smtClean="0"/>
              <a:t>If </a:t>
            </a:r>
            <a:r>
              <a:rPr lang="en-US" sz="2800" i="1" kern="0" dirty="0" smtClean="0"/>
              <a:t>p</a:t>
            </a:r>
            <a:r>
              <a:rPr lang="en-US" sz="2800" kern="0" dirty="0" smtClean="0"/>
              <a:t> &lt; 0.05 the test is significant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kern="0" dirty="0" smtClean="0"/>
              <a:t>assumptions</a:t>
            </a:r>
            <a:r>
              <a:rPr lang="en-US" sz="2800" kern="0" dirty="0"/>
              <a:t>: normally and homogenously distributed </a:t>
            </a:r>
            <a:r>
              <a:rPr lang="en-US" sz="2800" kern="0" dirty="0" smtClean="0"/>
              <a:t>residuals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kern="0" dirty="0" smtClean="0"/>
              <a:t>Significance, direction, magnitude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kern="0" dirty="0" smtClean="0"/>
              <a:t>Figure: </a:t>
            </a:r>
            <a:r>
              <a:rPr lang="en-US" sz="2800" kern="0" dirty="0" smtClean="0"/>
              <a:t>data and ‘model’</a:t>
            </a:r>
            <a:endParaRPr lang="en-GB" sz="2800" kern="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kern="0" dirty="0" smtClean="0"/>
          </a:p>
          <a:p>
            <a:pPr>
              <a:buFont typeface="Wingdings" pitchFamily="2" charset="2"/>
              <a:buNone/>
            </a:pPr>
            <a:r>
              <a:rPr lang="en-GB" sz="2800" kern="0" dirty="0" smtClean="0"/>
              <a:t> </a:t>
            </a:r>
            <a:endParaRPr lang="it-IT" altLang="en-US" sz="2800" dirty="0">
              <a:solidFill>
                <a:srgbClr val="3333FF"/>
              </a:solidFill>
              <a:latin typeface="Lucida Console" panose="020B0609040504020204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6309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</a:t>
            </a:r>
            <a:r>
              <a:rPr lang="en-US" dirty="0" smtClean="0"/>
              <a:t>two </a:t>
            </a:r>
            <a:r>
              <a:rPr lang="en-US" dirty="0"/>
              <a:t>sample </a:t>
            </a:r>
            <a:r>
              <a:rPr lang="en-US" dirty="0" smtClean="0"/>
              <a:t>Wilcoxon</a:t>
            </a:r>
            <a:br>
              <a:rPr lang="en-US" dirty="0" smtClean="0"/>
            </a:br>
            <a:r>
              <a:rPr lang="en-US" dirty="0" smtClean="0"/>
              <a:t>also known as the Mann-Whitney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Non-parametric equivalent of the </a:t>
            </a:r>
            <a:r>
              <a:rPr lang="en-US" dirty="0" smtClean="0"/>
              <a:t>two-sample </a:t>
            </a:r>
            <a:r>
              <a:rPr lang="en-US" i="1" dirty="0" smtClean="0"/>
              <a:t>t</a:t>
            </a:r>
            <a:r>
              <a:rPr lang="en-US" dirty="0" smtClean="0"/>
              <a:t>-test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151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>
          <a:xfrm>
            <a:off x="762000" y="228600"/>
            <a:ext cx="7086600" cy="1447800"/>
          </a:xfrm>
        </p:spPr>
        <p:txBody>
          <a:bodyPr>
            <a:normAutofit fontScale="90000"/>
          </a:bodyPr>
          <a:lstStyle/>
          <a:p>
            <a:r>
              <a:rPr lang="en-GB" altLang="en-US" dirty="0"/>
              <a:t>When the </a:t>
            </a:r>
            <a:r>
              <a:rPr lang="en-GB" altLang="en-US" i="1" dirty="0"/>
              <a:t>t</a:t>
            </a:r>
            <a:r>
              <a:rPr lang="en-GB" altLang="en-US" dirty="0"/>
              <a:t>-test assumptions are not met: non- parametric tests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F8ECB6-8F78-4665-B1C2-133D72B0EFE4}" type="slidenum">
              <a:rPr lang="en-GB" smtClean="0"/>
              <a:pPr>
                <a:defRPr/>
              </a:pPr>
              <a:t>38</a:t>
            </a:fld>
            <a:endParaRPr lang="en-GB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116013" y="1916113"/>
            <a:ext cx="7265987" cy="4829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altLang="en-US"/>
              <a:t>Non-parametric tests make fewer assumptions</a:t>
            </a:r>
          </a:p>
          <a:p>
            <a:endParaRPr lang="en-GB" altLang="en-US"/>
          </a:p>
          <a:p>
            <a:r>
              <a:rPr lang="en-GB" altLang="en-US"/>
              <a:t>Based on the </a:t>
            </a:r>
            <a:r>
              <a:rPr lang="en-GB" altLang="en-US">
                <a:solidFill>
                  <a:srgbClr val="FF0000"/>
                </a:solidFill>
              </a:rPr>
              <a:t>ranks </a:t>
            </a:r>
            <a:r>
              <a:rPr lang="en-GB" altLang="en-US"/>
              <a:t>rather than the actual data</a:t>
            </a:r>
          </a:p>
          <a:p>
            <a:endParaRPr lang="en-GB" altLang="en-US"/>
          </a:p>
          <a:p>
            <a:r>
              <a:rPr lang="en-GB" altLang="en-US"/>
              <a:t>Null hypotheses are about the </a:t>
            </a:r>
            <a:r>
              <a:rPr lang="en-GB" altLang="en-US" i="1">
                <a:solidFill>
                  <a:srgbClr val="FF0000"/>
                </a:solidFill>
              </a:rPr>
              <a:t>mean rank </a:t>
            </a:r>
            <a:r>
              <a:rPr lang="en-GB" altLang="en-US"/>
              <a:t>(not the mean)</a:t>
            </a:r>
          </a:p>
          <a:p>
            <a:pPr marL="742950" lvl="2" indent="-342900">
              <a:buClr>
                <a:schemeClr val="accent2"/>
              </a:buClr>
              <a:buFont typeface="Wingdings" pitchFamily="2" charset="2"/>
              <a:buNone/>
            </a:pPr>
            <a:endParaRPr lang="en-GB" altLang="en-US"/>
          </a:p>
          <a:p>
            <a:pPr lvl="1">
              <a:buFont typeface="Wingdings" pitchFamily="2" charset="2"/>
              <a:buNone/>
            </a:pPr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545970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229600" cy="1679575"/>
          </a:xfrm>
        </p:spPr>
        <p:txBody>
          <a:bodyPr>
            <a:normAutofit/>
          </a:bodyPr>
          <a:lstStyle/>
          <a:p>
            <a:pPr eaLnBrk="1" hangingPunct="1"/>
            <a:r>
              <a:rPr lang="en-GB" altLang="en-US" sz="2800" dirty="0"/>
              <a:t>Non-parametric tests</a:t>
            </a:r>
            <a:r>
              <a:rPr lang="en-GB" altLang="en-US" dirty="0"/>
              <a:t/>
            </a:r>
            <a:br>
              <a:rPr lang="en-GB" altLang="en-US" dirty="0"/>
            </a:br>
            <a:r>
              <a:rPr lang="en-GB" altLang="en-US" i="1" dirty="0"/>
              <a:t>t</a:t>
            </a:r>
            <a:r>
              <a:rPr lang="en-GB" altLang="en-US" dirty="0"/>
              <a:t>-test equivalents</a:t>
            </a:r>
            <a:endParaRPr lang="en-GB" altLang="en-US" dirty="0">
              <a:solidFill>
                <a:srgbClr val="FFFF00"/>
              </a:solidFill>
            </a:endParaRPr>
          </a:p>
        </p:txBody>
      </p:sp>
      <p:sp>
        <p:nvSpPr>
          <p:cNvPr id="4506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F8ECB6-8F78-4665-B1C2-133D72B0EFE4}" type="slidenum">
              <a:rPr lang="en-GB" smtClean="0"/>
              <a:pPr>
                <a:defRPr/>
              </a:pPr>
              <a:t>39</a:t>
            </a:fld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9800"/>
            <a:ext cx="8229600" cy="3916363"/>
          </a:xfrm>
        </p:spPr>
        <p:txBody>
          <a:bodyPr/>
          <a:lstStyle/>
          <a:p>
            <a:pPr marL="0" indent="0">
              <a:buNone/>
            </a:pPr>
            <a:r>
              <a:rPr lang="en-GB" dirty="0" err="1"/>
              <a:t>i</a:t>
            </a:r>
            <a:r>
              <a:rPr lang="en-GB" dirty="0"/>
              <a:t>,.e., the type of question is the same but the response variable is not normally </a:t>
            </a:r>
            <a:r>
              <a:rPr lang="en-GB" dirty="0" smtClean="0"/>
              <a:t>distributed or it is impossible to tell (small samples)</a:t>
            </a:r>
            <a:endParaRPr lang="en-GB" dirty="0"/>
          </a:p>
          <a:p>
            <a:r>
              <a:rPr lang="en-GB" dirty="0"/>
              <a:t>one – sample </a:t>
            </a:r>
            <a:r>
              <a:rPr lang="en-GB" i="1" dirty="0"/>
              <a:t>t</a:t>
            </a:r>
            <a:r>
              <a:rPr lang="en-GB" dirty="0"/>
              <a:t>-test and paired-sample </a:t>
            </a:r>
            <a:r>
              <a:rPr lang="en-GB" i="1" dirty="0"/>
              <a:t>t</a:t>
            </a:r>
            <a:r>
              <a:rPr lang="en-GB" dirty="0"/>
              <a:t>-test: the one-sample Wilcoxon</a:t>
            </a:r>
          </a:p>
          <a:p>
            <a:r>
              <a:rPr lang="en-GB" dirty="0"/>
              <a:t>Two-sample </a:t>
            </a:r>
            <a:r>
              <a:rPr lang="en-GB" i="1" dirty="0"/>
              <a:t>t</a:t>
            </a:r>
            <a:r>
              <a:rPr lang="en-GB" dirty="0"/>
              <a:t>-test (next </a:t>
            </a:r>
            <a:r>
              <a:rPr lang="en-GB" dirty="0" smtClean="0"/>
              <a:t>week): </a:t>
            </a:r>
            <a:r>
              <a:rPr lang="en-GB" dirty="0"/>
              <a:t>two-sample Wilcoxon aka Mann-Whitney</a:t>
            </a:r>
          </a:p>
        </p:txBody>
      </p:sp>
    </p:spTree>
    <p:extLst>
      <p:ext uri="{BB962C8B-B14F-4D97-AF65-F5344CB8AC3E}">
        <p14:creationId xmlns:p14="http://schemas.microsoft.com/office/powerpoint/2010/main" val="814243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By actively following the material and carrying out the independent study the successful student will be able </a:t>
            </a:r>
            <a:r>
              <a:rPr lang="en-US" dirty="0" smtClean="0"/>
              <a:t>to</a:t>
            </a:r>
            <a:r>
              <a:rPr lang="en-GB" dirty="0" smtClean="0"/>
              <a:t>:</a:t>
            </a:r>
            <a:endParaRPr lang="en-GB" dirty="0"/>
          </a:p>
          <a:p>
            <a:r>
              <a:rPr lang="en-GB" dirty="0"/>
              <a:t>Recognise when two samples are not independent (MLO 2)</a:t>
            </a:r>
          </a:p>
          <a:p>
            <a:r>
              <a:rPr lang="en-GB" dirty="0" smtClean="0"/>
              <a:t>Select</a:t>
            </a:r>
            <a:r>
              <a:rPr lang="en-GB" dirty="0"/>
              <a:t>, appropriately, </a:t>
            </a:r>
            <a:r>
              <a:rPr lang="en-GB" i="1" dirty="0"/>
              <a:t>t</a:t>
            </a:r>
            <a:r>
              <a:rPr lang="en-GB" dirty="0"/>
              <a:t>-tests and their non-parametric equivalents (MLO 2)</a:t>
            </a:r>
          </a:p>
          <a:p>
            <a:r>
              <a:rPr lang="en-GB" dirty="0" smtClean="0"/>
              <a:t>Know </a:t>
            </a:r>
            <a:r>
              <a:rPr lang="en-GB" dirty="0"/>
              <a:t>what functions are used in R to run these tests and how to interpret them(MLO 3 and 4)</a:t>
            </a:r>
          </a:p>
          <a:p>
            <a:r>
              <a:rPr lang="en-GB" dirty="0"/>
              <a:t>Know how to state the results of these tests scientifically (MLO 3 and 4</a:t>
            </a:r>
            <a:r>
              <a:rPr lang="en-GB" dirty="0" smtClean="0"/>
              <a:t>)</a:t>
            </a:r>
          </a:p>
          <a:p>
            <a:r>
              <a:rPr lang="en-GB" dirty="0" smtClean="0"/>
              <a:t>Create figures for these tests which are suitable for including in a scientific report </a:t>
            </a:r>
            <a:r>
              <a:rPr lang="en-GB" dirty="0"/>
              <a:t>(MLO 3 and 4)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275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3217265"/>
            <a:ext cx="4876800" cy="3483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2590800" y="1469785"/>
            <a:ext cx="5943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altLang="en-US" sz="2400" dirty="0"/>
              <a:t>Example: comparing the number of leaves on 8 mutant and </a:t>
            </a:r>
            <a:r>
              <a:rPr lang="en-GB" altLang="en-US" sz="2400" dirty="0" smtClean="0"/>
              <a:t>wild </a:t>
            </a:r>
            <a:r>
              <a:rPr lang="en-GB" altLang="en-US" sz="2400" dirty="0"/>
              <a:t>type plants (small samples, counts)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304801" y="185999"/>
            <a:ext cx="8427278" cy="11983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US" sz="2800" dirty="0"/>
              <a:t>Non-parametric tests</a:t>
            </a:r>
            <a:r>
              <a:rPr lang="en-GB" altLang="en-US" dirty="0"/>
              <a:t/>
            </a:r>
            <a:br>
              <a:rPr lang="en-GB" altLang="en-US" dirty="0"/>
            </a:br>
            <a:r>
              <a:rPr lang="en-GB" altLang="en-US" dirty="0"/>
              <a:t>two-sample Wilcoxon (Mann-Whitney)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t="7120" r="82997" b="56400"/>
          <a:stretch/>
        </p:blipFill>
        <p:spPr>
          <a:xfrm>
            <a:off x="33866" y="1404545"/>
            <a:ext cx="2404533" cy="5428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537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304801" y="185999"/>
            <a:ext cx="8427278" cy="11983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US" sz="2800" dirty="0"/>
              <a:t>Non-parametric tests</a:t>
            </a:r>
            <a:r>
              <a:rPr lang="en-GB" altLang="en-US" dirty="0"/>
              <a:t/>
            </a:r>
            <a:br>
              <a:rPr lang="en-GB" altLang="en-US" dirty="0"/>
            </a:br>
            <a:r>
              <a:rPr lang="en-GB" altLang="en-US" dirty="0"/>
              <a:t>two-sample Wilcoxon (Mann-Whitney)</a:t>
            </a:r>
          </a:p>
        </p:txBody>
      </p:sp>
      <p:sp>
        <p:nvSpPr>
          <p:cNvPr id="8" name="Rectangle 7"/>
          <p:cNvSpPr/>
          <p:nvPr/>
        </p:nvSpPr>
        <p:spPr>
          <a:xfrm>
            <a:off x="609600" y="1536700"/>
            <a:ext cx="83042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altLang="en-US" sz="2800" dirty="0"/>
              <a:t>Plot your data: roughly – perhaps one of these… </a:t>
            </a:r>
            <a:endParaRPr lang="en-GB" altLang="en-US" sz="2800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0" y="2292805"/>
            <a:ext cx="4534694" cy="82647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US" sz="1400" kern="0" dirty="0" err="1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ggplot</a:t>
            </a:r>
            <a:r>
              <a:rPr lang="en-US" sz="1400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(data = </a:t>
            </a:r>
            <a:r>
              <a:rPr lang="en-US" sz="1400" kern="0" dirty="0" err="1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arabidopsis</a:t>
            </a:r>
            <a:r>
              <a:rPr lang="en-US" sz="1400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, </a:t>
            </a: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US" sz="1400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       </a:t>
            </a:r>
            <a:r>
              <a:rPr lang="en-US" sz="1400" kern="0" dirty="0" err="1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aes</a:t>
            </a:r>
            <a:r>
              <a:rPr lang="en-US" sz="1400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(x = type, y = leaves)) +</a:t>
            </a: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US" sz="1400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  </a:t>
            </a:r>
            <a:r>
              <a:rPr lang="en-US" sz="1400" kern="0" dirty="0" err="1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geom_violin</a:t>
            </a:r>
            <a:r>
              <a:rPr lang="en-US" sz="1400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()</a:t>
            </a:r>
            <a:endParaRPr lang="en-GB" sz="1600" kern="0" dirty="0">
              <a:latin typeface="+mn-lt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4648200" y="2292805"/>
            <a:ext cx="4495800" cy="82647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US" sz="1400" kern="0" dirty="0" err="1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ggplot</a:t>
            </a:r>
            <a:r>
              <a:rPr lang="en-US" sz="1400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(data = </a:t>
            </a:r>
            <a:r>
              <a:rPr lang="en-US" sz="1400" kern="0" dirty="0" err="1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arabidopsis</a:t>
            </a:r>
            <a:r>
              <a:rPr lang="en-US" sz="1400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, </a:t>
            </a: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US" sz="1400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       </a:t>
            </a:r>
            <a:r>
              <a:rPr lang="en-US" sz="1400" kern="0" dirty="0" err="1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aes</a:t>
            </a:r>
            <a:r>
              <a:rPr lang="en-US" sz="1400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(x = type, y = leaves)) +</a:t>
            </a: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US" sz="1400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  </a:t>
            </a:r>
            <a:r>
              <a:rPr lang="en-US" sz="1400" kern="0" dirty="0" err="1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geom_boxplot</a:t>
            </a:r>
            <a:r>
              <a:rPr lang="en-US" sz="1400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()</a:t>
            </a:r>
            <a:endParaRPr lang="en-GB" sz="1600" kern="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3238500"/>
            <a:ext cx="3581400" cy="35814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7012" y="3238500"/>
            <a:ext cx="358140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06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304801" y="185999"/>
            <a:ext cx="8427278" cy="11983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US" sz="2800" dirty="0"/>
              <a:t>Non-parametric tests</a:t>
            </a:r>
            <a:r>
              <a:rPr lang="en-GB" altLang="en-US" dirty="0"/>
              <a:t/>
            </a:r>
            <a:br>
              <a:rPr lang="en-GB" altLang="en-US" dirty="0"/>
            </a:br>
            <a:r>
              <a:rPr lang="en-GB" altLang="en-US" dirty="0"/>
              <a:t>two-sample Wilcoxon (Mann-Whitney)</a:t>
            </a: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153988" y="4495800"/>
            <a:ext cx="7389812" cy="22098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GB" kern="0" dirty="0" err="1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arabidopsissum</a:t>
            </a:r>
            <a:endParaRPr lang="en-GB" kern="0" dirty="0">
              <a:solidFill>
                <a:srgbClr val="000000"/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US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# A </a:t>
            </a:r>
            <a:r>
              <a:rPr lang="en-US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tibble</a:t>
            </a:r>
            <a:r>
              <a:rPr lang="en-US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: 2 x 3</a:t>
            </a: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US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 type   median     n</a:t>
            </a: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US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 &lt;</a:t>
            </a:r>
            <a:r>
              <a:rPr lang="en-US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chr</a:t>
            </a:r>
            <a:r>
              <a:rPr lang="en-US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&gt;   &lt;</a:t>
            </a:r>
            <a:r>
              <a:rPr lang="en-US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dbl</a:t>
            </a:r>
            <a:r>
              <a:rPr lang="en-US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&gt; &lt;</a:t>
            </a:r>
            <a:r>
              <a:rPr lang="en-US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int</a:t>
            </a:r>
            <a:r>
              <a:rPr lang="en-US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&gt;</a:t>
            </a: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US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1 mutant    5       8</a:t>
            </a: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US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2 wild      8.5     8</a:t>
            </a:r>
            <a:endParaRPr lang="en-GB" sz="2000" kern="0" dirty="0">
              <a:latin typeface="+mn-lt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09600" y="1536700"/>
            <a:ext cx="83042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altLang="en-US" sz="2800" dirty="0"/>
              <a:t>Summarise the data:</a:t>
            </a: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381794" y="2182465"/>
            <a:ext cx="6247606" cy="202567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US" kern="0" dirty="0" err="1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arabidopsissum</a:t>
            </a:r>
            <a:r>
              <a:rPr lang="en-US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 &lt;- </a:t>
            </a:r>
            <a:r>
              <a:rPr lang="en-US" kern="0" dirty="0" err="1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arabidopsis</a:t>
            </a:r>
            <a:r>
              <a:rPr lang="en-US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 %&gt;%</a:t>
            </a: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US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  </a:t>
            </a:r>
            <a:r>
              <a:rPr lang="en-US" kern="0" dirty="0" err="1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group_by</a:t>
            </a:r>
            <a:r>
              <a:rPr lang="en-US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(type) %&gt;%</a:t>
            </a: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US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  </a:t>
            </a:r>
            <a:r>
              <a:rPr lang="en-US" kern="0" dirty="0" err="1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summarise</a:t>
            </a:r>
            <a:r>
              <a:rPr lang="en-US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(median = median(leaves),</a:t>
            </a: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US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            n = length(leaves))</a:t>
            </a:r>
            <a:endParaRPr lang="en-GB" sz="2000" kern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9216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304800" y="2714625"/>
            <a:ext cx="8610599" cy="36417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US" sz="1600" kern="0" dirty="0" err="1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wilcox.test</a:t>
            </a:r>
            <a:r>
              <a:rPr lang="en-US" sz="1600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(data = </a:t>
            </a:r>
            <a:r>
              <a:rPr lang="en-US" sz="1600" kern="0" dirty="0" err="1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arabidopsis</a:t>
            </a:r>
            <a:r>
              <a:rPr lang="en-US" sz="1600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, </a:t>
            </a:r>
            <a:r>
              <a:rPr lang="en-US" sz="1600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leaves  ~ </a:t>
            </a:r>
            <a:r>
              <a:rPr lang="en-US" sz="1600" kern="0" dirty="0" smtClean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type)</a:t>
            </a:r>
            <a:endParaRPr lang="en-GB" sz="1600" kern="0" dirty="0">
              <a:latin typeface="Lucida Console" panose="020B0609040504020204" pitchFamily="49" charset="0"/>
              <a:cs typeface="Courier New" pitchFamily="49" charset="0"/>
            </a:endParaRP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US" sz="1600" kern="0" dirty="0">
                <a:latin typeface="Lucida Console" panose="020B0609040504020204" pitchFamily="49" charset="0"/>
                <a:cs typeface="Courier New" pitchFamily="49" charset="0"/>
              </a:rPr>
              <a:t>	</a:t>
            </a: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US" sz="1600" kern="0" dirty="0">
                <a:latin typeface="Lucida Console" panose="020B0609040504020204" pitchFamily="49" charset="0"/>
                <a:cs typeface="Courier New" pitchFamily="49" charset="0"/>
              </a:rPr>
              <a:t>		Wilcoxon rank sum test with continuity correction</a:t>
            </a: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endParaRPr lang="en-US" sz="1600" kern="0" dirty="0">
              <a:latin typeface="Lucida Console" panose="020B0609040504020204" pitchFamily="49" charset="0"/>
              <a:cs typeface="Courier New" pitchFamily="49" charset="0"/>
            </a:endParaRP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US" sz="1600" kern="0" dirty="0">
                <a:latin typeface="Lucida Console" panose="020B0609040504020204" pitchFamily="49" charset="0"/>
                <a:cs typeface="Courier New" pitchFamily="49" charset="0"/>
              </a:rPr>
              <a:t>data:  leaves by type</a:t>
            </a: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US" sz="1600" kern="0" dirty="0">
                <a:latin typeface="Lucida Console" panose="020B0609040504020204" pitchFamily="49" charset="0"/>
                <a:cs typeface="Courier New" pitchFamily="49" charset="0"/>
              </a:rPr>
              <a:t>W = 5, p-value = 0.005051</a:t>
            </a: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US" sz="1600" kern="0" dirty="0">
                <a:latin typeface="Lucida Console" panose="020B0609040504020204" pitchFamily="49" charset="0"/>
                <a:cs typeface="Courier New" pitchFamily="49" charset="0"/>
              </a:rPr>
              <a:t>alternative hypothesis: true location shift is not equal to </a:t>
            </a:r>
            <a:r>
              <a:rPr lang="en-US" sz="1600" kern="0" dirty="0" smtClean="0">
                <a:latin typeface="Lucida Console" panose="020B0609040504020204" pitchFamily="49" charset="0"/>
                <a:cs typeface="Courier New" pitchFamily="49" charset="0"/>
              </a:rPr>
              <a:t>0</a:t>
            </a: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endParaRPr lang="en-US" sz="1600" kern="0" dirty="0">
              <a:latin typeface="Lucida Console" panose="020B0609040504020204" pitchFamily="49" charset="0"/>
              <a:cs typeface="Courier New" pitchFamily="49" charset="0"/>
            </a:endParaRP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US" sz="1600" kern="0" dirty="0">
                <a:solidFill>
                  <a:srgbClr val="FF0000"/>
                </a:solidFill>
                <a:latin typeface="Lucida Console" panose="020B0609040504020204" pitchFamily="49" charset="0"/>
                <a:cs typeface="Courier New" pitchFamily="49" charset="0"/>
              </a:rPr>
              <a:t>Warning message:</a:t>
            </a: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US" sz="1600" kern="0" dirty="0">
                <a:solidFill>
                  <a:srgbClr val="FF0000"/>
                </a:solidFill>
                <a:latin typeface="Lucida Console" panose="020B0609040504020204" pitchFamily="49" charset="0"/>
                <a:cs typeface="Courier New" pitchFamily="49" charset="0"/>
              </a:rPr>
              <a:t>In </a:t>
            </a:r>
            <a:r>
              <a:rPr lang="en-US" sz="1600" kern="0" dirty="0" err="1">
                <a:solidFill>
                  <a:srgbClr val="FF0000"/>
                </a:solidFill>
                <a:latin typeface="Lucida Console" panose="020B0609040504020204" pitchFamily="49" charset="0"/>
                <a:cs typeface="Courier New" pitchFamily="49" charset="0"/>
              </a:rPr>
              <a:t>wilcox.test.default</a:t>
            </a:r>
            <a:r>
              <a:rPr lang="en-US" sz="1600" kern="0" dirty="0">
                <a:solidFill>
                  <a:srgbClr val="FF0000"/>
                </a:solidFill>
                <a:latin typeface="Lucida Console" panose="020B0609040504020204" pitchFamily="49" charset="0"/>
                <a:cs typeface="Courier New" pitchFamily="49" charset="0"/>
              </a:rPr>
              <a:t>(x = c(3, 5, 6, 7, 3, 4, 5, 8), y = c(8, 9,  :</a:t>
            </a: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US" sz="1600" kern="0" dirty="0">
                <a:solidFill>
                  <a:srgbClr val="FF0000"/>
                </a:solidFill>
                <a:latin typeface="Lucida Console" panose="020B0609040504020204" pitchFamily="49" charset="0"/>
                <a:cs typeface="Courier New" pitchFamily="49" charset="0"/>
              </a:rPr>
              <a:t>  cannot compute exact p-value with ties</a:t>
            </a:r>
            <a:endParaRPr lang="en-GB" sz="1600" kern="0" dirty="0">
              <a:solidFill>
                <a:srgbClr val="FF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F8ECB6-8F78-4665-B1C2-133D72B0EFE4}" type="slidenum">
              <a:rPr lang="en-GB" smtClean="0"/>
              <a:pPr>
                <a:defRPr/>
              </a:pPr>
              <a:t>43</a:t>
            </a:fld>
            <a:endParaRPr lang="en-GB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763588" y="1752600"/>
            <a:ext cx="7466012" cy="8350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lvl="1">
              <a:spcBef>
                <a:spcPct val="20000"/>
              </a:spcBef>
              <a:buSzPct val="100000"/>
              <a:defRPr/>
            </a:pPr>
            <a:r>
              <a:rPr lang="en-GB" sz="2800" kern="0" dirty="0">
                <a:latin typeface="Arial" charset="0"/>
              </a:rPr>
              <a:t>Carrying out the test two-sample Wilcoxon</a:t>
            </a:r>
          </a:p>
          <a:p>
            <a:pPr marL="742950" lvl="1" indent="-28575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  <a:defRPr/>
            </a:pPr>
            <a:endParaRPr lang="en-GB" kern="0" dirty="0">
              <a:latin typeface="+mn-lt"/>
            </a:endParaRP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>
          <a:xfrm>
            <a:off x="304801" y="185999"/>
            <a:ext cx="8427278" cy="11983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US" sz="2800" dirty="0"/>
              <a:t>Non-parametric tests</a:t>
            </a:r>
            <a:r>
              <a:rPr lang="en-GB" altLang="en-US" dirty="0"/>
              <a:t/>
            </a:r>
            <a:br>
              <a:rPr lang="en-GB" altLang="en-US" dirty="0"/>
            </a:br>
            <a:r>
              <a:rPr lang="en-GB" altLang="en-US" dirty="0"/>
              <a:t>two-sample Wilcoxon (M-W): example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1858EA-E010-482D-91F5-90C1923F73FA}"/>
              </a:ext>
            </a:extLst>
          </p:cNvPr>
          <p:cNvSpPr txBox="1"/>
          <p:nvPr/>
        </p:nvSpPr>
        <p:spPr>
          <a:xfrm>
            <a:off x="5715000" y="533400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 need to worry!</a:t>
            </a:r>
          </a:p>
        </p:txBody>
      </p:sp>
    </p:spTree>
    <p:extLst>
      <p:ext uri="{BB962C8B-B14F-4D97-AF65-F5344CB8AC3E}">
        <p14:creationId xmlns:p14="http://schemas.microsoft.com/office/powerpoint/2010/main" val="1809909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2CD6EE79-FA9C-4A35-BE18-34B3B528BBFE}"/>
              </a:ext>
            </a:extLst>
          </p:cNvPr>
          <p:cNvSpPr/>
          <p:nvPr/>
        </p:nvSpPr>
        <p:spPr>
          <a:xfrm>
            <a:off x="757646" y="5189386"/>
            <a:ext cx="2115311" cy="51561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2E73897-310A-443E-94B2-398BE24ECF0B}"/>
              </a:ext>
            </a:extLst>
          </p:cNvPr>
          <p:cNvSpPr/>
          <p:nvPr/>
        </p:nvSpPr>
        <p:spPr>
          <a:xfrm>
            <a:off x="2654368" y="4666127"/>
            <a:ext cx="2451032" cy="51561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E47393-2705-45D3-91EE-4F85F09EC2BE}"/>
              </a:ext>
            </a:extLst>
          </p:cNvPr>
          <p:cNvSpPr/>
          <p:nvPr/>
        </p:nvSpPr>
        <p:spPr>
          <a:xfrm>
            <a:off x="609600" y="4671443"/>
            <a:ext cx="1920671" cy="51561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69422E8-ABEC-46CE-B98D-2B7313BF86EF}"/>
              </a:ext>
            </a:extLst>
          </p:cNvPr>
          <p:cNvSpPr/>
          <p:nvPr/>
        </p:nvSpPr>
        <p:spPr>
          <a:xfrm>
            <a:off x="4811557" y="4153500"/>
            <a:ext cx="2884643" cy="51561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F06EB1-4FD0-43A8-825A-B496C19BC851}"/>
              </a:ext>
            </a:extLst>
          </p:cNvPr>
          <p:cNvSpPr/>
          <p:nvPr/>
        </p:nvSpPr>
        <p:spPr>
          <a:xfrm>
            <a:off x="2530271" y="4153500"/>
            <a:ext cx="2270329" cy="51561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1" y="4153500"/>
            <a:ext cx="8153399" cy="2266950"/>
          </a:xfrm>
        </p:spPr>
        <p:txBody>
          <a:bodyPr>
            <a:normAutofit lnSpcReduction="10000"/>
          </a:bodyPr>
          <a:lstStyle/>
          <a:p>
            <a:pPr marL="38100" indent="0">
              <a:buFont typeface="Wingdings" pitchFamily="2" charset="2"/>
              <a:buNone/>
              <a:defRPr/>
            </a:pPr>
            <a:r>
              <a:rPr lang="en-GB" sz="3600" dirty="0">
                <a:ea typeface="Verdana" pitchFamily="34" charset="0"/>
                <a:cs typeface="Verdana" pitchFamily="34" charset="0"/>
              </a:rPr>
              <a:t>There are significantly more leaves on wild-type (median = </a:t>
            </a:r>
            <a:r>
              <a:rPr lang="en-GB" sz="3600" dirty="0" smtClean="0">
                <a:ea typeface="Verdana" pitchFamily="34" charset="0"/>
                <a:cs typeface="Verdana" pitchFamily="34" charset="0"/>
              </a:rPr>
              <a:t>8.5) </a:t>
            </a:r>
            <a:r>
              <a:rPr lang="en-GB" sz="3600" dirty="0">
                <a:ea typeface="Verdana" pitchFamily="34" charset="0"/>
                <a:cs typeface="Verdana" pitchFamily="34" charset="0"/>
              </a:rPr>
              <a:t>than mutant (median = 5) plants (Mann-Whitney: W=5, </a:t>
            </a:r>
            <a:r>
              <a:rPr lang="en-GB" sz="3600" dirty="0" smtClean="0">
                <a:ea typeface="Verdana" pitchFamily="34" charset="0"/>
                <a:cs typeface="Verdana" pitchFamily="34" charset="0"/>
              </a:rPr>
              <a:t>n</a:t>
            </a:r>
            <a:r>
              <a:rPr lang="en-GB" sz="3600" baseline="-25000" dirty="0" smtClean="0">
                <a:ea typeface="Verdana" pitchFamily="34" charset="0"/>
                <a:cs typeface="Verdana" pitchFamily="34" charset="0"/>
              </a:rPr>
              <a:t>1</a:t>
            </a:r>
            <a:r>
              <a:rPr lang="en-GB" sz="3600" dirty="0" smtClean="0">
                <a:ea typeface="Verdana" pitchFamily="34" charset="0"/>
                <a:cs typeface="Verdana" pitchFamily="34" charset="0"/>
              </a:rPr>
              <a:t>=8, </a:t>
            </a:r>
            <a:r>
              <a:rPr lang="en-GB" sz="3600" dirty="0">
                <a:ea typeface="Verdana" pitchFamily="34" charset="0"/>
                <a:cs typeface="Verdana" pitchFamily="34" charset="0"/>
              </a:rPr>
              <a:t>n</a:t>
            </a:r>
            <a:r>
              <a:rPr lang="en-GB" sz="3600" baseline="-25000" dirty="0">
                <a:ea typeface="Verdana" pitchFamily="34" charset="0"/>
                <a:cs typeface="Verdana" pitchFamily="34" charset="0"/>
              </a:rPr>
              <a:t>2</a:t>
            </a:r>
            <a:r>
              <a:rPr lang="en-GB" sz="3600" dirty="0">
                <a:ea typeface="Verdana" pitchFamily="34" charset="0"/>
                <a:cs typeface="Verdana" pitchFamily="34" charset="0"/>
              </a:rPr>
              <a:t>=8, </a:t>
            </a:r>
            <a:r>
              <a:rPr lang="en-GB" sz="3600" i="1" dirty="0">
                <a:ea typeface="Verdana" pitchFamily="34" charset="0"/>
                <a:cs typeface="Verdana" pitchFamily="34" charset="0"/>
              </a:rPr>
              <a:t>p</a:t>
            </a:r>
            <a:r>
              <a:rPr lang="en-GB" sz="3600" dirty="0">
                <a:ea typeface="Verdana" pitchFamily="34" charset="0"/>
                <a:cs typeface="Verdana" pitchFamily="34" charset="0"/>
              </a:rPr>
              <a:t> = </a:t>
            </a:r>
            <a:r>
              <a:rPr lang="en-GB" sz="3600" dirty="0">
                <a:ea typeface="Verdana" pitchFamily="34" charset="0"/>
                <a:cs typeface="Verdana" pitchFamily="34" charset="0"/>
              </a:rPr>
              <a:t>0.005051)</a:t>
            </a:r>
            <a:endParaRPr lang="en-GB" sz="3600" dirty="0">
              <a:ea typeface="Verdana" pitchFamily="34" charset="0"/>
              <a:cs typeface="Verdana" pitchFamily="34" charset="0"/>
            </a:endParaRPr>
          </a:p>
          <a:p>
            <a:pPr marL="38100" indent="0">
              <a:buFont typeface="Wingdings" pitchFamily="2" charset="2"/>
              <a:buNone/>
              <a:defRPr/>
            </a:pPr>
            <a:endParaRPr lang="en-GB" sz="3600" dirty="0">
              <a:solidFill>
                <a:srgbClr val="FFFF00"/>
              </a:solidFill>
            </a:endParaRPr>
          </a:p>
          <a:p>
            <a:pPr lvl="1" eaLnBrk="1" hangingPunct="1">
              <a:buFont typeface="Wingdings" pitchFamily="2" charset="2"/>
              <a:buNone/>
              <a:defRPr/>
            </a:pPr>
            <a:endParaRPr lang="en-GB" sz="3200" dirty="0"/>
          </a:p>
        </p:txBody>
      </p:sp>
      <p:sp>
        <p:nvSpPr>
          <p:cNvPr id="6042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F8ECB6-8F78-4665-B1C2-133D72B0EFE4}" type="slidenum">
              <a:rPr lang="en-GB" smtClean="0"/>
              <a:pPr>
                <a:defRPr/>
              </a:pPr>
              <a:t>44</a:t>
            </a:fld>
            <a:endParaRPr lang="en-GB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335722" y="152400"/>
            <a:ext cx="8427278" cy="11983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US" sz="2800" dirty="0"/>
              <a:t>Non-parametric tests</a:t>
            </a:r>
            <a:r>
              <a:rPr lang="en-GB" altLang="en-US" dirty="0"/>
              <a:t/>
            </a:r>
            <a:br>
              <a:rPr lang="en-GB" altLang="en-US" dirty="0"/>
            </a:br>
            <a:r>
              <a:rPr lang="en-GB" altLang="en-US" dirty="0"/>
              <a:t>two-sample Wilcoxon (M-W): example</a:t>
            </a: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AA4E054F-17BA-4F1F-B554-606D4EF30A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pitchFamily="34" charset="0"/>
            </a:endParaRPr>
          </a:p>
        </p:txBody>
      </p:sp>
      <p:sp>
        <p:nvSpPr>
          <p:cNvPr id="11" name="Slide Number Placeholder 1">
            <a:extLst>
              <a:ext uri="{FF2B5EF4-FFF2-40B4-BE49-F238E27FC236}">
                <a16:creationId xmlns:a16="http://schemas.microsoft.com/office/drawing/2014/main" id="{F116FD1B-914E-466B-8BA8-B1D913067F57}"/>
              </a:ext>
            </a:extLst>
          </p:cNvPr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EF8ECB6-8F78-4665-B1C2-133D72B0EFE4}" type="slidenum">
              <a:rPr lang="en-GB" smtClean="0"/>
              <a:pPr>
                <a:defRPr/>
              </a:pPr>
              <a:t>44</a:t>
            </a:fld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AD3916F-E387-4C1D-85A2-921308892619}"/>
              </a:ext>
            </a:extLst>
          </p:cNvPr>
          <p:cNvSpPr/>
          <p:nvPr/>
        </p:nvSpPr>
        <p:spPr>
          <a:xfrm>
            <a:off x="5477629" y="2868406"/>
            <a:ext cx="2066171" cy="51561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8350EF4-550E-468B-BF53-26B7A1136DB2}"/>
              </a:ext>
            </a:extLst>
          </p:cNvPr>
          <p:cNvSpPr/>
          <p:nvPr/>
        </p:nvSpPr>
        <p:spPr>
          <a:xfrm>
            <a:off x="1945442" y="2843933"/>
            <a:ext cx="1788358" cy="51561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6">
            <a:extLst>
              <a:ext uri="{FF2B5EF4-FFF2-40B4-BE49-F238E27FC236}">
                <a16:creationId xmlns:a16="http://schemas.microsoft.com/office/drawing/2014/main" id="{004AD179-5473-4773-8D64-3C380D9D47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569D5CC-63EA-4255-83E4-462EEB0AC4A4}"/>
              </a:ext>
            </a:extLst>
          </p:cNvPr>
          <p:cNvSpPr/>
          <p:nvPr/>
        </p:nvSpPr>
        <p:spPr>
          <a:xfrm>
            <a:off x="4769679" y="2362200"/>
            <a:ext cx="2240721" cy="51561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3">
            <a:extLst>
              <a:ext uri="{FF2B5EF4-FFF2-40B4-BE49-F238E27FC236}">
                <a16:creationId xmlns:a16="http://schemas.microsoft.com/office/drawing/2014/main" id="{7D22B899-859B-46ED-8686-639DB784B071}"/>
              </a:ext>
            </a:extLst>
          </p:cNvPr>
          <p:cNvSpPr txBox="1">
            <a:spLocks noChangeArrowheads="1"/>
          </p:cNvSpPr>
          <p:nvPr/>
        </p:nvSpPr>
        <p:spPr>
          <a:xfrm>
            <a:off x="609600" y="2209803"/>
            <a:ext cx="7570787" cy="18287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Font typeface="Wingdings" pitchFamily="2" charset="2"/>
              <a:buNone/>
              <a:defRPr/>
            </a:pPr>
            <a:r>
              <a:rPr lang="en-GB" sz="3600" dirty="0"/>
              <a:t>Reporting the result: “significance of effect, direction of effect, magnitude of effect”</a:t>
            </a:r>
          </a:p>
        </p:txBody>
      </p:sp>
    </p:spTree>
    <p:extLst>
      <p:ext uri="{BB962C8B-B14F-4D97-AF65-F5344CB8AC3E}">
        <p14:creationId xmlns:p14="http://schemas.microsoft.com/office/powerpoint/2010/main" val="4195207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pitchFamily="34" charset="0"/>
            </a:endParaRPr>
          </a:p>
        </p:txBody>
      </p:sp>
      <p:pic>
        <p:nvPicPr>
          <p:cNvPr id="61444" name="Picture 6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31"/>
          <a:stretch/>
        </p:blipFill>
        <p:spPr bwMode="auto">
          <a:xfrm>
            <a:off x="1371600" y="2057400"/>
            <a:ext cx="4876800" cy="3882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45" name="TextBox 7"/>
          <p:cNvSpPr txBox="1">
            <a:spLocks noChangeArrowheads="1"/>
          </p:cNvSpPr>
          <p:nvPr/>
        </p:nvSpPr>
        <p:spPr bwMode="auto">
          <a:xfrm>
            <a:off x="5940425" y="1916113"/>
            <a:ext cx="2952750" cy="1201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400">
                <a:latin typeface="Arial" pitchFamily="34" charset="0"/>
              </a:rPr>
              <a:t>Non-parametric tests: use median+IQR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F8ECB6-8F78-4665-B1C2-133D72B0EFE4}" type="slidenum">
              <a:rPr lang="en-GB" smtClean="0"/>
              <a:pPr>
                <a:defRPr/>
              </a:pPr>
              <a:t>45</a:t>
            </a:fld>
            <a:endParaRPr lang="en-GB"/>
          </a:p>
        </p:txBody>
      </p:sp>
      <p:sp>
        <p:nvSpPr>
          <p:cNvPr id="7" name="Rectangular Callout 6"/>
          <p:cNvSpPr>
            <a:spLocks noChangeArrowheads="1"/>
          </p:cNvSpPr>
          <p:nvPr/>
        </p:nvSpPr>
        <p:spPr bwMode="auto">
          <a:xfrm>
            <a:off x="6857999" y="3594100"/>
            <a:ext cx="2058823" cy="1206500"/>
          </a:xfrm>
          <a:prstGeom prst="wedgeRectCallout">
            <a:avLst>
              <a:gd name="adj1" fmla="val -112973"/>
              <a:gd name="adj2" fmla="val -56946"/>
            </a:avLst>
          </a:prstGeom>
          <a:solidFill>
            <a:schemeClr val="bg1"/>
          </a:solidFill>
          <a:ln w="63500" algn="ctr">
            <a:solidFill>
              <a:srgbClr val="FFCC00"/>
            </a:solidFill>
            <a:round/>
            <a:headEnd/>
            <a:tailEnd/>
          </a:ln>
        </p:spPr>
        <p:txBody>
          <a:bodyPr lIns="90000" tIns="46800" rIns="90000" bIns="46800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en-US">
                <a:latin typeface="+mn-lt"/>
              </a:rPr>
              <a:t>Measure of dispersion - IQR</a:t>
            </a:r>
          </a:p>
        </p:txBody>
      </p:sp>
      <p:sp>
        <p:nvSpPr>
          <p:cNvPr id="8" name="Rectangular Callout 7"/>
          <p:cNvSpPr>
            <a:spLocks noChangeArrowheads="1"/>
          </p:cNvSpPr>
          <p:nvPr/>
        </p:nvSpPr>
        <p:spPr bwMode="auto">
          <a:xfrm>
            <a:off x="76201" y="4419599"/>
            <a:ext cx="1600199" cy="1143001"/>
          </a:xfrm>
          <a:prstGeom prst="wedgeRectCallout">
            <a:avLst>
              <a:gd name="adj1" fmla="val 84870"/>
              <a:gd name="adj2" fmla="val 51313"/>
            </a:avLst>
          </a:prstGeom>
          <a:solidFill>
            <a:schemeClr val="bg1"/>
          </a:solidFill>
          <a:ln w="63500" algn="ctr">
            <a:solidFill>
              <a:srgbClr val="FFCC00"/>
            </a:solidFill>
            <a:round/>
            <a:headEnd/>
            <a:tailEnd/>
          </a:ln>
        </p:spPr>
        <p:txBody>
          <a:bodyPr lIns="90000" tIns="46800" rIns="90000" bIns="46800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en-US">
                <a:latin typeface="+mn-lt"/>
              </a:rPr>
              <a:t>What is the figure?</a:t>
            </a:r>
          </a:p>
        </p:txBody>
      </p:sp>
      <p:sp>
        <p:nvSpPr>
          <p:cNvPr id="9" name="Rectangular Callout 8"/>
          <p:cNvSpPr>
            <a:spLocks noChangeArrowheads="1"/>
          </p:cNvSpPr>
          <p:nvPr/>
        </p:nvSpPr>
        <p:spPr bwMode="auto">
          <a:xfrm>
            <a:off x="128588" y="1163638"/>
            <a:ext cx="1014412" cy="1198562"/>
          </a:xfrm>
          <a:prstGeom prst="wedgeRectCallout">
            <a:avLst>
              <a:gd name="adj1" fmla="val 71271"/>
              <a:gd name="adj2" fmla="val 96745"/>
            </a:avLst>
          </a:prstGeom>
          <a:solidFill>
            <a:schemeClr val="bg1"/>
          </a:solidFill>
          <a:ln w="63500" algn="ctr">
            <a:solidFill>
              <a:srgbClr val="FFCC00"/>
            </a:solidFill>
            <a:round/>
            <a:headEnd/>
            <a:tailEnd/>
          </a:ln>
        </p:spPr>
        <p:txBody>
          <a:bodyPr lIns="90000" tIns="46800" rIns="90000" bIns="46800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en-US">
                <a:latin typeface="+mn-lt"/>
              </a:rPr>
              <a:t>Label with units</a:t>
            </a:r>
          </a:p>
        </p:txBody>
      </p:sp>
      <p:sp>
        <p:nvSpPr>
          <p:cNvPr id="10" name="Rectangular Callout 9"/>
          <p:cNvSpPr/>
          <p:nvPr/>
        </p:nvSpPr>
        <p:spPr bwMode="auto">
          <a:xfrm>
            <a:off x="1905000" y="6184135"/>
            <a:ext cx="4678363" cy="576262"/>
          </a:xfrm>
          <a:prstGeom prst="wedgeRectCallout">
            <a:avLst>
              <a:gd name="adj1" fmla="val -26852"/>
              <a:gd name="adj2" fmla="val 47750"/>
            </a:avLst>
          </a:prstGeom>
          <a:solidFill>
            <a:schemeClr val="bg1"/>
          </a:solidFill>
          <a:ln w="63500" cap="flat" cmpd="sng" algn="ctr">
            <a:solidFill>
              <a:srgbClr val="FF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0000" tIns="46800" rIns="90000" bIns="46800"/>
          <a:lstStyle/>
          <a:p>
            <a:pPr>
              <a:defRPr/>
            </a:pPr>
            <a:r>
              <a:rPr lang="en-GB" sz="2400" dirty="0"/>
              <a:t>Always refer to figure in the text</a:t>
            </a: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304801" y="228600"/>
            <a:ext cx="8427278" cy="11983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US" sz="2800" dirty="0"/>
              <a:t>Non-parametric tests</a:t>
            </a:r>
            <a:r>
              <a:rPr lang="en-GB" altLang="en-US" dirty="0"/>
              <a:t/>
            </a:r>
            <a:br>
              <a:rPr lang="en-GB" altLang="en-US" dirty="0"/>
            </a:br>
            <a:r>
              <a:rPr lang="en-GB" altLang="en-US" dirty="0"/>
              <a:t>two-sample Wilcoxon (M-W): example</a:t>
            </a:r>
          </a:p>
        </p:txBody>
      </p:sp>
    </p:spTree>
    <p:extLst>
      <p:ext uri="{BB962C8B-B14F-4D97-AF65-F5344CB8AC3E}">
        <p14:creationId xmlns:p14="http://schemas.microsoft.com/office/powerpoint/2010/main" val="2750258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F8ECB6-8F78-4665-B1C2-133D72B0EFE4}" type="slidenum">
              <a:rPr lang="en-GB" smtClean="0"/>
              <a:pPr>
                <a:defRPr/>
              </a:pPr>
              <a:t>46</a:t>
            </a:fld>
            <a:endParaRPr lang="en-GB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914400" y="185999"/>
            <a:ext cx="7405758" cy="11983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US" sz="2800" i="1" dirty="0"/>
              <a:t>t</a:t>
            </a:r>
            <a:r>
              <a:rPr lang="en-GB" altLang="en-US" sz="2800" dirty="0"/>
              <a:t>-tests</a:t>
            </a:r>
            <a:r>
              <a:rPr lang="en-GB" altLang="en-US" dirty="0"/>
              <a:t/>
            </a:r>
            <a:br>
              <a:rPr lang="en-GB" altLang="en-US" dirty="0"/>
            </a:br>
            <a:r>
              <a:rPr lang="en-GB" altLang="en-US" dirty="0" smtClean="0"/>
              <a:t>Wilcoxon- summary</a:t>
            </a:r>
            <a:endParaRPr lang="en-GB" alt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304800" y="1600200"/>
            <a:ext cx="8458200" cy="475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 eaLnBrk="0" hangingPunct="0">
              <a:spcBef>
                <a:spcPct val="200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GB" sz="3200" kern="0" dirty="0" smtClean="0"/>
              <a:t>Non-parametric</a:t>
            </a:r>
          </a:p>
          <a:p>
            <a:pPr marL="457200" indent="-457200" eaLnBrk="0" hangingPunct="0">
              <a:spcBef>
                <a:spcPct val="200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GB" sz="3200" kern="0" dirty="0" smtClean="0"/>
              <a:t>when assumptions for </a:t>
            </a:r>
            <a:r>
              <a:rPr lang="en-GB" sz="3200" i="1" kern="0" dirty="0" smtClean="0"/>
              <a:t>t</a:t>
            </a:r>
            <a:r>
              <a:rPr lang="en-GB" sz="3200" kern="0" dirty="0" smtClean="0"/>
              <a:t>-test not met </a:t>
            </a:r>
          </a:p>
          <a:p>
            <a:pPr marL="457200" indent="-457200" eaLnBrk="0" hangingPunct="0">
              <a:spcBef>
                <a:spcPct val="200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GB" sz="3200" kern="0" dirty="0" smtClean="0"/>
              <a:t>To </a:t>
            </a:r>
            <a:r>
              <a:rPr lang="en-GB" sz="3200" kern="0" dirty="0"/>
              <a:t>test whether </a:t>
            </a:r>
            <a:r>
              <a:rPr lang="en-GB" sz="3200" kern="0" dirty="0" smtClean="0"/>
              <a:t>the mean rank </a:t>
            </a:r>
            <a:r>
              <a:rPr lang="en-GB" sz="3200" kern="0" dirty="0" smtClean="0"/>
              <a:t>in one group differs from another</a:t>
            </a:r>
            <a:endParaRPr lang="en-GB" sz="3200" kern="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kern="0" dirty="0" smtClean="0"/>
              <a:t>Function in R:</a:t>
            </a:r>
          </a:p>
          <a:p>
            <a:pPr lvl="1"/>
            <a:r>
              <a:rPr lang="en-US" kern="0" dirty="0" err="1" smtClean="0">
                <a:latin typeface="Lucida Console" panose="020B0609040504020204" pitchFamily="49" charset="0"/>
              </a:rPr>
              <a:t>wilcox.test</a:t>
            </a:r>
            <a:r>
              <a:rPr lang="en-US" kern="0" dirty="0" smtClean="0">
                <a:latin typeface="Lucida Console" panose="020B0609040504020204" pitchFamily="49" charset="0"/>
              </a:rPr>
              <a:t>(data </a:t>
            </a:r>
            <a:r>
              <a:rPr lang="en-US" kern="0" dirty="0">
                <a:latin typeface="Lucida Console" panose="020B0609040504020204" pitchFamily="49" charset="0"/>
              </a:rPr>
              <a:t>= </a:t>
            </a:r>
            <a:r>
              <a:rPr lang="en-US" i="1" kern="0" dirty="0" err="1" smtClean="0">
                <a:latin typeface="Lucida Console" panose="020B0609040504020204" pitchFamily="49" charset="0"/>
              </a:rPr>
              <a:t>df</a:t>
            </a:r>
            <a:r>
              <a:rPr lang="en-US" kern="0" dirty="0" smtClean="0">
                <a:latin typeface="Lucida Console" panose="020B0609040504020204" pitchFamily="49" charset="0"/>
              </a:rPr>
              <a:t>, </a:t>
            </a:r>
            <a:r>
              <a:rPr lang="en-US" i="1" kern="0" dirty="0" smtClean="0">
                <a:latin typeface="Lucida Console" panose="020B0609040504020204" pitchFamily="49" charset="0"/>
              </a:rPr>
              <a:t>response</a:t>
            </a:r>
            <a:r>
              <a:rPr lang="en-US" kern="0" dirty="0" smtClean="0">
                <a:latin typeface="Lucida Console" panose="020B0609040504020204" pitchFamily="49" charset="0"/>
              </a:rPr>
              <a:t> </a:t>
            </a:r>
            <a:r>
              <a:rPr lang="en-US" kern="0" dirty="0">
                <a:latin typeface="Lucida Console" panose="020B0609040504020204" pitchFamily="49" charset="0"/>
              </a:rPr>
              <a:t>~ </a:t>
            </a:r>
            <a:r>
              <a:rPr lang="en-US" i="1" kern="0" dirty="0" smtClean="0">
                <a:latin typeface="Lucida Console" panose="020B0609040504020204" pitchFamily="49" charset="0"/>
              </a:rPr>
              <a:t>explanatory</a:t>
            </a:r>
            <a:r>
              <a:rPr lang="en-US" kern="0" dirty="0" smtClean="0">
                <a:latin typeface="Lucida Console" panose="020B0609040504020204" pitchFamily="49" charset="0"/>
              </a:rPr>
              <a:t>)</a:t>
            </a:r>
            <a:endParaRPr lang="en-US" kern="0" dirty="0" smtClean="0">
              <a:latin typeface="Lucida Console" panose="020B06090405040202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kern="0" dirty="0" smtClean="0"/>
              <a:t>If </a:t>
            </a:r>
            <a:r>
              <a:rPr lang="en-US" sz="3200" i="1" kern="0" dirty="0" smtClean="0"/>
              <a:t>p</a:t>
            </a:r>
            <a:r>
              <a:rPr lang="en-US" sz="3200" kern="0" dirty="0" smtClean="0"/>
              <a:t> &lt; 0.05 the test is significant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kern="0" dirty="0" smtClean="0"/>
              <a:t>Few assumptions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kern="0" dirty="0" smtClean="0"/>
              <a:t>Figure: </a:t>
            </a:r>
            <a:r>
              <a:rPr lang="en-GB" sz="3200" kern="0" dirty="0" smtClean="0"/>
              <a:t>boxplot</a:t>
            </a:r>
            <a:endParaRPr lang="en-GB" sz="3200" kern="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3200" kern="0" dirty="0" smtClean="0"/>
          </a:p>
          <a:p>
            <a:pPr>
              <a:buFont typeface="Wingdings" pitchFamily="2" charset="2"/>
              <a:buNone/>
            </a:pPr>
            <a:r>
              <a:rPr lang="en-GB" sz="3200" kern="0" dirty="0" smtClean="0"/>
              <a:t> </a:t>
            </a:r>
            <a:endParaRPr lang="it-IT" altLang="en-US" sz="3200" dirty="0">
              <a:solidFill>
                <a:srgbClr val="3333FF"/>
              </a:solidFill>
              <a:latin typeface="Lucida Console" panose="020B0609040504020204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5087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Introduction to one- and two-sample tests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Reminder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814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476250"/>
            <a:ext cx="7086600" cy="1447800"/>
          </a:xfrm>
        </p:spPr>
        <p:txBody>
          <a:bodyPr/>
          <a:lstStyle/>
          <a:p>
            <a:pPr eaLnBrk="1" hangingPunct="1"/>
            <a:r>
              <a:rPr lang="en-GB" altLang="en-US" dirty="0"/>
              <a:t>Types of </a:t>
            </a:r>
            <a:r>
              <a:rPr lang="en-GB" altLang="en-US" i="1" dirty="0"/>
              <a:t>t</a:t>
            </a:r>
            <a:r>
              <a:rPr lang="en-GB" altLang="en-US" dirty="0"/>
              <a:t>-test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828800"/>
            <a:ext cx="7265987" cy="3429000"/>
          </a:xfrm>
        </p:spPr>
        <p:txBody>
          <a:bodyPr>
            <a:noAutofit/>
          </a:bodyPr>
          <a:lstStyle/>
          <a:p>
            <a:pPr marL="514350" indent="-514350" eaLnBrk="1" hangingPunct="1">
              <a:buFont typeface="+mj-lt"/>
              <a:buAutoNum type="arabicPeriod"/>
            </a:pPr>
            <a:r>
              <a:rPr lang="en-GB" altLang="en-US" sz="2800" dirty="0"/>
              <a:t>One-sample</a:t>
            </a:r>
          </a:p>
          <a:p>
            <a:pPr lvl="1" eaLnBrk="1" hangingPunct="1">
              <a:buFont typeface="Wingdings" pitchFamily="2" charset="2"/>
              <a:buChar char="§"/>
            </a:pPr>
            <a:r>
              <a:rPr lang="en-GB" altLang="en-US" sz="2400" dirty="0"/>
              <a:t>Compares the mean of sample to a particular value (compares the response to a reference)</a:t>
            </a:r>
          </a:p>
          <a:p>
            <a:pPr lvl="2" eaLnBrk="1" hangingPunct="1">
              <a:buFont typeface="Arial" pitchFamily="34" charset="0"/>
              <a:buChar char="•"/>
            </a:pPr>
            <a:r>
              <a:rPr lang="en-GB" altLang="en-US" sz="2000" dirty="0"/>
              <a:t>Includes paired-sample test – compares the mean difference to </a:t>
            </a:r>
            <a:r>
              <a:rPr lang="en-GB" altLang="en-US" sz="2000" dirty="0" smtClean="0"/>
              <a:t>zero (i.e., compares dependent means)</a:t>
            </a:r>
            <a:endParaRPr lang="en-GB" altLang="en-US" sz="2000" dirty="0"/>
          </a:p>
          <a:p>
            <a:pPr eaLnBrk="1" hangingPunct="1"/>
            <a:endParaRPr lang="en-GB" altLang="en-US" sz="2800" dirty="0"/>
          </a:p>
          <a:p>
            <a:pPr marL="514350" indent="-514350" eaLnBrk="1" hangingPunct="1">
              <a:buFont typeface="+mj-lt"/>
              <a:buAutoNum type="arabicPeriod" startAt="2"/>
            </a:pPr>
            <a:r>
              <a:rPr lang="en-GB" altLang="en-US" sz="2800" dirty="0"/>
              <a:t>Two-sample</a:t>
            </a:r>
          </a:p>
          <a:p>
            <a:pPr lvl="1" eaLnBrk="1" hangingPunct="1">
              <a:buFont typeface="Wingdings" pitchFamily="2" charset="2"/>
              <a:buChar char="§"/>
            </a:pPr>
            <a:r>
              <a:rPr lang="en-GB" altLang="en-US" sz="2400" dirty="0"/>
              <a:t>Compares  two (independent) means to each other</a:t>
            </a:r>
          </a:p>
          <a:p>
            <a:pPr eaLnBrk="1" hangingPunct="1">
              <a:buFont typeface="Wingdings" pitchFamily="2" charset="2"/>
              <a:buNone/>
            </a:pPr>
            <a:endParaRPr lang="en-GB" alt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D64911-CADF-4261-B457-A82B9884F985}" type="slidenum">
              <a:rPr lang="en-GB" smtClean="0"/>
              <a:pPr>
                <a:defRPr/>
              </a:pPr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834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476250"/>
            <a:ext cx="7086600" cy="1447800"/>
          </a:xfrm>
        </p:spPr>
        <p:txBody>
          <a:bodyPr/>
          <a:lstStyle/>
          <a:p>
            <a:r>
              <a:rPr lang="en-GB" altLang="en-US" sz="2800" i="1" dirty="0"/>
              <a:t>t</a:t>
            </a:r>
            <a:r>
              <a:rPr lang="en-GB" altLang="en-US" sz="2800" dirty="0"/>
              <a:t>-tests in general</a:t>
            </a:r>
            <a:r>
              <a:rPr lang="en-GB" altLang="en-US" dirty="0"/>
              <a:t/>
            </a:r>
            <a:br>
              <a:rPr lang="en-GB" altLang="en-US" dirty="0"/>
            </a:br>
            <a:r>
              <a:rPr lang="en-GB" altLang="en-US" dirty="0"/>
              <a:t>Assumptions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1" y="2362200"/>
            <a:ext cx="7772400" cy="3994150"/>
          </a:xfrm>
        </p:spPr>
        <p:txBody>
          <a:bodyPr>
            <a:noAutofit/>
          </a:bodyPr>
          <a:lstStyle/>
          <a:p>
            <a:pPr marL="0" indent="0" eaLnBrk="1" hangingPunct="1">
              <a:spcAft>
                <a:spcPts val="1200"/>
              </a:spcAft>
              <a:buNone/>
              <a:defRPr/>
            </a:pPr>
            <a:r>
              <a:rPr lang="en-GB" dirty="0"/>
              <a:t>All </a:t>
            </a:r>
            <a:r>
              <a:rPr lang="en-GB" i="1" dirty="0"/>
              <a:t>t</a:t>
            </a:r>
            <a:r>
              <a:rPr lang="en-GB" dirty="0"/>
              <a:t>-tests assume </a:t>
            </a:r>
            <a:r>
              <a:rPr lang="en-GB" dirty="0" smtClean="0"/>
              <a:t>the “residuals” are normally distributed</a:t>
            </a:r>
            <a:r>
              <a:rPr lang="en-GB" dirty="0"/>
              <a:t> </a:t>
            </a:r>
            <a:r>
              <a:rPr lang="en-GB" dirty="0" smtClean="0"/>
              <a:t>and have homogeneity of variance</a:t>
            </a:r>
          </a:p>
          <a:p>
            <a:pPr marL="0" indent="0" eaLnBrk="1" hangingPunct="1">
              <a:spcAft>
                <a:spcPts val="1200"/>
              </a:spcAft>
              <a:buNone/>
              <a:defRPr/>
            </a:pPr>
            <a:r>
              <a:rPr lang="en-GB" dirty="0" smtClean="0"/>
              <a:t>A residual is the difference between the predicted and observed value</a:t>
            </a:r>
          </a:p>
          <a:p>
            <a:pPr marL="0" indent="0" eaLnBrk="1" hangingPunct="1">
              <a:spcAft>
                <a:spcPts val="1200"/>
              </a:spcAft>
              <a:buNone/>
              <a:defRPr/>
            </a:pPr>
            <a:r>
              <a:rPr lang="en-GB" dirty="0" smtClean="0"/>
              <a:t>Predicted value is the mean / group mean</a:t>
            </a:r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D64911-CADF-4261-B457-A82B9884F985}" type="slidenum">
              <a:rPr lang="en-GB" smtClean="0"/>
              <a:pPr>
                <a:defRPr/>
              </a:pPr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2960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6013" y="1752600"/>
            <a:ext cx="7265987" cy="4756150"/>
          </a:xfrm>
          <a:solidFill>
            <a:schemeClr val="bg1"/>
          </a:solidFill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GB" dirty="0" smtClean="0"/>
              <a:t>Two </a:t>
            </a:r>
            <a:r>
              <a:rPr lang="en-GB" dirty="0"/>
              <a:t>samples but values are not independent (could not reorder)</a:t>
            </a:r>
          </a:p>
          <a:p>
            <a:pPr eaLnBrk="1" hangingPunct="1">
              <a:defRPr/>
            </a:pPr>
            <a:endParaRPr lang="en-GB" dirty="0" smtClean="0"/>
          </a:p>
          <a:p>
            <a:pPr eaLnBrk="1" hangingPunct="1">
              <a:defRPr/>
            </a:pPr>
            <a:endParaRPr lang="en-GB" dirty="0"/>
          </a:p>
          <a:p>
            <a:pPr eaLnBrk="1" hangingPunct="1">
              <a:defRPr/>
            </a:pPr>
            <a:endParaRPr lang="en-GB" dirty="0" smtClean="0"/>
          </a:p>
          <a:p>
            <a:pPr eaLnBrk="1" hangingPunct="1">
              <a:defRPr/>
            </a:pPr>
            <a:endParaRPr lang="en-GB" dirty="0"/>
          </a:p>
          <a:p>
            <a:pPr marL="0" indent="0" eaLnBrk="1" hangingPunct="1">
              <a:buNone/>
              <a:defRPr/>
            </a:pPr>
            <a:endParaRPr lang="en-GB" dirty="0" smtClean="0"/>
          </a:p>
          <a:p>
            <a:pPr marL="0" indent="0" eaLnBrk="1" hangingPunct="1">
              <a:buNone/>
              <a:defRPr/>
            </a:pPr>
            <a:r>
              <a:rPr lang="en-GB" dirty="0" smtClean="0"/>
              <a:t>Actually a one-sample test</a:t>
            </a:r>
            <a:endParaRPr lang="en-GB" dirty="0"/>
          </a:p>
          <a:p>
            <a:pPr eaLnBrk="1" hangingPunct="1">
              <a:defRPr/>
            </a:pPr>
            <a:endParaRPr lang="en-GB" dirty="0"/>
          </a:p>
          <a:p>
            <a:pPr marL="0" indent="0" eaLnBrk="1" hangingPunct="1">
              <a:buNone/>
              <a:defRPr/>
            </a:pPr>
            <a:endParaRPr lang="en-GB" dirty="0"/>
          </a:p>
          <a:p>
            <a:pPr marL="342900" lvl="1" indent="-342900" eaLnBrk="1" hangingPunct="1">
              <a:buClr>
                <a:schemeClr val="accent2"/>
              </a:buClr>
              <a:defRPr/>
            </a:pPr>
            <a:endParaRPr lang="en-GB" sz="2800" dirty="0">
              <a:ea typeface="+mn-ea"/>
              <a:cs typeface="+mn-cs"/>
            </a:endParaRPr>
          </a:p>
          <a:p>
            <a:pPr lvl="1" eaLnBrk="1" hangingPunct="1">
              <a:buFont typeface="Wingdings" pitchFamily="2" charset="2"/>
              <a:buNone/>
              <a:defRPr/>
            </a:pP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F8ECB6-8F78-4665-B1C2-133D72B0EFE4}" type="slidenum">
              <a:rPr lang="en-GB" smtClean="0"/>
              <a:pPr>
                <a:defRPr/>
              </a:pPr>
              <a:t>8</a:t>
            </a:fld>
            <a:endParaRPr lang="en-GB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914400" y="185999"/>
            <a:ext cx="7405758" cy="11983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US" sz="2800" i="1" dirty="0"/>
              <a:t>t</a:t>
            </a:r>
            <a:r>
              <a:rPr lang="en-GB" altLang="en-US" sz="2800" dirty="0"/>
              <a:t>-tests</a:t>
            </a:r>
            <a:r>
              <a:rPr lang="en-GB" altLang="en-US" dirty="0"/>
              <a:t/>
            </a:r>
            <a:br>
              <a:rPr lang="en-GB" altLang="en-US" dirty="0"/>
            </a:br>
            <a:r>
              <a:rPr lang="en-GB" altLang="en-US" dirty="0"/>
              <a:t>Paired-sample </a:t>
            </a:r>
            <a:r>
              <a:rPr lang="en-GB" altLang="en-US" i="1" dirty="0"/>
              <a:t>t-</a:t>
            </a:r>
            <a:r>
              <a:rPr lang="en-GB" altLang="en-US" dirty="0"/>
              <a:t>tests</a:t>
            </a:r>
          </a:p>
        </p:txBody>
      </p:sp>
    </p:spTree>
    <p:extLst>
      <p:ext uri="{BB962C8B-B14F-4D97-AF65-F5344CB8AC3E}">
        <p14:creationId xmlns:p14="http://schemas.microsoft.com/office/powerpoint/2010/main" val="3372594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292608" y="1770344"/>
            <a:ext cx="3505200" cy="4672012"/>
          </a:xfrm>
        </p:spPr>
        <p:txBody>
          <a:bodyPr>
            <a:normAutofit fontScale="90000"/>
          </a:bodyPr>
          <a:lstStyle/>
          <a:p>
            <a:pPr algn="l"/>
            <a:r>
              <a:rPr lang="en-GB" altLang="en-US" sz="3600" dirty="0"/>
              <a:t>Is there a difference between the maths and stats marks of </a:t>
            </a:r>
            <a:r>
              <a:rPr lang="en-GB" altLang="en-US" sz="3600" dirty="0" smtClean="0"/>
              <a:t>10 students?</a:t>
            </a:r>
            <a:br>
              <a:rPr lang="en-GB" altLang="en-US" sz="3600" dirty="0" smtClean="0"/>
            </a:br>
            <a:r>
              <a:rPr lang="en-GB" altLang="en-US" sz="3600" dirty="0"/>
              <a:t/>
            </a:r>
            <a:br>
              <a:rPr lang="en-GB" altLang="en-US" sz="3600" dirty="0"/>
            </a:br>
            <a:r>
              <a:rPr lang="en-GB" altLang="en-US" sz="3600" dirty="0" smtClean="0"/>
              <a:t>The one sample is the difference between the pairs of values</a:t>
            </a:r>
            <a:br>
              <a:rPr lang="en-GB" altLang="en-US" sz="3600" dirty="0" smtClean="0"/>
            </a:br>
            <a:r>
              <a:rPr lang="en-GB" altLang="en-US" sz="3600" dirty="0"/>
              <a:t/>
            </a:r>
            <a:br>
              <a:rPr lang="en-GB" altLang="en-US" sz="3600" dirty="0"/>
            </a:br>
            <a:r>
              <a:rPr lang="en-GB" altLang="en-US" sz="3600" dirty="0" err="1" smtClean="0"/>
              <a:t>n.b.</a:t>
            </a:r>
            <a:r>
              <a:rPr lang="en-GB" altLang="en-US" sz="3600" dirty="0" smtClean="0"/>
              <a:t> tidy data</a:t>
            </a:r>
            <a:endParaRPr lang="en-GB" altLang="en-US" sz="3600" dirty="0">
              <a:solidFill>
                <a:srgbClr val="FFFF00"/>
              </a:solidFill>
            </a:endParaRPr>
          </a:p>
        </p:txBody>
      </p:sp>
      <p:sp>
        <p:nvSpPr>
          <p:cNvPr id="34822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F8ECB6-8F78-4665-B1C2-133D72B0EFE4}" type="slidenum">
              <a:rPr lang="en-GB" smtClean="0"/>
              <a:pPr>
                <a:defRPr/>
              </a:pPr>
              <a:t>9</a:t>
            </a:fld>
            <a:endParaRPr lang="en-GB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914400" y="185999"/>
            <a:ext cx="7405758" cy="11983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US" sz="2800" i="1" dirty="0"/>
              <a:t>t</a:t>
            </a:r>
            <a:r>
              <a:rPr lang="en-GB" altLang="en-US" sz="2800" dirty="0"/>
              <a:t>-tests</a:t>
            </a:r>
            <a:r>
              <a:rPr lang="en-GB" altLang="en-US" dirty="0"/>
              <a:t/>
            </a:r>
            <a:br>
              <a:rPr lang="en-GB" altLang="en-US" dirty="0"/>
            </a:br>
            <a:r>
              <a:rPr lang="en-GB" altLang="en-US" dirty="0"/>
              <a:t>Paired-sample </a:t>
            </a:r>
            <a:r>
              <a:rPr lang="en-GB" altLang="en-US" i="1" dirty="0"/>
              <a:t>t-</a:t>
            </a:r>
            <a:r>
              <a:rPr lang="en-GB" altLang="en-US" dirty="0"/>
              <a:t>tests example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t="11089" r="75659" b="36634"/>
          <a:stretch/>
        </p:blipFill>
        <p:spPr>
          <a:xfrm>
            <a:off x="5990431" y="1337698"/>
            <a:ext cx="2209800" cy="5490702"/>
          </a:xfrm>
          <a:prstGeom prst="rect">
            <a:avLst/>
          </a:prstGeom>
        </p:spPr>
      </p:pic>
      <p:cxnSp>
        <p:nvCxnSpPr>
          <p:cNvPr id="5" name="Straight Arrow Connector 4"/>
          <p:cNvCxnSpPr>
            <a:endCxn id="11" idx="0"/>
          </p:cNvCxnSpPr>
          <p:nvPr/>
        </p:nvCxnSpPr>
        <p:spPr>
          <a:xfrm flipH="1">
            <a:off x="4900216" y="1905000"/>
            <a:ext cx="1424384" cy="967580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5029200" y="3746500"/>
            <a:ext cx="1371600" cy="673100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3962400" y="2872580"/>
            <a:ext cx="1875631" cy="8739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altLang="en-US" sz="3600" dirty="0" smtClean="0"/>
              <a:t>Same student</a:t>
            </a:r>
            <a:endParaRPr lang="en-GB" altLang="en-US" sz="36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0033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PPRESENTATIONGUID" val="5275dbb7-ec9c-49b4-8e8b-edbd6fa0db0e"/>
  <p:tag name="WASPOLLED" val="609E324E4E404F3F9B1A2A11831103CB"/>
  <p:tag name="TPVERSION" val="8"/>
  <p:tag name="TPFULLVERSION" val="8.6.3.13"/>
  <p:tag name="PPTVERSION" val="16"/>
  <p:tag name="TPOS" val="2"/>
  <p:tag name="TPLASTSAVEVERSION" val="6.4 PC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32824</TotalTime>
  <Words>2513</Words>
  <Application>Microsoft Office PowerPoint</Application>
  <PresentationFormat>On-screen Show (4:3)</PresentationFormat>
  <Paragraphs>457</Paragraphs>
  <Slides>46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6" baseType="lpstr">
      <vt:lpstr>Arial</vt:lpstr>
      <vt:lpstr>Consolas</vt:lpstr>
      <vt:lpstr>Calibri</vt:lpstr>
      <vt:lpstr>Wingdings</vt:lpstr>
      <vt:lpstr>Verdana</vt:lpstr>
      <vt:lpstr>Cambria Math</vt:lpstr>
      <vt:lpstr>Times New Roman</vt:lpstr>
      <vt:lpstr>Lucida Console</vt:lpstr>
      <vt:lpstr>Courier New</vt:lpstr>
      <vt:lpstr>Office Theme</vt:lpstr>
      <vt:lpstr>Emma Rand Data Analysis in R</vt:lpstr>
      <vt:lpstr>Last week</vt:lpstr>
      <vt:lpstr>Summary of this week</vt:lpstr>
      <vt:lpstr>Learning objectives</vt:lpstr>
      <vt:lpstr>Introduction to one- and two-sample tests</vt:lpstr>
      <vt:lpstr>Types of t-test</vt:lpstr>
      <vt:lpstr>t-tests in general Assumptions</vt:lpstr>
      <vt:lpstr>PowerPoint Presentation</vt:lpstr>
      <vt:lpstr>Is there a difference between the maths and stats marks of 10 students?  The one sample is the difference between the pairs of values  n.b. tidy data</vt:lpstr>
      <vt:lpstr>PowerPoint Presentation</vt:lpstr>
      <vt:lpstr>Two-sample t-tests</vt:lpstr>
      <vt:lpstr>Is there a difference between the masses of different subspecies of chaffinches?    n.b. tidy data</vt:lpstr>
      <vt:lpstr>The two-sample t-test</vt:lpstr>
      <vt:lpstr>two-sample t-test example</vt:lpstr>
      <vt:lpstr>PowerPoint Presentation</vt:lpstr>
      <vt:lpstr>PowerPoint Presentation</vt:lpstr>
      <vt:lpstr>t-tests Two-sample t-test example</vt:lpstr>
      <vt:lpstr>Tidy data</vt:lpstr>
      <vt:lpstr>t-tests Two-sample t-test example</vt:lpstr>
      <vt:lpstr>t-tests Two-sample t-test example</vt:lpstr>
      <vt:lpstr>t-tests Two-sample t-test example</vt:lpstr>
      <vt:lpstr>t-tests Two-sample t-test example</vt:lpstr>
      <vt:lpstr>t-tests Two-sample t-test example</vt:lpstr>
      <vt:lpstr>t-tests Two-sample t-test example</vt:lpstr>
      <vt:lpstr>t-tests Two-sample t-test example</vt:lpstr>
      <vt:lpstr>t-tests Two-sample t-test example</vt:lpstr>
      <vt:lpstr>t-tests Two-sample t-test example</vt:lpstr>
      <vt:lpstr>t-tests Two-sample t-test example</vt:lpstr>
      <vt:lpstr>t-tests Two-sample t-test example</vt:lpstr>
      <vt:lpstr>t-tests Two-sample t-test example</vt:lpstr>
      <vt:lpstr>t-tests Two-sample t-test example</vt:lpstr>
      <vt:lpstr>t-tests Two-sample t-test example</vt:lpstr>
      <vt:lpstr>PowerPoint Presentation</vt:lpstr>
      <vt:lpstr>t-tests Two-sample t-test: figures</vt:lpstr>
      <vt:lpstr>t-tests Two-sample t-test: figures</vt:lpstr>
      <vt:lpstr>PowerPoint Presentation</vt:lpstr>
      <vt:lpstr>The two sample Wilcoxon also known as the Mann-Whitney</vt:lpstr>
      <vt:lpstr>When the t-test assumptions are not met: non- parametric tests</vt:lpstr>
      <vt:lpstr>Non-parametric tests t-test equivalents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Scientific Skills term 2: Statistics</dc:title>
  <dc:creator>Emma Rand</dc:creator>
  <cp:lastModifiedBy>Emma Rand</cp:lastModifiedBy>
  <cp:revision>338</cp:revision>
  <cp:lastPrinted>2015-09-22T13:49:58Z</cp:lastPrinted>
  <dcterms:created xsi:type="dcterms:W3CDTF">2006-08-16T00:00:00Z</dcterms:created>
  <dcterms:modified xsi:type="dcterms:W3CDTF">2021-02-10T17:05:02Z</dcterms:modified>
</cp:coreProperties>
</file>