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47" r:id="rId3"/>
    <p:sldId id="258" r:id="rId4"/>
    <p:sldId id="507" r:id="rId5"/>
    <p:sldId id="548" r:id="rId6"/>
    <p:sldId id="550" r:id="rId7"/>
    <p:sldId id="551" r:id="rId8"/>
    <p:sldId id="432" r:id="rId9"/>
    <p:sldId id="468" r:id="rId10"/>
    <p:sldId id="473" r:id="rId11"/>
    <p:sldId id="552" r:id="rId12"/>
    <p:sldId id="491" r:id="rId13"/>
    <p:sldId id="492" r:id="rId14"/>
    <p:sldId id="553" r:id="rId15"/>
    <p:sldId id="493" r:id="rId16"/>
    <p:sldId id="539" r:id="rId17"/>
    <p:sldId id="540" r:id="rId18"/>
    <p:sldId id="541" r:id="rId19"/>
    <p:sldId id="554" r:id="rId20"/>
    <p:sldId id="531" r:id="rId21"/>
    <p:sldId id="555" r:id="rId22"/>
    <p:sldId id="514" r:id="rId23"/>
    <p:sldId id="542" r:id="rId24"/>
    <p:sldId id="497" r:id="rId25"/>
    <p:sldId id="466" r:id="rId26"/>
    <p:sldId id="533" r:id="rId27"/>
    <p:sldId id="480" r:id="rId28"/>
    <p:sldId id="534" r:id="rId29"/>
    <p:sldId id="544" r:id="rId30"/>
    <p:sldId id="502" r:id="rId31"/>
    <p:sldId id="545" r:id="rId32"/>
    <p:sldId id="503" r:id="rId33"/>
    <p:sldId id="557" r:id="rId34"/>
    <p:sldId id="558" r:id="rId35"/>
    <p:sldId id="556" r:id="rId36"/>
    <p:sldId id="535" r:id="rId37"/>
    <p:sldId id="536" r:id="rId38"/>
    <p:sldId id="505" r:id="rId39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416" autoAdjust="0"/>
  </p:normalViewPr>
  <p:slideViewPr>
    <p:cSldViewPr>
      <p:cViewPr varScale="1">
        <p:scale>
          <a:sx n="99" d="100"/>
          <a:sy n="99" d="100"/>
        </p:scale>
        <p:origin x="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A-4A58-8131-228B60CF7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A-4A58-8131-228B60CF71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A-4A58-8131-228B60CF7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067008"/>
        <c:axId val="39085184"/>
        <c:axId val="47604608"/>
      </c:bar3DChart>
      <c:catAx>
        <c:axId val="390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085184"/>
        <c:crosses val="autoZero"/>
        <c:auto val="1"/>
        <c:lblAlgn val="ctr"/>
        <c:lblOffset val="100"/>
        <c:noMultiLvlLbl val="0"/>
      </c:catAx>
      <c:valAx>
        <c:axId val="390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67008"/>
        <c:crosses val="autoZero"/>
        <c:crossBetween val="between"/>
      </c:valAx>
      <c:serAx>
        <c:axId val="476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85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5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1F5E-FE4E-476A-BDAE-3D62BA9C5D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5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0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6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0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63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59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40EB-CD8E-4349-A3C9-053274016A0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6E51-554B-4BBA-8208-BBE06939359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6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9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00224171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than one explanatory variable: Two-way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altLang="en-US" dirty="0"/>
              <a:t>Same as for one-way ANOVA</a:t>
            </a:r>
          </a:p>
          <a:p>
            <a:pPr>
              <a:lnSpc>
                <a:spcPct val="130000"/>
              </a:lnSpc>
            </a:pPr>
            <a:r>
              <a:rPr lang="en-GB" altLang="en-US" dirty="0"/>
              <a:t>Normality and </a:t>
            </a:r>
            <a:r>
              <a:rPr lang="en-GB" altLang="en-US" dirty="0" smtClean="0"/>
              <a:t>homogeneity of variance in </a:t>
            </a:r>
            <a:r>
              <a:rPr lang="en-GB" altLang="en-US" dirty="0"/>
              <a:t>residuals 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Common sense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b="1" dirty="0"/>
              <a:t>Check after ANOVA</a:t>
            </a:r>
            <a:r>
              <a:rPr lang="en-GB" altLang="en-US" dirty="0"/>
              <a:t> using the $residuals variable and diagnostic plots (as we did after one-way ANOVA)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8488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two-way </a:t>
            </a:r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" y="2743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Response: wing lengths</a:t>
            </a:r>
          </a:p>
          <a:p>
            <a:r>
              <a:rPr lang="en-GB" sz="2400" dirty="0"/>
              <a:t>Explanatory variables:</a:t>
            </a:r>
          </a:p>
          <a:p>
            <a:pPr lvl="1"/>
            <a:r>
              <a:rPr lang="en-GB" sz="2400" dirty="0"/>
              <a:t>region: two levels</a:t>
            </a:r>
          </a:p>
          <a:p>
            <a:pPr lvl="1"/>
            <a:r>
              <a:rPr lang="en-GB" sz="2400" dirty="0" err="1"/>
              <a:t>spp</a:t>
            </a:r>
            <a:r>
              <a:rPr lang="en-GB" sz="2400" dirty="0"/>
              <a:t>: two levels</a:t>
            </a:r>
          </a:p>
          <a:p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6C35C-4F8A-4CFB-8C5B-7D7786B8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r="69475" b="21111"/>
          <a:stretch/>
        </p:blipFill>
        <p:spPr>
          <a:xfrm>
            <a:off x="6019799" y="304800"/>
            <a:ext cx="28871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39209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4876800"/>
            <a:ext cx="7239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2044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18002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 &lt;- 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read_table2(“../data/butterf.txt")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glimpse(butter)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40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3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23.6, 23.3, 18.2, 22.6, 29.3, 22.2, 24.5, 26.3, 20.6, 23.9...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region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south, south, south, south, south, south, south, south, so...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611188" y="4437062"/>
            <a:ext cx="79200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Assumptions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sense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Can be checked after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82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perhaps..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1905000"/>
            <a:ext cx="64396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y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fill = region))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3" name="Picture 2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61620"/>
            <a:ext cx="4852586" cy="38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err="1"/>
              <a:t>Sumarise</a:t>
            </a:r>
            <a:r>
              <a:rPr lang="en-GB" altLang="en-US" sz="2800" dirty="0"/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14BF89-658E-401E-8AD2-8EAB319C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8151812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 median 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&lt;int&gt;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31.4   31.0  4.28    10 1.35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24.7   24.5  3.27    10 1.03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25.0   27.0  4.96    10 1.57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23.4   23.5  3.01    10 0.953</a:t>
            </a:r>
            <a:endParaRPr lang="en-GB" sz="2000" kern="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C6B70-A0BF-4E47-9482-A31F2C6B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6096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butter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>
                <a:solidFill>
                  <a:srgbClr val="3333FF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region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median = median(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/sqrt(n))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40" y="1039646"/>
            <a:ext cx="252756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smtClean="0"/>
              <a:t>ANOVA</a:t>
            </a:r>
            <a:endParaRPr lang="en-GB" alt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Assign result because we will be able to access residuals from this object later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/>
              <a:t>anova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758440" y="3805931"/>
            <a:ext cx="61553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model: explain </a:t>
            </a:r>
            <a:r>
              <a:rPr lang="en-GB" altLang="en-US" sz="2800" dirty="0" err="1"/>
              <a:t>winglen</a:t>
            </a:r>
            <a:r>
              <a:rPr lang="en-GB" altLang="en-US" sz="2800" dirty="0"/>
              <a:t> by region, </a:t>
            </a:r>
            <a:r>
              <a:rPr lang="en-GB" altLang="en-US" sz="2800" dirty="0" err="1"/>
              <a:t>spp</a:t>
            </a:r>
            <a:r>
              <a:rPr lang="en-GB" altLang="en-US" sz="2800" dirty="0"/>
              <a:t> and the interaction between them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8760" y="3291821"/>
            <a:ext cx="15240" cy="514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 smtClean="0"/>
              <a:t>Example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5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</a:t>
            </a:r>
            <a:r>
              <a:rPr lang="en-GB" dirty="0" smtClean="0"/>
              <a:t>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Extended </a:t>
            </a:r>
            <a:r>
              <a:rPr lang="en-GB" dirty="0" smtClean="0"/>
              <a:t>our ability to test for differences between two or more </a:t>
            </a:r>
            <a:r>
              <a:rPr lang="en-GB" dirty="0" smtClean="0"/>
              <a:t>groups with the one-way </a:t>
            </a:r>
            <a:r>
              <a:rPr lang="en-GB" dirty="0" smtClean="0"/>
              <a:t>ANOVA and its non-parametric </a:t>
            </a:r>
            <a:r>
              <a:rPr lang="en-GB" dirty="0"/>
              <a:t>equivalent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pPr lvl="1"/>
            <a:r>
              <a:rPr lang="en-GB" dirty="0" smtClean="0"/>
              <a:t>Rationale for ANOVA rather than multiple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  <a:endParaRPr lang="en-GB" dirty="0"/>
          </a:p>
          <a:p>
            <a:pPr lvl="1"/>
            <a:r>
              <a:rPr lang="en-GB" dirty="0" smtClean="0"/>
              <a:t>ANOVA </a:t>
            </a:r>
            <a:r>
              <a:rPr lang="en-GB" dirty="0" smtClean="0"/>
              <a:t>terminology and </a:t>
            </a:r>
            <a:r>
              <a:rPr lang="en-GB" dirty="0" smtClean="0"/>
              <a:t>concepts: SS, MS, </a:t>
            </a:r>
            <a:r>
              <a:rPr lang="en-GB" i="1" dirty="0" smtClean="0"/>
              <a:t>F</a:t>
            </a:r>
          </a:p>
          <a:p>
            <a:pPr lvl="1"/>
            <a:r>
              <a:rPr lang="en-GB" dirty="0" smtClean="0"/>
              <a:t>Post-hoc tests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RStudio </a:t>
            </a:r>
          </a:p>
          <a:p>
            <a:pPr lvl="1"/>
            <a:r>
              <a:rPr lang="en-GB" dirty="0" smtClean="0"/>
              <a:t>Importing data from csv files</a:t>
            </a:r>
          </a:p>
          <a:p>
            <a:pPr lvl="1"/>
            <a:r>
              <a:rPr lang="en-GB" dirty="0" smtClean="0"/>
              <a:t>One 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 and their post-hoc tests</a:t>
            </a:r>
            <a:endParaRPr lang="en-GB" dirty="0"/>
          </a:p>
          <a:p>
            <a:pPr lvl="1"/>
            <a:r>
              <a:rPr lang="en-GB" dirty="0" smtClean="0"/>
              <a:t>Summarising and reporting</a:t>
            </a:r>
          </a:p>
          <a:p>
            <a:pPr lvl="1"/>
            <a:r>
              <a:rPr lang="en-GB" dirty="0" smtClean="0"/>
              <a:t>Figure annotations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9240" y="5181600"/>
            <a:ext cx="252756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Three tests</a:t>
            </a:r>
          </a:p>
          <a:p>
            <a:r>
              <a:rPr lang="en-GB" altLang="en-US" sz="2800" dirty="0" smtClean="0"/>
              <a:t>Three p values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43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09601" y="4876800"/>
            <a:ext cx="8229599" cy="1367782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region (difference between regions)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species (difference between species)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interaction between region and species…..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3577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8343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06859" y="4997451"/>
            <a:ext cx="8456141" cy="1631949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of values – 1:                   40 – 1 = 39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regions – 1:                     2 – 1 = 1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1:                              2 –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     1*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all other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 39 – 1 – 1 – 1 = 36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578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24200" y="3733801"/>
            <a:ext cx="5416780" cy="2622550"/>
            <a:chOff x="5053338" y="4163137"/>
            <a:chExt cx="5415337" cy="2617637"/>
          </a:xfrm>
        </p:grpSpPr>
        <p:sp>
          <p:nvSpPr>
            <p:cNvPr id="7" name="Rectangle 6"/>
            <p:cNvSpPr/>
            <p:nvPr/>
          </p:nvSpPr>
          <p:spPr>
            <a:xfrm>
              <a:off x="5053338" y="4163137"/>
              <a:ext cx="1007795" cy="432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604054" y="6132702"/>
              <a:ext cx="4864621" cy="648072"/>
            </a:xfrm>
            <a:prstGeom prst="wedgeRectCallout">
              <a:avLst>
                <a:gd name="adj1" fmla="val -40182"/>
                <a:gd name="adj2" fmla="val -28059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600" dirty="0">
                  <a:solidFill>
                    <a:schemeClr val="tx1"/>
                  </a:solidFill>
                </a:rPr>
                <a:t>‘Error term’ for all 3 tests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1797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 example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2E12D-04E0-4808-A9FA-DB0CFF09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6"/>
          <a:stretch/>
        </p:blipFill>
        <p:spPr>
          <a:xfrm>
            <a:off x="5299542" y="4004847"/>
            <a:ext cx="3878916" cy="2813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E8A15E-7D6C-47D0-908A-C3FA33A8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1"/>
          <a:stretch/>
        </p:blipFill>
        <p:spPr>
          <a:xfrm>
            <a:off x="5619609" y="1295400"/>
            <a:ext cx="3871415" cy="273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US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0.97306, p-value = 0.4474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16113"/>
            <a:ext cx="8153400" cy="4829175"/>
          </a:xfrm>
          <a:ln>
            <a:noFill/>
          </a:ln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There was a significant difference between the species (ANOVA: </a:t>
            </a:r>
            <a:r>
              <a:rPr lang="en-GB" sz="2800" i="1" dirty="0"/>
              <a:t>F</a:t>
            </a:r>
            <a:r>
              <a:rPr lang="en-GB" sz="2800" dirty="0"/>
              <a:t> = 10.79; </a:t>
            </a:r>
            <a:r>
              <a:rPr lang="en-GB" sz="2800" i="1" dirty="0" err="1"/>
              <a:t>d.f</a:t>
            </a:r>
            <a:r>
              <a:rPr lang="en-GB" sz="2800" dirty="0" err="1"/>
              <a:t>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=0.002) and between the regions (</a:t>
            </a:r>
            <a:r>
              <a:rPr lang="en-GB" sz="2800" i="1" dirty="0"/>
              <a:t>F</a:t>
            </a:r>
            <a:r>
              <a:rPr lang="en-GB" sz="2800" dirty="0"/>
              <a:t> = 9.27;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=0.004). However, there was also a significant interaction between region and species (</a:t>
            </a:r>
            <a:r>
              <a:rPr lang="en-GB" sz="2800" i="1" dirty="0"/>
              <a:t>F</a:t>
            </a:r>
            <a:r>
              <a:rPr lang="en-GB" sz="2800" dirty="0"/>
              <a:t> = 4.28;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=0.046) 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What about direction and magnitude??</a:t>
            </a:r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717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2875"/>
            <a:ext cx="7391400" cy="83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Post-hoc test e.g., Tukey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2095500" cy="3341132"/>
            <a:chOff x="762000" y="2438400"/>
            <a:chExt cx="2095500" cy="3341132"/>
          </a:xfrm>
        </p:grpSpPr>
        <p:pic>
          <p:nvPicPr>
            <p:cNvPr id="14338" name="Picture 2" descr="John Tuke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38400"/>
              <a:ext cx="20955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63401" y="5410200"/>
              <a:ext cx="1892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John Wilder Tukey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2524125"/>
            <a:ext cx="3067050" cy="3255407"/>
            <a:chOff x="3276600" y="2524125"/>
            <a:chExt cx="3067050" cy="325540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524125"/>
              <a:ext cx="30670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93702" y="54102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</p:grpSp>
      <p:sp>
        <p:nvSpPr>
          <p:cNvPr id="6" name="AutoShape 5" descr="Image result for wild turkey bourb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477000" y="2524125"/>
            <a:ext cx="2576512" cy="3331607"/>
            <a:chOff x="6477000" y="2524125"/>
            <a:chExt cx="2576512" cy="3331607"/>
          </a:xfrm>
        </p:grpSpPr>
        <p:sp>
          <p:nvSpPr>
            <p:cNvPr id="10" name="Rectangle 9"/>
            <p:cNvSpPr/>
            <p:nvPr/>
          </p:nvSpPr>
          <p:spPr>
            <a:xfrm>
              <a:off x="7239000" y="54864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524125"/>
              <a:ext cx="2576512" cy="257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Post-hoc?</a:t>
            </a:r>
          </a:p>
        </p:txBody>
      </p:sp>
    </p:spTree>
    <p:extLst>
      <p:ext uri="{BB962C8B-B14F-4D97-AF65-F5344CB8AC3E}">
        <p14:creationId xmlns:p14="http://schemas.microsoft.com/office/powerpoint/2010/main" val="2631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First two parts for region and </a:t>
            </a:r>
            <a:r>
              <a:rPr lang="en-GB" altLang="en-US" dirty="0" err="1"/>
              <a:t>spp</a:t>
            </a:r>
            <a:endParaRPr lang="en-GB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data = butter)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$region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south-north -3.81 -6.347658 -1.272342 0.004334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F.flappa-F.concocti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-4.11 -6.647658 -1.572342 0.0022796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Third part for the interaction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of our understanding to testing </a:t>
            </a:r>
            <a:r>
              <a:rPr lang="en-GB" dirty="0" smtClean="0"/>
              <a:t>with two explanatory variables using the t</a:t>
            </a:r>
            <a:r>
              <a:rPr lang="en-GB" dirty="0" smtClean="0"/>
              <a:t>wo-way ANOVA</a:t>
            </a:r>
          </a:p>
          <a:p>
            <a:r>
              <a:rPr lang="en-GB" dirty="0" smtClean="0"/>
              <a:t>Comparison with one-way ANOVA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three</a:t>
            </a:r>
            <a:r>
              <a:rPr lang="en-GB" dirty="0" smtClean="0"/>
              <a:t> </a:t>
            </a:r>
            <a:r>
              <a:rPr lang="en-GB" dirty="0"/>
              <a:t>null hypotheses</a:t>
            </a:r>
          </a:p>
          <a:p>
            <a:r>
              <a:rPr lang="en-GB" dirty="0"/>
              <a:t>Running, interpreting and reporting a two-way ANOVA</a:t>
            </a:r>
          </a:p>
          <a:p>
            <a:r>
              <a:rPr lang="en-GB" dirty="0" smtClean="0"/>
              <a:t>Investigating </a:t>
            </a:r>
            <a:r>
              <a:rPr lang="en-GB" dirty="0"/>
              <a:t>the assumptions</a:t>
            </a:r>
          </a:p>
          <a:p>
            <a:r>
              <a:rPr lang="en-GB" dirty="0" smtClean="0"/>
              <a:t>Understanding </a:t>
            </a:r>
            <a:r>
              <a:rPr lang="en-GB" dirty="0"/>
              <a:t>the </a:t>
            </a:r>
            <a:r>
              <a:rPr lang="en-GB" dirty="0" smtClean="0"/>
              <a:t>interaction</a:t>
            </a:r>
          </a:p>
          <a:p>
            <a:r>
              <a:rPr lang="en-GB" dirty="0" smtClean="0"/>
              <a:t>Post-hoc analysis (</a:t>
            </a:r>
            <a:r>
              <a:rPr lang="en-GB" dirty="0"/>
              <a:t>after a significant </a:t>
            </a:r>
            <a:r>
              <a:rPr lang="en-GB" dirty="0" smtClean="0"/>
              <a:t>two-way ANOVA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6DB8-5C7B-4824-9277-C548786B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4495800"/>
            <a:ext cx="3666898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</a:t>
            </a:r>
            <a:endParaRPr lang="en-GB" sz="1600" kern="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DC43DF-CFD4-4A77-A360-266E91C01DA9}"/>
              </a:ext>
            </a:extLst>
          </p:cNvPr>
          <p:cNvSpPr txBox="1">
            <a:spLocks/>
          </p:cNvSpPr>
          <p:nvPr/>
        </p:nvSpPr>
        <p:spPr bwMode="auto">
          <a:xfrm>
            <a:off x="76200" y="1333953"/>
            <a:ext cx="89154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8" name="Picture 7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2148"/>
            <a:ext cx="3657600" cy="2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3313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i="1" dirty="0" err="1"/>
              <a:t>F.concocti</a:t>
            </a:r>
            <a:r>
              <a:rPr lang="en-US" altLang="en-US" sz="2000" dirty="0"/>
              <a:t> had significantly longer </a:t>
            </a:r>
            <a:r>
              <a:rPr lang="en-US" altLang="en-US" sz="2000" dirty="0" smtClean="0"/>
              <a:t>wings on average </a:t>
            </a:r>
            <a:r>
              <a:rPr lang="en-US" altLang="en-US" sz="2000" dirty="0"/>
              <a:t>than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(ANOVA: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10.79; </a:t>
            </a:r>
            <a:r>
              <a:rPr lang="en-US" altLang="en-US" sz="2000" i="1" dirty="0" err="1"/>
              <a:t>d.f</a:t>
            </a:r>
            <a:r>
              <a:rPr lang="en-US" altLang="en-US" sz="2000" dirty="0" err="1"/>
              <a:t>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0.002) and individuals were significantly bigger in the North than the South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9.27;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0.004). However, </a:t>
            </a:r>
            <a:r>
              <a:rPr lang="en-US" altLang="en-US" sz="2000" dirty="0" smtClean="0"/>
              <a:t>this was primarily </a:t>
            </a:r>
            <a:r>
              <a:rPr lang="en-US" altLang="en-US" sz="2000" dirty="0" smtClean="0"/>
              <a:t>be</a:t>
            </a:r>
            <a:r>
              <a:rPr lang="en-US" altLang="en-US" sz="2000" dirty="0" smtClean="0"/>
              <a:t>cause northern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were significantly larger than the other three groups (</a:t>
            </a:r>
            <a:r>
              <a:rPr lang="en-US" altLang="en-US" sz="2000" dirty="0"/>
              <a:t>Tukey Honest Significant difference: </a:t>
            </a:r>
            <a:r>
              <a:rPr lang="en-US" altLang="en-US" sz="2000" dirty="0" smtClean="0"/>
              <a:t>southern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0.0048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southern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0.0004, northern </a:t>
            </a:r>
            <a:r>
              <a:rPr lang="en-US" altLang="en-US" sz="2000" i="1" dirty="0" err="1" smtClean="0"/>
              <a:t>F.flappa</a:t>
            </a:r>
            <a:r>
              <a:rPr lang="en-US" altLang="en-US" sz="2000" dirty="0" smtClean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</a:t>
            </a:r>
            <a:r>
              <a:rPr lang="en-US" altLang="en-US" sz="2000" dirty="0" smtClean="0"/>
              <a:t>0.003, ). See F</a:t>
            </a:r>
            <a:r>
              <a:rPr lang="en-US" altLang="en-US" sz="2000" dirty="0" smtClean="0"/>
              <a:t>igure 1.</a:t>
            </a:r>
            <a:endParaRPr lang="en-GB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0123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001B7B-4EFF-4E37-9321-2F2BDF72397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D18B4-DF18-46AD-B4D0-703839440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1600200" y="1676400"/>
            <a:ext cx="5486400" cy="45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Two-way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Two explanatory categorical variables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Three null hypotheses: main effects and interaction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</a:t>
            </a:r>
            <a:r>
              <a:rPr lang="it-IT" sz="2000" kern="0" dirty="0" smtClean="0">
                <a:latin typeface="Lucida Console" panose="020B0609040504020204" pitchFamily="49" charset="0"/>
              </a:rPr>
              <a:t>od &lt;- aov(data </a:t>
            </a:r>
            <a:r>
              <a:rPr lang="it-IT" sz="2000" kern="0" dirty="0">
                <a:latin typeface="Lucida Console" panose="020B0609040504020204" pitchFamily="49" charset="0"/>
              </a:rPr>
              <a:t>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explanatory1 * explanatory2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 smtClean="0">
              <a:latin typeface="Lucida Console" panose="020B0609040504020204" pitchFamily="49" charset="0"/>
            </a:endParaRP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summary(mod)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endParaRPr lang="en-GB" sz="2800" kern="0" dirty="0" smtClean="0"/>
          </a:p>
          <a:p>
            <a:r>
              <a:rPr lang="en-GB" sz="2800" kern="0" dirty="0" smtClean="0"/>
              <a:t>continued</a:t>
            </a:r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Two-way </a:t>
            </a:r>
            <a:r>
              <a:rPr lang="en-GB" altLang="en-US" dirty="0" smtClean="0"/>
              <a:t>ANOVA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Interpret the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</a:t>
            </a:r>
            <a:r>
              <a:rPr lang="en-US" sz="2800" kern="0" dirty="0" smtClean="0"/>
              <a:t>, direction, </a:t>
            </a:r>
            <a:r>
              <a:rPr lang="en-US" sz="2800" kern="0" dirty="0" smtClean="0"/>
              <a:t>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</a:t>
            </a:r>
            <a:r>
              <a:rPr lang="en-US" sz="2800" kern="0" dirty="0" smtClean="0"/>
              <a:t>: data and ‘model</a:t>
            </a:r>
            <a:r>
              <a:rPr lang="en-US" sz="2800" kern="0" dirty="0" smtClean="0"/>
              <a:t>’</a:t>
            </a:r>
          </a:p>
          <a:p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two-way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66BAC-DF66-493D-AFF8-8EC7FFF8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304799" y="1185476"/>
            <a:ext cx="5486401" cy="5535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DE0E7-FC03-41E6-AB2B-47BC8D4FDC3E}"/>
              </a:ext>
            </a:extLst>
          </p:cNvPr>
          <p:cNvCxnSpPr/>
          <p:nvPr/>
        </p:nvCxnSpPr>
        <p:spPr>
          <a:xfrm>
            <a:off x="2209800" y="3233420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2C61E-4E2F-4534-B71B-94600CEA789B}"/>
              </a:ext>
            </a:extLst>
          </p:cNvPr>
          <p:cNvCxnSpPr>
            <a:cxnSpLocks/>
          </p:cNvCxnSpPr>
          <p:nvPr/>
        </p:nvCxnSpPr>
        <p:spPr>
          <a:xfrm>
            <a:off x="4419600" y="3728720"/>
            <a:ext cx="0" cy="228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435602" y="1905000"/>
            <a:ext cx="3429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region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Spp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Int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Effect of region is greater in </a:t>
            </a:r>
            <a:r>
              <a:rPr lang="en-GB" altLang="en-US" sz="2400" i="1" dirty="0" err="1">
                <a:latin typeface="Arial" pitchFamily="34" charset="0"/>
              </a:rPr>
              <a:t>F.concocti</a:t>
            </a:r>
            <a:r>
              <a:rPr lang="en-GB" altLang="en-US" sz="2400" i="1" dirty="0">
                <a:latin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</a:rPr>
              <a:t>(i.e., the gap between regions is bigger)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‘effect of one factor depends on the level of another’</a:t>
            </a:r>
          </a:p>
        </p:txBody>
      </p:sp>
    </p:spTree>
    <p:extLst>
      <p:ext uri="{BB962C8B-B14F-4D97-AF65-F5344CB8AC3E}">
        <p14:creationId xmlns:p14="http://schemas.microsoft.com/office/powerpoint/2010/main" val="2591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152400" y="1476319"/>
            <a:ext cx="88392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Some other possible results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GB" altLang="en-US" sz="2400" dirty="0">
                <a:latin typeface="Arial" pitchFamily="34" charset="0"/>
              </a:rPr>
              <a:t>No interaction</a:t>
            </a:r>
            <a:r>
              <a:rPr lang="en-GB" altLang="en-US" sz="2400" dirty="0" smtClean="0">
                <a:latin typeface="Arial" pitchFamily="34" charset="0"/>
              </a:rPr>
              <a:t>: Gap </a:t>
            </a:r>
            <a:r>
              <a:rPr lang="en-GB" altLang="en-US" sz="2400" dirty="0">
                <a:latin typeface="Arial" pitchFamily="34" charset="0"/>
              </a:rPr>
              <a:t>the same        </a:t>
            </a:r>
            <a:r>
              <a:rPr lang="en-GB" altLang="en-US" sz="2400" dirty="0" smtClean="0">
                <a:latin typeface="Arial" pitchFamily="34" charset="0"/>
              </a:rPr>
              <a:t>Interaction</a:t>
            </a:r>
            <a:r>
              <a:rPr lang="en-GB" altLang="en-US" sz="2400" dirty="0">
                <a:latin typeface="Arial" pitchFamily="34" charset="0"/>
              </a:rPr>
              <a:t>: Gap the reversed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GB" altLang="en-US" sz="240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6957-66E9-4F06-AB52-B0844BE7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2825"/>
          <a:stretch/>
        </p:blipFill>
        <p:spPr>
          <a:xfrm>
            <a:off x="640080" y="2695519"/>
            <a:ext cx="3166390" cy="3843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78DC8-47BD-4CCC-930A-8D5997A1F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t="765" r="1" b="1"/>
          <a:stretch/>
        </p:blipFill>
        <p:spPr>
          <a:xfrm>
            <a:off x="5219702" y="2562517"/>
            <a:ext cx="321592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662985"/>
            <a:ext cx="2698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Region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Spp</a:t>
            </a:r>
            <a:r>
              <a:rPr lang="en-GB" altLang="en-US" sz="2400" dirty="0">
                <a:latin typeface="+mj-lt"/>
              </a:rPr>
              <a:t>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– Sig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491805"/>
            <a:ext cx="3132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But region does have an effect!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It is just reversed!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681" y="5500455"/>
            <a:ext cx="74001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latin typeface="+mj-lt"/>
              </a:rPr>
              <a:t>If you have a significant interaction, interpret main effects with care. Look at the Post-hoc test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BC09E-0346-4025-AF3F-3FDA6B3127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63BFF-EF8B-445B-BB45-8140F1D6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765" r="1" b="4881"/>
          <a:stretch/>
        </p:blipFill>
        <p:spPr>
          <a:xfrm>
            <a:off x="259138" y="1143000"/>
            <a:ext cx="37794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to:</a:t>
            </a:r>
          </a:p>
          <a:p>
            <a:r>
              <a:rPr lang="en-US" dirty="0"/>
              <a:t>List the sheets in, and read data from, Excel files (MLO 3)</a:t>
            </a:r>
          </a:p>
          <a:p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of the same structure (MLO 3)</a:t>
            </a:r>
          </a:p>
          <a:p>
            <a:r>
              <a:rPr lang="en-US" dirty="0"/>
              <a:t>Select, appropriately two-way ANOVA (MLO 2)</a:t>
            </a:r>
          </a:p>
          <a:p>
            <a:r>
              <a:rPr lang="en-US" dirty="0"/>
              <a:t>Understand the meaning of the interaction term (MLO 2)</a:t>
            </a:r>
          </a:p>
          <a:p>
            <a:r>
              <a:rPr lang="en-US" dirty="0"/>
              <a:t>Apply and interpret the two-way ANOVA (including the interaction), and post-hoc tests in R (MLO 3 and 4)</a:t>
            </a:r>
          </a:p>
          <a:p>
            <a:r>
              <a:rPr lang="en-US" dirty="0"/>
              <a:t>Evaluate whether the assumptions of the test are met (MLO 2)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rationale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477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Box 9"/>
          <p:cNvSpPr txBox="1">
            <a:spLocks noChangeArrowheads="1"/>
          </p:cNvSpPr>
          <p:nvPr/>
        </p:nvSpPr>
        <p:spPr bwMode="auto">
          <a:xfrm>
            <a:off x="2209800" y="2057400"/>
            <a:ext cx="2218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Response: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wing lengths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 r="79157" b="13930"/>
          <a:stretch/>
        </p:blipFill>
        <p:spPr bwMode="auto">
          <a:xfrm>
            <a:off x="4343400" y="1638017"/>
            <a:ext cx="2501766" cy="51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943600" y="2472898"/>
            <a:ext cx="2071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 species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</p:spTree>
    <p:extLst>
      <p:ext uri="{BB962C8B-B14F-4D97-AF65-F5344CB8AC3E}">
        <p14:creationId xmlns:p14="http://schemas.microsoft.com/office/powerpoint/2010/main" val="283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3434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What if we have two explanatory variables?</a:t>
            </a:r>
          </a:p>
          <a:p>
            <a:r>
              <a:rPr lang="en-GB" altLang="en-US" dirty="0"/>
              <a:t>Two one-way ANOVAs?? </a:t>
            </a:r>
            <a:r>
              <a:rPr lang="en-GB" alt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GB" dirty="0"/>
              <a:t>A Two-way ANOVA </a:t>
            </a:r>
            <a:r>
              <a:rPr lang="en-GB" dirty="0">
                <a:solidFill>
                  <a:srgbClr val="00B050"/>
                </a:solidFill>
              </a:rPr>
              <a:t>YES</a:t>
            </a:r>
          </a:p>
          <a:p>
            <a:endParaRPr lang="en-GB" dirty="0"/>
          </a:p>
          <a:p>
            <a:r>
              <a:rPr lang="en-GB" dirty="0"/>
              <a:t>Note: tidy data format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1524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F275-23FB-474C-B0E2-334EF29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69475" b="21111"/>
          <a:stretch/>
        </p:blipFill>
        <p:spPr>
          <a:xfrm>
            <a:off x="6019799" y="1143000"/>
            <a:ext cx="2514601" cy="565785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2743200"/>
            <a:ext cx="209765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species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region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cdda3db-3147-4c70-864d-11d6c2f789e2"/>
  <p:tag name="WASPOLLED" val="84B625D6B4564356B2B5F0EF0470E0A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35787</TotalTime>
  <Words>2180</Words>
  <Application>Microsoft Office PowerPoint</Application>
  <PresentationFormat>On-screen Show (4:3)</PresentationFormat>
  <Paragraphs>351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Times New Roman</vt:lpstr>
      <vt:lpstr>Lucida Console</vt:lpstr>
      <vt:lpstr>Courier New</vt:lpstr>
      <vt:lpstr>Arial</vt:lpstr>
      <vt:lpstr>Consolas</vt:lpstr>
      <vt:lpstr>Calibri</vt:lpstr>
      <vt:lpstr>Wingdings</vt:lpstr>
      <vt:lpstr>Verdana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Choosing tests: 3 steps</vt:lpstr>
      <vt:lpstr>PowerPoint Presentation</vt:lpstr>
      <vt:lpstr>Choosing tests  Choosing between one-way and two-way ANOVA?</vt:lpstr>
      <vt:lpstr>PowerPoint Presentation</vt:lpstr>
      <vt:lpstr>PowerPoint Presentation</vt:lpstr>
      <vt:lpstr>The 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 ANOVA example Checking Assumptions</vt:lpstr>
      <vt:lpstr>Two-way ANOVA Checking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336</cp:revision>
  <cp:lastPrinted>2021-02-22T20:07:04Z</cp:lastPrinted>
  <dcterms:created xsi:type="dcterms:W3CDTF">2006-08-16T00:00:00Z</dcterms:created>
  <dcterms:modified xsi:type="dcterms:W3CDTF">2021-02-23T14:44:53Z</dcterms:modified>
</cp:coreProperties>
</file>