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7" r:id="rId4"/>
    <p:sldId id="295" r:id="rId5"/>
    <p:sldId id="373" r:id="rId6"/>
    <p:sldId id="374" r:id="rId7"/>
    <p:sldId id="375" r:id="rId8"/>
    <p:sldId id="371" r:id="rId9"/>
    <p:sldId id="302" r:id="rId10"/>
    <p:sldId id="304" r:id="rId11"/>
    <p:sldId id="306" r:id="rId12"/>
    <p:sldId id="305" r:id="rId13"/>
    <p:sldId id="350" r:id="rId14"/>
    <p:sldId id="377" r:id="rId15"/>
    <p:sldId id="307" r:id="rId16"/>
    <p:sldId id="376" r:id="rId17"/>
    <p:sldId id="308" r:id="rId18"/>
    <p:sldId id="352" r:id="rId19"/>
    <p:sldId id="353" r:id="rId20"/>
    <p:sldId id="354" r:id="rId21"/>
    <p:sldId id="355" r:id="rId22"/>
    <p:sldId id="356" r:id="rId23"/>
    <p:sldId id="315" r:id="rId24"/>
    <p:sldId id="358" r:id="rId25"/>
    <p:sldId id="359" r:id="rId26"/>
    <p:sldId id="360" r:id="rId27"/>
    <p:sldId id="370" r:id="rId28"/>
    <p:sldId id="378" r:id="rId29"/>
    <p:sldId id="324" r:id="rId30"/>
    <p:sldId id="323" r:id="rId31"/>
    <p:sldId id="325" r:id="rId32"/>
    <p:sldId id="361" r:id="rId33"/>
    <p:sldId id="363" r:id="rId34"/>
    <p:sldId id="364" r:id="rId35"/>
    <p:sldId id="365" r:id="rId36"/>
    <p:sldId id="330" r:id="rId37"/>
    <p:sldId id="331" r:id="rId38"/>
    <p:sldId id="367" r:id="rId39"/>
    <p:sldId id="381" r:id="rId40"/>
    <p:sldId id="369" r:id="rId41"/>
    <p:sldId id="380" r:id="rId42"/>
  </p:sldIdLst>
  <p:sldSz cx="9144000" cy="6858000" type="screen4x3"/>
  <p:notesSz cx="10233025" cy="7102475"/>
  <p:embeddedFontLst>
    <p:embeddedFont>
      <p:font typeface="Cambria Math" panose="02040503050406030204" pitchFamily="18" charset="0"/>
      <p:regular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0" autoAdjust="0"/>
    <p:restoredTop sz="96395" autoAdjust="0"/>
  </p:normalViewPr>
  <p:slideViewPr>
    <p:cSldViewPr>
      <p:cViewPr varScale="1">
        <p:scale>
          <a:sx n="111" d="100"/>
          <a:sy n="111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E-4DD6-8928-34F53F0E2E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DE-4DD6-8928-34F53F0E2E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DE-4DD6-8928-34F53F0E2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0457728"/>
        <c:axId val="150459520"/>
        <c:axId val="45275776"/>
      </c:bar3DChart>
      <c:catAx>
        <c:axId val="150457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0459520"/>
        <c:crosses val="autoZero"/>
        <c:auto val="1"/>
        <c:lblAlgn val="ctr"/>
        <c:lblOffset val="100"/>
        <c:noMultiLvlLbl val="0"/>
      </c:catAx>
      <c:valAx>
        <c:axId val="150459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457728"/>
        <c:crosses val="autoZero"/>
        <c:crossBetween val="between"/>
      </c:valAx>
      <c:serAx>
        <c:axId val="45275776"/>
        <c:scaling>
          <c:orientation val="minMax"/>
        </c:scaling>
        <c:delete val="0"/>
        <c:axPos val="b"/>
        <c:majorTickMark val="out"/>
        <c:minorTickMark val="none"/>
        <c:tickLblPos val="nextTo"/>
        <c:crossAx val="150459520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AE969-ADB3-48D7-A951-C00E48273C18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17753-C2F4-4F5E-AC25-EADE1A8E9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31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8410BF60-2399-471B-88B8-98E5D19A2C28}" type="datetimeFigureOut">
              <a:rPr lang="en-GB" smtClean="0"/>
              <a:t>07/03/2021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EE96B617-D044-4BB8-AD54-2A8991919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0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0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3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D291755-2310-4A8E-8B52-AA0CDD5A8D9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81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09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84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3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836D51-3237-4308-A001-13704C871B1A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71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9CC790-4014-46CA-B7F6-31C0CF7F9F0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37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49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9CC790-4014-46CA-B7F6-31C0CF7F9F0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24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9CC790-4014-46CA-B7F6-31C0CF7F9F0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39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38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E9CC790-4014-46CA-B7F6-31C0CF7F9F08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40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1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5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D291755-2310-4A8E-8B52-AA0CDD5A8D9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41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1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7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D291755-2310-4A8E-8B52-AA0CDD5A8D95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11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6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C99BAE7-3B48-48A0-8080-34273F73D47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3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DC99BAE7-3B48-48A0-8080-34273F73D47D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13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5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2441F141-B231-4AF8-A2F1-E4F44C68097E}" type="slidenum">
              <a:rPr kumimoji="0" lang="en-GB" altLang="en-US" smtClean="0">
                <a:latin typeface="Times New Roman" pitchFamily="18" charset="0"/>
              </a:rPr>
              <a:pPr>
                <a:spcBef>
                  <a:spcPct val="0"/>
                </a:spcBef>
              </a:pPr>
              <a:t>15</a:t>
            </a:fld>
            <a:endParaRPr kumimoji="0" lang="en-GB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44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33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6B617-D044-4BB8-AD54-2A89919195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57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41C9-1E1B-4FF3-A7E9-1243E9823EB4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2FBD6-812A-4416-A980-4B9119C35DA5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B8FA-BBB8-495B-B161-4F7BDFDDEDA3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19200"/>
            <a:ext cx="7086600" cy="1447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2819400"/>
            <a:ext cx="34671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2819400"/>
            <a:ext cx="34671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507163"/>
            <a:ext cx="18288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5071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92B31-CB0B-4978-ADA3-BCE62C857C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7764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214B-656F-4D67-9F4A-70D59F6620AC}" type="datetime1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547431871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8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85EC-3DC5-4FB3-BD46-054AE38A1DA3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4D26-DE6E-4F1A-B4D1-9E6E5BEF65E2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7611-242A-4AB8-BF3D-8696A364C66C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C006-CEDD-4D5A-BF40-3F5AD76685BA}" type="datetime1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5178-2C49-4CC5-9BF1-3EA0F730AC68}" type="datetime1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083F6-940C-434A-A58D-C14A68B618CE}" type="datetime1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DB20-2F70-429C-8D6F-BD64D4D77F86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0C8-74D9-48C2-9E25-45761229EB05}" type="datetime1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214B-656F-4D67-9F4A-70D59F6620AC}" type="datetime1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5225"/>
            <a:ext cx="8153400" cy="1679575"/>
          </a:xfrm>
        </p:spPr>
        <p:txBody>
          <a:bodyPr>
            <a:normAutofit/>
          </a:bodyPr>
          <a:lstStyle/>
          <a:p>
            <a:r>
              <a:rPr lang="en-GB" dirty="0"/>
              <a:t>Emma Rand</a:t>
            </a:r>
            <a:br>
              <a:rPr lang="en-GB" dirty="0"/>
            </a:br>
            <a:r>
              <a:rPr lang="en-GB" dirty="0"/>
              <a:t>Data Analysis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60478"/>
            <a:ext cx="6400800" cy="1278322"/>
          </a:xfrm>
        </p:spPr>
        <p:txBody>
          <a:bodyPr/>
          <a:lstStyle/>
          <a:p>
            <a:r>
              <a:rPr lang="en-GB" dirty="0" smtClean="0"/>
              <a:t>Chi-squared </a:t>
            </a:r>
            <a:r>
              <a:rPr lang="en-GB" dirty="0"/>
              <a:t>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"/>
            <a:ext cx="7224039" cy="15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GB" dirty="0"/>
              <a:t>Food choice by pig breeds</a:t>
            </a:r>
          </a:p>
          <a:p>
            <a:pPr lvl="1"/>
            <a:r>
              <a:rPr lang="en-GB" sz="2400" dirty="0"/>
              <a:t>We don’t know what proportions are expected but do expect it to be same for each breed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520118" y="2883086"/>
            <a:ext cx="4593556" cy="1371600"/>
            <a:chOff x="1187624" y="3519079"/>
            <a:chExt cx="6840760" cy="1973795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45024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645024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519079"/>
              <a:ext cx="1800200" cy="19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2520119" y="2743200"/>
            <a:ext cx="4593557" cy="4247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Welsh		Tamworth	Essex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752600" y="3953606"/>
            <a:ext cx="787249" cy="1863048"/>
            <a:chOff x="2179032" y="2438400"/>
            <a:chExt cx="564168" cy="1550564"/>
          </a:xfrm>
        </p:grpSpPr>
        <p:pic>
          <p:nvPicPr>
            <p:cNvPr id="26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10378" y="2431710"/>
              <a:ext cx="526131" cy="53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4848" y="3450613"/>
              <a:ext cx="526131" cy="550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6" r="8006"/>
            <a:stretch>
              <a:fillRect/>
            </a:stretch>
          </p:blipFill>
          <p:spPr bwMode="auto">
            <a:xfrm rot="5400000">
              <a:off x="2165733" y="2887951"/>
              <a:ext cx="588182" cy="5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Rectangle 28"/>
          <p:cNvSpPr/>
          <p:nvPr/>
        </p:nvSpPr>
        <p:spPr>
          <a:xfrm>
            <a:off x="228601" y="4061036"/>
            <a:ext cx="1524000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cabbage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 err="1"/>
              <a:t>sugarbeet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swede</a:t>
            </a:r>
          </a:p>
        </p:txBody>
      </p:sp>
    </p:spTree>
    <p:extLst>
      <p:ext uri="{BB962C8B-B14F-4D97-AF65-F5344CB8AC3E}">
        <p14:creationId xmlns:p14="http://schemas.microsoft.com/office/powerpoint/2010/main" val="152098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144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Two types of scenario thus two types of 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test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438400"/>
            <a:ext cx="7086600" cy="3733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dirty="0"/>
              <a:t>We know what the proportions should be (known as </a:t>
            </a:r>
            <a:r>
              <a:rPr lang="en-GB" altLang="en-US" i="1" dirty="0"/>
              <a:t>a priori</a:t>
            </a:r>
            <a:r>
              <a:rPr lang="en-GB" altLang="en-US" dirty="0"/>
              <a:t> expectations)</a:t>
            </a:r>
          </a:p>
          <a:p>
            <a:pPr marL="400050" lvl="1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altLang="en-US" dirty="0" smtClean="0"/>
              <a:t>Goodness </a:t>
            </a:r>
            <a:r>
              <a:rPr lang="en-GB" altLang="en-US" dirty="0"/>
              <a:t>of </a:t>
            </a:r>
            <a:r>
              <a:rPr lang="en-GB" altLang="en-US" dirty="0" smtClean="0"/>
              <a:t>fit (e.g., candy striped spiders)</a:t>
            </a: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 smtClean="0"/>
              <a:t>We </a:t>
            </a:r>
            <a:r>
              <a:rPr lang="en-GB" altLang="en-US" dirty="0"/>
              <a:t>don’t know what the proportions should be (without </a:t>
            </a:r>
            <a:r>
              <a:rPr lang="en-GB" altLang="en-US" i="1" dirty="0"/>
              <a:t>a priori</a:t>
            </a:r>
            <a:r>
              <a:rPr lang="en-GB" altLang="en-US" dirty="0"/>
              <a:t> expectations) but we know they should be the same in each </a:t>
            </a:r>
            <a:r>
              <a:rPr lang="en-GB" altLang="en-US" dirty="0" smtClean="0"/>
              <a:t>group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GB" altLang="en-US" dirty="0" smtClean="0"/>
              <a:t>Contingency (e.g., pigs and food)</a:t>
            </a: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C283E-3B50-4A56-9385-9E1104F8893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7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The Chi-squared formula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4143376"/>
            <a:ext cx="7086600" cy="187642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/>
              <a:t>O – observed number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/>
              <a:t>E – expected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dirty="0"/>
              <a:t>Σ – take the sum of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altLang="en-US" sz="2400" dirty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938588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0485" name="Object 4" descr="chi-squared with degrees of freedom = the sum of a fraction which is the observed values minus the expected values all squared divided by the expected values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60415"/>
              </p:ext>
            </p:extLst>
          </p:nvPr>
        </p:nvGraphicFramePr>
        <p:xfrm>
          <a:off x="2390775" y="1905000"/>
          <a:ext cx="456723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4" imgW="1231560" imgH="431640" progId="Equation.3">
                  <p:embed/>
                </p:oleObj>
              </mc:Choice>
              <mc:Fallback>
                <p:oleObj name="Equation" r:id="rId4" imgW="1231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905000"/>
                        <a:ext cx="4567238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1073F-E544-4CDA-8F1E-1C869282A8F6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67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838200"/>
            <a:ext cx="7086600" cy="1447800"/>
          </a:xfrm>
        </p:spPr>
        <p:txBody>
          <a:bodyPr/>
          <a:lstStyle/>
          <a:p>
            <a:pPr eaLnBrk="1" hangingPunct="1"/>
            <a:r>
              <a:rPr lang="en-GB" altLang="en-US" dirty="0"/>
              <a:t>The Chi-squared formula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3638551"/>
            <a:ext cx="7086600" cy="30829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The difference between what we see and what we expect to see if H</a:t>
            </a:r>
            <a:r>
              <a:rPr lang="en-GB" altLang="en-US" sz="2800" baseline="-25000" dirty="0" smtClean="0"/>
              <a:t>0</a:t>
            </a:r>
            <a:r>
              <a:rPr lang="en-GB" altLang="en-US" sz="2800" dirty="0" smtClean="0"/>
              <a:t> is true</a:t>
            </a: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…squared so positive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……..relative to expected value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Gets bigger as the difference increases.</a:t>
            </a:r>
          </a:p>
          <a:p>
            <a:pPr mar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altLang="en-US" sz="2800" dirty="0" smtClean="0"/>
              <a:t>Also as number of categories increase therefore </a:t>
            </a:r>
            <a:r>
              <a:rPr lang="en-GB" altLang="en-US" sz="2800" dirty="0" err="1" smtClean="0"/>
              <a:t>d.f.</a:t>
            </a:r>
            <a:r>
              <a:rPr lang="en-GB" altLang="en-US" sz="2800" dirty="0" smtClean="0"/>
              <a:t> matter</a:t>
            </a:r>
            <a:endParaRPr lang="en-GB" altLang="en-US" sz="2800" dirty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938588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charset="0"/>
            </a:endParaRPr>
          </a:p>
        </p:txBody>
      </p:sp>
      <p:graphicFrame>
        <p:nvGraphicFramePr>
          <p:cNvPr id="20485" name="Object 4" descr="chi-squared with degrees of freedom = the sum of a fraction which is the observed values minus the expected values all squared divided by the expected values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60415"/>
              </p:ext>
            </p:extLst>
          </p:nvPr>
        </p:nvGraphicFramePr>
        <p:xfrm>
          <a:off x="2390775" y="1905000"/>
          <a:ext cx="4567238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4" imgW="1231560" imgH="431640" progId="Equation.3">
                  <p:embed/>
                </p:oleObj>
              </mc:Choice>
              <mc:Fallback>
                <p:oleObj name="Equation" r:id="rId4" imgW="1231560" imgH="431640" progId="Equation.3">
                  <p:embed/>
                  <p:pic>
                    <p:nvPicPr>
                      <p:cNvPr id="20485" name="Object 4" descr="chi-squared with degrees of freedom = the sum of a fraction which is the observed values minus the expected values all squared divided by the expected values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1905000"/>
                        <a:ext cx="4567238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1073F-E544-4CDA-8F1E-1C869282A8F6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3" name="Oval 2"/>
          <p:cNvSpPr/>
          <p:nvPr/>
        </p:nvSpPr>
        <p:spPr>
          <a:xfrm>
            <a:off x="4876800" y="1905000"/>
            <a:ext cx="1676400" cy="10668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40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9144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438400"/>
            <a:ext cx="7086600" cy="39433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altLang="en-US" dirty="0"/>
              <a:t>The expected values (null hypothesis) are derived from some </a:t>
            </a:r>
            <a:r>
              <a:rPr lang="en-GB" altLang="en-US" dirty="0" smtClean="0"/>
              <a:t>theory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altLang="en-US" dirty="0" smtClean="0"/>
              <a:t>We </a:t>
            </a:r>
            <a:r>
              <a:rPr lang="en-GB" altLang="en-US" dirty="0"/>
              <a:t>test the fit of our data to the </a:t>
            </a:r>
            <a:r>
              <a:rPr lang="en-GB" altLang="en-US" dirty="0" smtClean="0"/>
              <a:t>theory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altLang="en-US" dirty="0" smtClean="0"/>
              <a:t>The ‘theory’ can be a uniform distribution</a:t>
            </a:r>
            <a:endParaRPr lang="en-GB" altLang="en-US" dirty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GB" altLang="en-US" dirty="0"/>
              <a:t>In our first example the theory is Mendel’s </a:t>
            </a:r>
            <a:r>
              <a:rPr lang="en-GB" altLang="en-US" dirty="0" smtClean="0"/>
              <a:t>Law (and happens to be uniform too)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7DE428-451A-4010-A59E-4A39B8C882B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4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two example </a:t>
            </a:r>
            <a:r>
              <a:rPr lang="en-GB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Candy-striped spider can be plain or striped</a:t>
            </a:r>
          </a:p>
          <a:p>
            <a:pPr lvl="1"/>
            <a:r>
              <a:rPr lang="en-GB" dirty="0"/>
              <a:t>2 alleles at one locus, striped dominant to plain</a:t>
            </a:r>
          </a:p>
          <a:p>
            <a:pPr lvl="1"/>
            <a:r>
              <a:rPr lang="en-US" altLang="en-US" dirty="0" smtClean="0"/>
              <a:t>We perform: </a:t>
            </a:r>
            <a:r>
              <a:rPr lang="en-US" altLang="en-US" dirty="0" err="1" smtClean="0"/>
              <a:t>Ss</a:t>
            </a:r>
            <a:r>
              <a:rPr lang="en-US" altLang="en-US" dirty="0" smtClean="0"/>
              <a:t> </a:t>
            </a:r>
            <a:r>
              <a:rPr lang="en-US" altLang="en-US" dirty="0"/>
              <a:t>x </a:t>
            </a:r>
            <a:r>
              <a:rPr lang="en-US" altLang="en-US" dirty="0" err="1"/>
              <a:t>ss</a:t>
            </a:r>
            <a:r>
              <a:rPr lang="en-US" altLang="en-US" dirty="0"/>
              <a:t> = </a:t>
            </a:r>
            <a:r>
              <a:rPr lang="en-US" altLang="en-US" dirty="0" err="1"/>
              <a:t>Ss</a:t>
            </a:r>
            <a:r>
              <a:rPr lang="en-US" altLang="en-US" dirty="0"/>
              <a:t>, </a:t>
            </a:r>
            <a:r>
              <a:rPr lang="en-US" altLang="en-US" dirty="0" err="1"/>
              <a:t>Ss</a:t>
            </a:r>
            <a:r>
              <a:rPr lang="en-US" altLang="en-US" dirty="0"/>
              <a:t>, </a:t>
            </a:r>
            <a:r>
              <a:rPr lang="en-US" altLang="en-US" dirty="0" err="1"/>
              <a:t>ss,ss</a:t>
            </a:r>
            <a:endParaRPr lang="en-US" altLang="en-US" dirty="0"/>
          </a:p>
          <a:p>
            <a:pPr lvl="1"/>
            <a:r>
              <a:rPr lang="en-US" altLang="en-US" dirty="0" smtClean="0"/>
              <a:t>We expect the ratio of striped </a:t>
            </a:r>
            <a:r>
              <a:rPr lang="en-US" altLang="en-US" dirty="0"/>
              <a:t>: plain </a:t>
            </a:r>
            <a:r>
              <a:rPr lang="en-US" altLang="en-US" dirty="0" smtClean="0"/>
              <a:t>to be  </a:t>
            </a:r>
            <a:r>
              <a:rPr lang="en-US" altLang="en-US" dirty="0"/>
              <a:t>1:1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15382"/>
            <a:ext cx="6011863" cy="218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0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GB" dirty="0"/>
              <a:t>The Candy-striped spider: </a:t>
            </a:r>
            <a:r>
              <a:rPr lang="en-US" altLang="en-US" dirty="0"/>
              <a:t>Striped : plain is 1:1</a:t>
            </a:r>
          </a:p>
          <a:p>
            <a:pPr lvl="1"/>
            <a:r>
              <a:rPr lang="en-US" altLang="en-US" dirty="0"/>
              <a:t>63 offspring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55731"/>
            <a:ext cx="2590800" cy="940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61054"/>
              </p:ext>
            </p:extLst>
          </p:nvPr>
        </p:nvGraphicFramePr>
        <p:xfrm>
          <a:off x="1143000" y="3810000"/>
          <a:ext cx="5029200" cy="10363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8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At least two ways to conduct in R.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using the inbuilt function</a:t>
            </a:r>
          </a:p>
          <a:p>
            <a:pPr marL="0" lvl="1" indent="0">
              <a:buNone/>
            </a:pPr>
            <a:endParaRPr lang="en-GB" dirty="0"/>
          </a:p>
          <a:p>
            <a:pPr marL="0" lvl="1" indent="0">
              <a:buNone/>
            </a:pPr>
            <a:r>
              <a:rPr lang="en-GB" dirty="0" smtClean="0"/>
              <a:t>We’ll do both; you can use either.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</p:spTree>
    <p:extLst>
      <p:ext uri="{BB962C8B-B14F-4D97-AF65-F5344CB8AC3E}">
        <p14:creationId xmlns:p14="http://schemas.microsoft.com/office/powerpoint/2010/main" val="16738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658256" cy="1481924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914400" lvl="2" indent="-514350">
              <a:buFont typeface="+mj-lt"/>
              <a:buAutoNum type="alphaLcParenR"/>
            </a:pPr>
            <a:r>
              <a:rPr lang="en-GB" dirty="0" smtClean="0"/>
              <a:t>Observed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5472" y="3462278"/>
            <a:ext cx="6563256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##################################################</a:t>
            </a:r>
          </a:p>
          <a:p>
            <a:r>
              <a:rPr lang="en-GB" dirty="0">
                <a:latin typeface="Consolas" panose="020B0609020204030204" pitchFamily="49" charset="0"/>
              </a:rPr>
              <a:t># CHI-SQUARED BY CODING THE FORMULA              #</a:t>
            </a:r>
          </a:p>
          <a:p>
            <a:r>
              <a:rPr lang="en-GB" dirty="0">
                <a:latin typeface="Consolas" panose="020B0609020204030204" pitchFamily="49" charset="0"/>
              </a:rPr>
              <a:t>##################################################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# the observed data</a:t>
            </a:r>
          </a:p>
          <a:p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 &lt;- c(28, 35)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# total number of observations</a:t>
            </a:r>
          </a:p>
          <a:p>
            <a:r>
              <a:rPr lang="en-GB" dirty="0">
                <a:latin typeface="Consolas" panose="020B0609020204030204" pitchFamily="49" charset="0"/>
              </a:rPr>
              <a:t>total &lt;- sum(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Analysing</a:t>
            </a:r>
            <a:r>
              <a:rPr lang="en-US" dirty="0" smtClean="0"/>
              <a:t> data </a:t>
            </a:r>
            <a:r>
              <a:rPr lang="en-US" dirty="0"/>
              <a:t>that are counts falling into mutually exclusive </a:t>
            </a:r>
            <a:r>
              <a:rPr lang="en-US" dirty="0" smtClean="0"/>
              <a:t>categories’</a:t>
            </a:r>
          </a:p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types of chi-squared test and the difference between these two tests. 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workshop we will discover how to apply chi-squares to data in both frequency tables and in a more raw </a:t>
            </a:r>
            <a:r>
              <a:rPr lang="en-US" dirty="0" smtClean="0"/>
              <a:t>state (i.e., tabulate the data yourself)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8811" y="3352800"/>
            <a:ext cx="656325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calculate </a:t>
            </a:r>
            <a:r>
              <a:rPr lang="en-GB" dirty="0">
                <a:latin typeface="Consolas" panose="020B0609020204030204" pitchFamily="49" charset="0"/>
              </a:rPr>
              <a:t>the expected values</a:t>
            </a:r>
          </a:p>
          <a:p>
            <a:r>
              <a:rPr lang="en-GB" dirty="0">
                <a:latin typeface="Consolas" panose="020B0609020204030204" pitchFamily="49" charset="0"/>
              </a:rPr>
              <a:t># the H0 is for a 1:1 ratio</a:t>
            </a:r>
          </a:p>
          <a:p>
            <a:r>
              <a:rPr lang="en-GB" dirty="0">
                <a:latin typeface="Consolas" panose="020B0609020204030204" pitchFamily="49" charset="0"/>
              </a:rPr>
              <a:t># i.e., half the total in each</a:t>
            </a:r>
          </a:p>
          <a:p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 &lt;- c(total / length(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), total / length(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 smtClean="0">
                <a:latin typeface="Consolas" panose="020B0609020204030204" pitchFamily="49" charset="0"/>
              </a:rPr>
              <a:t>))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658256" cy="1481924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914400" lvl="2" indent="-514350">
              <a:buFont typeface="+mj-lt"/>
              <a:buAutoNum type="alphaLcParenR" startAt="2"/>
            </a:pPr>
            <a:r>
              <a:rPr lang="en-GB" dirty="0" smtClean="0"/>
              <a:t>Expected values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19930" y="5322363"/>
            <a:ext cx="7281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I used </a:t>
            </a:r>
            <a:r>
              <a:rPr lang="en-GB" sz="2400" dirty="0"/>
              <a:t>length(</a:t>
            </a:r>
            <a:r>
              <a:rPr lang="en-GB" sz="2400" dirty="0" err="1"/>
              <a:t>obs</a:t>
            </a:r>
            <a:r>
              <a:rPr lang="en-GB" sz="2400" dirty="0"/>
              <a:t>) rather than </a:t>
            </a:r>
            <a:r>
              <a:rPr lang="en-GB" sz="2400" dirty="0" smtClean="0"/>
              <a:t>2 </a:t>
            </a:r>
            <a:r>
              <a:rPr lang="en-GB" sz="2400" dirty="0"/>
              <a:t>because it makes the code more reusable</a:t>
            </a:r>
          </a:p>
        </p:txBody>
      </p:sp>
    </p:spTree>
    <p:extLst>
      <p:ext uri="{BB962C8B-B14F-4D97-AF65-F5344CB8AC3E}">
        <p14:creationId xmlns:p14="http://schemas.microsoft.com/office/powerpoint/2010/main" val="2550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" y="4191000"/>
            <a:ext cx="656325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</a:t>
            </a:r>
            <a:r>
              <a:rPr lang="en-GB" dirty="0">
                <a:latin typeface="Consolas" panose="020B0609020204030204" pitchFamily="49" charset="0"/>
              </a:rPr>
              <a:t>code the formula</a:t>
            </a:r>
          </a:p>
          <a:p>
            <a:r>
              <a:rPr lang="en-GB" dirty="0">
                <a:latin typeface="Consolas" panose="020B0609020204030204" pitchFamily="49" charset="0"/>
              </a:rPr>
              <a:t>chi &lt;- sum(((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 - </a:t>
            </a:r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)^2) / </a:t>
            </a:r>
            <a:r>
              <a:rPr lang="en-GB" dirty="0" err="1">
                <a:latin typeface="Consolas" panose="020B0609020204030204" pitchFamily="49" charset="0"/>
              </a:rPr>
              <a:t>exp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# [1] 0.7777778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658256" cy="1481924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914400" lvl="2" indent="-514350">
              <a:buFont typeface="+mj-lt"/>
              <a:buAutoNum type="alphaLcParenR" startAt="3"/>
            </a:pPr>
            <a:r>
              <a:rPr lang="en-GB" dirty="0" smtClean="0"/>
              <a:t>Code the formula</a:t>
            </a:r>
          </a:p>
        </p:txBody>
      </p:sp>
      <p:graphicFrame>
        <p:nvGraphicFramePr>
          <p:cNvPr id="8" name="Object 7" descr="chi-squared with degrees of freedom = the sum of a fraction which is the observed values minus the expected values all squared divided by the expected values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02398"/>
              </p:ext>
            </p:extLst>
          </p:nvPr>
        </p:nvGraphicFramePr>
        <p:xfrm>
          <a:off x="1143000" y="2727449"/>
          <a:ext cx="289007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4" imgW="1231560" imgH="431640" progId="Equation.3">
                  <p:embed/>
                </p:oleObj>
              </mc:Choice>
              <mc:Fallback>
                <p:oleObj name="Equation" r:id="rId4" imgW="1231560" imgH="431640" progId="Equation.3">
                  <p:embed/>
                  <p:pic>
                    <p:nvPicPr>
                      <p:cNvPr id="2" name="Object 1" descr="chi-squared with degrees of freedom = the sum of a fraction which is the observed values minus the expected values all squared divided by the expected values.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27449"/>
                        <a:ext cx="2890073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2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" y="4191000"/>
            <a:ext cx="656325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# look up the </a:t>
            </a:r>
            <a:r>
              <a:rPr lang="en-GB" dirty="0" smtClean="0">
                <a:latin typeface="Consolas" panose="020B0609020204030204" pitchFamily="49" charset="0"/>
              </a:rPr>
              <a:t>probability </a:t>
            </a:r>
            <a:r>
              <a:rPr lang="en-GB" dirty="0">
                <a:latin typeface="Consolas" panose="020B0609020204030204" pitchFamily="49" charset="0"/>
              </a:rPr>
              <a:t>of getting a chi squared</a:t>
            </a:r>
          </a:p>
          <a:p>
            <a:r>
              <a:rPr lang="en-GB" dirty="0">
                <a:latin typeface="Consolas" panose="020B0609020204030204" pitchFamily="49" charset="0"/>
              </a:rPr>
              <a:t># of 0.778 or more extreme (bigger)</a:t>
            </a:r>
          </a:p>
          <a:p>
            <a:r>
              <a:rPr lang="en-GB" dirty="0">
                <a:latin typeface="Consolas" panose="020B0609020204030204" pitchFamily="49" charset="0"/>
              </a:rPr>
              <a:t># </a:t>
            </a:r>
          </a:p>
          <a:p>
            <a:r>
              <a:rPr lang="en-GB" dirty="0">
                <a:latin typeface="Consolas" panose="020B0609020204030204" pitchFamily="49" charset="0"/>
              </a:rPr>
              <a:t># the </a:t>
            </a:r>
            <a:r>
              <a:rPr lang="en-GB" dirty="0" smtClean="0">
                <a:latin typeface="Consolas" panose="020B0609020204030204" pitchFamily="49" charset="0"/>
              </a:rPr>
              <a:t>degrees </a:t>
            </a:r>
            <a:r>
              <a:rPr lang="en-GB" dirty="0">
                <a:latin typeface="Consolas" panose="020B0609020204030204" pitchFamily="49" charset="0"/>
              </a:rPr>
              <a:t>of freedom are the number of </a:t>
            </a:r>
          </a:p>
          <a:p>
            <a:r>
              <a:rPr lang="en-GB" dirty="0">
                <a:latin typeface="Consolas" panose="020B0609020204030204" pitchFamily="49" charset="0"/>
              </a:rPr>
              <a:t># categories minus 1</a:t>
            </a:r>
          </a:p>
          <a:p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&lt;- length(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) - 1</a:t>
            </a:r>
          </a:p>
          <a:p>
            <a:r>
              <a:rPr lang="en-GB" dirty="0" err="1">
                <a:latin typeface="Consolas" panose="020B0609020204030204" pitchFamily="49" charset="0"/>
              </a:rPr>
              <a:t>pchisq</a:t>
            </a:r>
            <a:r>
              <a:rPr lang="en-GB" dirty="0">
                <a:latin typeface="Consolas" panose="020B0609020204030204" pitchFamily="49" charset="0"/>
              </a:rPr>
              <a:t>(chi, </a:t>
            </a:r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lower.tail</a:t>
            </a:r>
            <a:r>
              <a:rPr lang="en-GB" dirty="0">
                <a:latin typeface="Consolas" panose="020B0609020204030204" pitchFamily="49" charset="0"/>
              </a:rPr>
              <a:t> = FALSE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latin typeface="Consolas" panose="020B0609020204030204" pitchFamily="49" charset="0"/>
              </a:rPr>
              <a:t># [1] </a:t>
            </a:r>
            <a:r>
              <a:rPr lang="en-GB" dirty="0" smtClean="0">
                <a:latin typeface="Consolas" panose="020B0609020204030204" pitchFamily="49" charset="0"/>
              </a:rPr>
              <a:t>0.3778216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658256" cy="2133599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914400" lvl="2" indent="-514350">
              <a:buFont typeface="+mj-lt"/>
              <a:buAutoNum type="alphaLcParenR" startAt="4"/>
            </a:pPr>
            <a:r>
              <a:rPr lang="en-GB" dirty="0" smtClean="0"/>
              <a:t>Find the probability of getting a </a:t>
            </a:r>
            <a:r>
              <a:rPr lang="el-GR" dirty="0" smtClean="0"/>
              <a:t>χ</a:t>
            </a:r>
            <a:r>
              <a:rPr lang="en-GB" baseline="30000" dirty="0" smtClean="0"/>
              <a:t>2</a:t>
            </a:r>
            <a:r>
              <a:rPr lang="en-GB" dirty="0" smtClean="0"/>
              <a:t> of 0.778 or more extreme (bigger)</a:t>
            </a:r>
          </a:p>
        </p:txBody>
      </p:sp>
    </p:spTree>
    <p:extLst>
      <p:ext uri="{BB962C8B-B14F-4D97-AF65-F5344CB8AC3E}">
        <p14:creationId xmlns:p14="http://schemas.microsoft.com/office/powerpoint/2010/main" val="22686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Goodness of fit test: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  <a:endParaRPr lang="en-GB" altLang="en-US" sz="2800" dirty="0">
              <a:sym typeface="Symbol" pitchFamily="18" charset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49"/>
          </a:xfrm>
        </p:spPr>
        <p:txBody>
          <a:bodyPr>
            <a:normAutofit/>
          </a:bodyPr>
          <a:lstStyle/>
          <a:p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= 0.78; </a:t>
            </a:r>
            <a:r>
              <a:rPr lang="en-GB" altLang="en-US" i="1" dirty="0" err="1">
                <a:sym typeface="Symbol" pitchFamily="18" charset="2"/>
              </a:rPr>
              <a:t>d.f.</a:t>
            </a:r>
            <a:r>
              <a:rPr lang="en-GB" altLang="en-US" dirty="0">
                <a:sym typeface="Symbol" pitchFamily="18" charset="2"/>
              </a:rPr>
              <a:t> = 1; </a:t>
            </a:r>
            <a:r>
              <a:rPr lang="en-GB" altLang="en-US" i="1" dirty="0">
                <a:sym typeface="Symbol" pitchFamily="18" charset="2"/>
              </a:rPr>
              <a:t>p</a:t>
            </a:r>
            <a:r>
              <a:rPr lang="en-GB" altLang="en-US" dirty="0">
                <a:sym typeface="Symbol" pitchFamily="18" charset="2"/>
              </a:rPr>
              <a:t> = 0.38</a:t>
            </a:r>
            <a:endParaRPr lang="en-GB" dirty="0" smtClean="0"/>
          </a:p>
          <a:p>
            <a:pPr lvl="1"/>
            <a:r>
              <a:rPr lang="en-GB" dirty="0" smtClean="0"/>
              <a:t>p &gt; 0.05, therefore </a:t>
            </a:r>
            <a:r>
              <a:rPr lang="en-GB" dirty="0"/>
              <a:t>the test is not significant</a:t>
            </a:r>
          </a:p>
          <a:p>
            <a:pPr lvl="1"/>
            <a:r>
              <a:rPr lang="en-GB" dirty="0"/>
              <a:t>Results are consistent with </a:t>
            </a:r>
            <a:r>
              <a:rPr lang="en-GB" dirty="0" smtClean="0"/>
              <a:t>a 1:1 ratio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“There was no significant difference between the observed and the expected ratio.”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2830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6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Goodness of fit test: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  <a:endParaRPr lang="en-GB" altLang="en-US" sz="2800" dirty="0">
              <a:sym typeface="Symbol" pitchFamily="18" charset="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49"/>
          </a:xfrm>
        </p:spPr>
        <p:txBody>
          <a:bodyPr>
            <a:normAutofit/>
          </a:bodyPr>
          <a:lstStyle/>
          <a:p>
            <a:r>
              <a:rPr lang="en-GB" altLang="en-US" dirty="0" smtClean="0">
                <a:sym typeface="Symbol" pitchFamily="18" charset="2"/>
              </a:rPr>
              <a:t>IF you had 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= </a:t>
            </a:r>
            <a:r>
              <a:rPr lang="en-GB" altLang="en-US" dirty="0" smtClean="0">
                <a:sym typeface="Symbol" pitchFamily="18" charset="2"/>
              </a:rPr>
              <a:t>4.6; </a:t>
            </a:r>
            <a:r>
              <a:rPr lang="en-GB" altLang="en-US" i="1" dirty="0" err="1">
                <a:sym typeface="Symbol" pitchFamily="18" charset="2"/>
              </a:rPr>
              <a:t>d.f.</a:t>
            </a:r>
            <a:r>
              <a:rPr lang="en-GB" altLang="en-US" dirty="0">
                <a:sym typeface="Symbol" pitchFamily="18" charset="2"/>
              </a:rPr>
              <a:t> = 1; </a:t>
            </a:r>
            <a:r>
              <a:rPr lang="en-GB" altLang="en-US" i="1" dirty="0">
                <a:sym typeface="Symbol" pitchFamily="18" charset="2"/>
              </a:rPr>
              <a:t>p</a:t>
            </a:r>
            <a:r>
              <a:rPr lang="en-GB" altLang="en-US" dirty="0">
                <a:sym typeface="Symbol" pitchFamily="18" charset="2"/>
              </a:rPr>
              <a:t> = </a:t>
            </a:r>
            <a:r>
              <a:rPr lang="en-GB" altLang="en-US" dirty="0" smtClean="0">
                <a:sym typeface="Symbol" pitchFamily="18" charset="2"/>
              </a:rPr>
              <a:t>0.032</a:t>
            </a:r>
            <a:endParaRPr lang="en-GB" dirty="0" smtClean="0"/>
          </a:p>
          <a:p>
            <a:pPr lvl="1"/>
            <a:r>
              <a:rPr lang="en-GB" dirty="0" smtClean="0"/>
              <a:t>p </a:t>
            </a:r>
            <a:r>
              <a:rPr lang="en-GB" dirty="0"/>
              <a:t>&lt; </a:t>
            </a:r>
            <a:r>
              <a:rPr lang="en-GB" dirty="0" smtClean="0"/>
              <a:t>0.05 therefore </a:t>
            </a:r>
            <a:r>
              <a:rPr lang="en-GB" dirty="0"/>
              <a:t>the test is significant</a:t>
            </a:r>
          </a:p>
          <a:p>
            <a:pPr lvl="1"/>
            <a:r>
              <a:rPr lang="en-GB" dirty="0" smtClean="0"/>
              <a:t>Results </a:t>
            </a:r>
            <a:r>
              <a:rPr lang="en-GB" dirty="0"/>
              <a:t>are </a:t>
            </a:r>
            <a:r>
              <a:rPr lang="en-GB" dirty="0" smtClean="0"/>
              <a:t>NOT consistent with a </a:t>
            </a:r>
            <a:r>
              <a:rPr lang="en-GB" dirty="0"/>
              <a:t>1:1 </a:t>
            </a:r>
            <a:r>
              <a:rPr lang="en-GB" dirty="0" smtClean="0"/>
              <a:t>ratio</a:t>
            </a:r>
          </a:p>
          <a:p>
            <a:pPr marL="0" indent="0">
              <a:buNone/>
            </a:pPr>
            <a:r>
              <a:rPr lang="en-GB" dirty="0" smtClean="0"/>
              <a:t>“There was a significant difference between the observed and expected ratio (</a:t>
            </a:r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= 4.6; </a:t>
            </a:r>
            <a:r>
              <a:rPr lang="en-GB" altLang="en-US" i="1" dirty="0" err="1">
                <a:sym typeface="Symbol" pitchFamily="18" charset="2"/>
              </a:rPr>
              <a:t>d.f.</a:t>
            </a:r>
            <a:r>
              <a:rPr lang="en-GB" altLang="en-US" dirty="0">
                <a:sym typeface="Symbol" pitchFamily="18" charset="2"/>
              </a:rPr>
              <a:t> = 1; </a:t>
            </a:r>
            <a:r>
              <a:rPr lang="en-GB" altLang="en-US" i="1" dirty="0">
                <a:sym typeface="Symbol" pitchFamily="18" charset="2"/>
              </a:rPr>
              <a:t>p</a:t>
            </a:r>
            <a:r>
              <a:rPr lang="en-GB" altLang="en-US" dirty="0">
                <a:sym typeface="Symbol" pitchFamily="18" charset="2"/>
              </a:rPr>
              <a:t> = 0.032</a:t>
            </a:r>
            <a:r>
              <a:rPr lang="en-GB" dirty="0" smtClean="0"/>
              <a:t>).”</a:t>
            </a:r>
          </a:p>
          <a:p>
            <a:pPr marL="0" indent="0">
              <a:buNone/>
            </a:pPr>
            <a:r>
              <a:rPr lang="en-GB" dirty="0"/>
              <a:t>“There </a:t>
            </a:r>
            <a:r>
              <a:rPr lang="en-GB" dirty="0" smtClean="0"/>
              <a:t>were significantly more </a:t>
            </a:r>
            <a:r>
              <a:rPr lang="en-GB" dirty="0" err="1" smtClean="0"/>
              <a:t>xxxx</a:t>
            </a:r>
            <a:r>
              <a:rPr lang="en-GB" dirty="0" smtClean="0"/>
              <a:t> and fewer </a:t>
            </a:r>
            <a:r>
              <a:rPr lang="en-GB" dirty="0" err="1" smtClean="0"/>
              <a:t>xxxx</a:t>
            </a:r>
            <a:r>
              <a:rPr lang="en-GB" dirty="0" smtClean="0"/>
              <a:t> than </a:t>
            </a:r>
            <a:r>
              <a:rPr lang="en-GB" dirty="0"/>
              <a:t>expected </a:t>
            </a:r>
            <a:r>
              <a:rPr lang="en-GB" dirty="0" smtClean="0"/>
              <a:t>(</a:t>
            </a:r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= 4.6; </a:t>
            </a:r>
            <a:r>
              <a:rPr lang="en-GB" altLang="en-US" i="1" dirty="0" err="1">
                <a:sym typeface="Symbol" pitchFamily="18" charset="2"/>
              </a:rPr>
              <a:t>d.f.</a:t>
            </a:r>
            <a:r>
              <a:rPr lang="en-GB" altLang="en-US" dirty="0">
                <a:sym typeface="Symbol" pitchFamily="18" charset="2"/>
              </a:rPr>
              <a:t> = 1; </a:t>
            </a:r>
            <a:r>
              <a:rPr lang="en-GB" altLang="en-US" i="1" dirty="0">
                <a:sym typeface="Symbol" pitchFamily="18" charset="2"/>
              </a:rPr>
              <a:t>p</a:t>
            </a:r>
            <a:r>
              <a:rPr lang="en-GB" altLang="en-US" dirty="0">
                <a:sym typeface="Symbol" pitchFamily="18" charset="2"/>
              </a:rPr>
              <a:t> = 0.032</a:t>
            </a:r>
            <a:r>
              <a:rPr lang="en-GB" dirty="0" smtClean="0"/>
              <a:t>).”                                  </a:t>
            </a:r>
            <a:r>
              <a:rPr lang="en-GB" sz="2000" dirty="0" smtClean="0">
                <a:solidFill>
                  <a:srgbClr val="00B050"/>
                </a:solidFill>
              </a:rPr>
              <a:t>includes direction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52625" y="28305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566160" y="4245429"/>
            <a:ext cx="587904" cy="457200"/>
          </a:xfrm>
          <a:custGeom>
            <a:avLst/>
            <a:gdLst>
              <a:gd name="connsiteX0" fmla="*/ 0 w 587904"/>
              <a:gd name="connsiteY0" fmla="*/ 156754 h 457200"/>
              <a:gd name="connsiteX1" fmla="*/ 13063 w 587904"/>
              <a:gd name="connsiteY1" fmla="*/ 222068 h 457200"/>
              <a:gd name="connsiteX2" fmla="*/ 39189 w 587904"/>
              <a:gd name="connsiteY2" fmla="*/ 300445 h 457200"/>
              <a:gd name="connsiteX3" fmla="*/ 52251 w 587904"/>
              <a:gd name="connsiteY3" fmla="*/ 378822 h 457200"/>
              <a:gd name="connsiteX4" fmla="*/ 65314 w 587904"/>
              <a:gd name="connsiteY4" fmla="*/ 444137 h 457200"/>
              <a:gd name="connsiteX5" fmla="*/ 104503 w 587904"/>
              <a:gd name="connsiteY5" fmla="*/ 457200 h 457200"/>
              <a:gd name="connsiteX6" fmla="*/ 195943 w 587904"/>
              <a:gd name="connsiteY6" fmla="*/ 365760 h 457200"/>
              <a:gd name="connsiteX7" fmla="*/ 261257 w 587904"/>
              <a:gd name="connsiteY7" fmla="*/ 300445 h 457200"/>
              <a:gd name="connsiteX8" fmla="*/ 365760 w 587904"/>
              <a:gd name="connsiteY8" fmla="*/ 182880 h 457200"/>
              <a:gd name="connsiteX9" fmla="*/ 444137 w 587904"/>
              <a:gd name="connsiteY9" fmla="*/ 130628 h 457200"/>
              <a:gd name="connsiteX10" fmla="*/ 522514 w 587904"/>
              <a:gd name="connsiteY10" fmla="*/ 78377 h 457200"/>
              <a:gd name="connsiteX11" fmla="*/ 548640 w 587904"/>
              <a:gd name="connsiteY11" fmla="*/ 39188 h 457200"/>
              <a:gd name="connsiteX12" fmla="*/ 587829 w 587904"/>
              <a:gd name="connsiteY1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7904" h="457200">
                <a:moveTo>
                  <a:pt x="0" y="156754"/>
                </a:moveTo>
                <a:cubicBezTo>
                  <a:pt x="4354" y="178525"/>
                  <a:pt x="7221" y="200648"/>
                  <a:pt x="13063" y="222068"/>
                </a:cubicBezTo>
                <a:cubicBezTo>
                  <a:pt x="20309" y="248637"/>
                  <a:pt x="39189" y="300445"/>
                  <a:pt x="39189" y="300445"/>
                </a:cubicBezTo>
                <a:cubicBezTo>
                  <a:pt x="43543" y="326571"/>
                  <a:pt x="47513" y="352763"/>
                  <a:pt x="52251" y="378822"/>
                </a:cubicBezTo>
                <a:cubicBezTo>
                  <a:pt x="56223" y="400667"/>
                  <a:pt x="52998" y="425663"/>
                  <a:pt x="65314" y="444137"/>
                </a:cubicBezTo>
                <a:cubicBezTo>
                  <a:pt x="72952" y="455594"/>
                  <a:pt x="91440" y="452846"/>
                  <a:pt x="104503" y="457200"/>
                </a:cubicBezTo>
                <a:cubicBezTo>
                  <a:pt x="134983" y="426720"/>
                  <a:pt x="172033" y="401626"/>
                  <a:pt x="195943" y="365760"/>
                </a:cubicBezTo>
                <a:cubicBezTo>
                  <a:pt x="230778" y="313508"/>
                  <a:pt x="209006" y="335280"/>
                  <a:pt x="261257" y="300445"/>
                </a:cubicBezTo>
                <a:cubicBezTo>
                  <a:pt x="292669" y="253328"/>
                  <a:pt x="312074" y="218671"/>
                  <a:pt x="365760" y="182880"/>
                </a:cubicBezTo>
                <a:cubicBezTo>
                  <a:pt x="391886" y="165463"/>
                  <a:pt x="421934" y="152830"/>
                  <a:pt x="444137" y="130628"/>
                </a:cubicBezTo>
                <a:cubicBezTo>
                  <a:pt x="493062" y="81704"/>
                  <a:pt x="465800" y="97282"/>
                  <a:pt x="522514" y="78377"/>
                </a:cubicBezTo>
                <a:cubicBezTo>
                  <a:pt x="531223" y="65314"/>
                  <a:pt x="537539" y="50289"/>
                  <a:pt x="548640" y="39188"/>
                </a:cubicBezTo>
                <a:cubicBezTo>
                  <a:pt x="591452" y="-3624"/>
                  <a:pt x="587829" y="32719"/>
                  <a:pt x="58782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4063463" y="6019800"/>
            <a:ext cx="587904" cy="457200"/>
          </a:xfrm>
          <a:custGeom>
            <a:avLst/>
            <a:gdLst>
              <a:gd name="connsiteX0" fmla="*/ 0 w 587904"/>
              <a:gd name="connsiteY0" fmla="*/ 156754 h 457200"/>
              <a:gd name="connsiteX1" fmla="*/ 13063 w 587904"/>
              <a:gd name="connsiteY1" fmla="*/ 222068 h 457200"/>
              <a:gd name="connsiteX2" fmla="*/ 39189 w 587904"/>
              <a:gd name="connsiteY2" fmla="*/ 300445 h 457200"/>
              <a:gd name="connsiteX3" fmla="*/ 52251 w 587904"/>
              <a:gd name="connsiteY3" fmla="*/ 378822 h 457200"/>
              <a:gd name="connsiteX4" fmla="*/ 65314 w 587904"/>
              <a:gd name="connsiteY4" fmla="*/ 444137 h 457200"/>
              <a:gd name="connsiteX5" fmla="*/ 104503 w 587904"/>
              <a:gd name="connsiteY5" fmla="*/ 457200 h 457200"/>
              <a:gd name="connsiteX6" fmla="*/ 195943 w 587904"/>
              <a:gd name="connsiteY6" fmla="*/ 365760 h 457200"/>
              <a:gd name="connsiteX7" fmla="*/ 261257 w 587904"/>
              <a:gd name="connsiteY7" fmla="*/ 300445 h 457200"/>
              <a:gd name="connsiteX8" fmla="*/ 365760 w 587904"/>
              <a:gd name="connsiteY8" fmla="*/ 182880 h 457200"/>
              <a:gd name="connsiteX9" fmla="*/ 444137 w 587904"/>
              <a:gd name="connsiteY9" fmla="*/ 130628 h 457200"/>
              <a:gd name="connsiteX10" fmla="*/ 522514 w 587904"/>
              <a:gd name="connsiteY10" fmla="*/ 78377 h 457200"/>
              <a:gd name="connsiteX11" fmla="*/ 548640 w 587904"/>
              <a:gd name="connsiteY11" fmla="*/ 39188 h 457200"/>
              <a:gd name="connsiteX12" fmla="*/ 587829 w 587904"/>
              <a:gd name="connsiteY1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7904" h="457200">
                <a:moveTo>
                  <a:pt x="0" y="156754"/>
                </a:moveTo>
                <a:cubicBezTo>
                  <a:pt x="4354" y="178525"/>
                  <a:pt x="7221" y="200648"/>
                  <a:pt x="13063" y="222068"/>
                </a:cubicBezTo>
                <a:cubicBezTo>
                  <a:pt x="20309" y="248637"/>
                  <a:pt x="39189" y="300445"/>
                  <a:pt x="39189" y="300445"/>
                </a:cubicBezTo>
                <a:cubicBezTo>
                  <a:pt x="43543" y="326571"/>
                  <a:pt x="47513" y="352763"/>
                  <a:pt x="52251" y="378822"/>
                </a:cubicBezTo>
                <a:cubicBezTo>
                  <a:pt x="56223" y="400667"/>
                  <a:pt x="52998" y="425663"/>
                  <a:pt x="65314" y="444137"/>
                </a:cubicBezTo>
                <a:cubicBezTo>
                  <a:pt x="72952" y="455594"/>
                  <a:pt x="91440" y="452846"/>
                  <a:pt x="104503" y="457200"/>
                </a:cubicBezTo>
                <a:cubicBezTo>
                  <a:pt x="134983" y="426720"/>
                  <a:pt x="172033" y="401626"/>
                  <a:pt x="195943" y="365760"/>
                </a:cubicBezTo>
                <a:cubicBezTo>
                  <a:pt x="230778" y="313508"/>
                  <a:pt x="209006" y="335280"/>
                  <a:pt x="261257" y="300445"/>
                </a:cubicBezTo>
                <a:cubicBezTo>
                  <a:pt x="292669" y="253328"/>
                  <a:pt x="312074" y="218671"/>
                  <a:pt x="365760" y="182880"/>
                </a:cubicBezTo>
                <a:cubicBezTo>
                  <a:pt x="391886" y="165463"/>
                  <a:pt x="421934" y="152830"/>
                  <a:pt x="444137" y="130628"/>
                </a:cubicBezTo>
                <a:cubicBezTo>
                  <a:pt x="493062" y="81704"/>
                  <a:pt x="465800" y="97282"/>
                  <a:pt x="522514" y="78377"/>
                </a:cubicBezTo>
                <a:cubicBezTo>
                  <a:pt x="531223" y="65314"/>
                  <a:pt x="537539" y="50289"/>
                  <a:pt x="548640" y="39188"/>
                </a:cubicBezTo>
                <a:cubicBezTo>
                  <a:pt x="591452" y="-3624"/>
                  <a:pt x="587829" y="32719"/>
                  <a:pt x="58782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3211248" y="5965145"/>
            <a:ext cx="587904" cy="457200"/>
          </a:xfrm>
          <a:custGeom>
            <a:avLst/>
            <a:gdLst>
              <a:gd name="connsiteX0" fmla="*/ 0 w 587904"/>
              <a:gd name="connsiteY0" fmla="*/ 156754 h 457200"/>
              <a:gd name="connsiteX1" fmla="*/ 13063 w 587904"/>
              <a:gd name="connsiteY1" fmla="*/ 222068 h 457200"/>
              <a:gd name="connsiteX2" fmla="*/ 39189 w 587904"/>
              <a:gd name="connsiteY2" fmla="*/ 300445 h 457200"/>
              <a:gd name="connsiteX3" fmla="*/ 52251 w 587904"/>
              <a:gd name="connsiteY3" fmla="*/ 378822 h 457200"/>
              <a:gd name="connsiteX4" fmla="*/ 65314 w 587904"/>
              <a:gd name="connsiteY4" fmla="*/ 444137 h 457200"/>
              <a:gd name="connsiteX5" fmla="*/ 104503 w 587904"/>
              <a:gd name="connsiteY5" fmla="*/ 457200 h 457200"/>
              <a:gd name="connsiteX6" fmla="*/ 195943 w 587904"/>
              <a:gd name="connsiteY6" fmla="*/ 365760 h 457200"/>
              <a:gd name="connsiteX7" fmla="*/ 261257 w 587904"/>
              <a:gd name="connsiteY7" fmla="*/ 300445 h 457200"/>
              <a:gd name="connsiteX8" fmla="*/ 365760 w 587904"/>
              <a:gd name="connsiteY8" fmla="*/ 182880 h 457200"/>
              <a:gd name="connsiteX9" fmla="*/ 444137 w 587904"/>
              <a:gd name="connsiteY9" fmla="*/ 130628 h 457200"/>
              <a:gd name="connsiteX10" fmla="*/ 522514 w 587904"/>
              <a:gd name="connsiteY10" fmla="*/ 78377 h 457200"/>
              <a:gd name="connsiteX11" fmla="*/ 548640 w 587904"/>
              <a:gd name="connsiteY11" fmla="*/ 39188 h 457200"/>
              <a:gd name="connsiteX12" fmla="*/ 587829 w 587904"/>
              <a:gd name="connsiteY1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7904" h="457200">
                <a:moveTo>
                  <a:pt x="0" y="156754"/>
                </a:moveTo>
                <a:cubicBezTo>
                  <a:pt x="4354" y="178525"/>
                  <a:pt x="7221" y="200648"/>
                  <a:pt x="13063" y="222068"/>
                </a:cubicBezTo>
                <a:cubicBezTo>
                  <a:pt x="20309" y="248637"/>
                  <a:pt x="39189" y="300445"/>
                  <a:pt x="39189" y="300445"/>
                </a:cubicBezTo>
                <a:cubicBezTo>
                  <a:pt x="43543" y="326571"/>
                  <a:pt x="47513" y="352763"/>
                  <a:pt x="52251" y="378822"/>
                </a:cubicBezTo>
                <a:cubicBezTo>
                  <a:pt x="56223" y="400667"/>
                  <a:pt x="52998" y="425663"/>
                  <a:pt x="65314" y="444137"/>
                </a:cubicBezTo>
                <a:cubicBezTo>
                  <a:pt x="72952" y="455594"/>
                  <a:pt x="91440" y="452846"/>
                  <a:pt x="104503" y="457200"/>
                </a:cubicBezTo>
                <a:cubicBezTo>
                  <a:pt x="134983" y="426720"/>
                  <a:pt x="172033" y="401626"/>
                  <a:pt x="195943" y="365760"/>
                </a:cubicBezTo>
                <a:cubicBezTo>
                  <a:pt x="230778" y="313508"/>
                  <a:pt x="209006" y="335280"/>
                  <a:pt x="261257" y="300445"/>
                </a:cubicBezTo>
                <a:cubicBezTo>
                  <a:pt x="292669" y="253328"/>
                  <a:pt x="312074" y="218671"/>
                  <a:pt x="365760" y="182880"/>
                </a:cubicBezTo>
                <a:cubicBezTo>
                  <a:pt x="391886" y="165463"/>
                  <a:pt x="421934" y="152830"/>
                  <a:pt x="444137" y="130628"/>
                </a:cubicBezTo>
                <a:cubicBezTo>
                  <a:pt x="493062" y="81704"/>
                  <a:pt x="465800" y="97282"/>
                  <a:pt x="522514" y="78377"/>
                </a:cubicBezTo>
                <a:cubicBezTo>
                  <a:pt x="531223" y="65314"/>
                  <a:pt x="537539" y="50289"/>
                  <a:pt x="548640" y="39188"/>
                </a:cubicBezTo>
                <a:cubicBezTo>
                  <a:pt x="591452" y="-3624"/>
                  <a:pt x="587829" y="32719"/>
                  <a:pt x="587829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24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4658256" cy="1481924"/>
          </a:xfrm>
        </p:spPr>
        <p:txBody>
          <a:bodyPr/>
          <a:lstStyle/>
          <a:p>
            <a:pPr marL="514350" lvl="1" indent="-514350">
              <a:buFont typeface="+mj-lt"/>
              <a:buAutoNum type="arabicPeriod"/>
            </a:pPr>
            <a:r>
              <a:rPr lang="en-GB" dirty="0"/>
              <a:t>By using the inbuilt </a:t>
            </a:r>
            <a:r>
              <a:rPr lang="en-GB" dirty="0" smtClean="0"/>
              <a:t>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28" y="1524000"/>
            <a:ext cx="2319072" cy="84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6245"/>
              </p:ext>
            </p:extLst>
          </p:nvPr>
        </p:nvGraphicFramePr>
        <p:xfrm>
          <a:off x="5224728" y="2365845"/>
          <a:ext cx="3733800" cy="79248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31.5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85472" y="3462278"/>
            <a:ext cx="6563256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##################################################</a:t>
            </a:r>
          </a:p>
          <a:p>
            <a:r>
              <a:rPr lang="en-GB" dirty="0">
                <a:latin typeface="Consolas" panose="020B0609020204030204" pitchFamily="49" charset="0"/>
              </a:rPr>
              <a:t># CHI-SQUARED BY </a:t>
            </a:r>
            <a:r>
              <a:rPr lang="en-GB" dirty="0" smtClean="0">
                <a:latin typeface="Consolas" panose="020B0609020204030204" pitchFamily="49" charset="0"/>
              </a:rPr>
              <a:t>INBUILT FUNCTION                #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##################################################</a:t>
            </a:r>
          </a:p>
          <a:p>
            <a:r>
              <a:rPr lang="en-GB" dirty="0">
                <a:latin typeface="Consolas" panose="020B0609020204030204" pitchFamily="49" charset="0"/>
              </a:rPr>
              <a:t># we can use the same 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 vector</a:t>
            </a:r>
          </a:p>
          <a:p>
            <a:r>
              <a:rPr lang="en-GB" dirty="0" err="1">
                <a:latin typeface="Consolas" panose="020B0609020204030204" pitchFamily="49" charset="0"/>
              </a:rPr>
              <a:t>chisq.test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</a:t>
            </a:r>
            <a:r>
              <a:rPr lang="en-GB" dirty="0">
                <a:latin typeface="Consolas" panose="020B0609020204030204" pitchFamily="49" charset="0"/>
              </a:rPr>
              <a:t>	Chi-squared test for given probabilities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#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data</a:t>
            </a:r>
            <a:r>
              <a:rPr lang="en-GB" dirty="0">
                <a:latin typeface="Consolas" panose="020B0609020204030204" pitchFamily="49" charset="0"/>
              </a:rPr>
              <a:t>:  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# X-squared </a:t>
            </a:r>
            <a:r>
              <a:rPr lang="en-GB" dirty="0">
                <a:latin typeface="Consolas" panose="020B0609020204030204" pitchFamily="49" charset="0"/>
              </a:rPr>
              <a:t>= 0.77778, </a:t>
            </a:r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= 1, p-value = 0.3778</a:t>
            </a:r>
          </a:p>
        </p:txBody>
      </p:sp>
    </p:spTree>
    <p:extLst>
      <p:ext uri="{BB962C8B-B14F-4D97-AF65-F5344CB8AC3E}">
        <p14:creationId xmlns:p14="http://schemas.microsoft.com/office/powerpoint/2010/main" val="1217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But what to use?? What you prefer but….</a:t>
            </a:r>
          </a:p>
          <a:p>
            <a:pPr marL="514350" lvl="1" indent="-514350">
              <a:buFont typeface="+mj-lt"/>
              <a:buAutoNum type="arabicPeriod"/>
            </a:pPr>
            <a:r>
              <a:rPr lang="en-GB" dirty="0" smtClean="0"/>
              <a:t>By coding the formula</a:t>
            </a:r>
          </a:p>
          <a:p>
            <a:pPr marL="400050" lvl="2" indent="0">
              <a:buNone/>
            </a:pPr>
            <a:r>
              <a:rPr lang="en-GB" dirty="0" smtClean="0"/>
              <a:t>Useful when your expected are derived from a more complex theory/idea (e.g., </a:t>
            </a:r>
            <a:r>
              <a:rPr lang="en-GB" dirty="0" err="1" smtClean="0"/>
              <a:t>poisson</a:t>
            </a:r>
            <a:r>
              <a:rPr lang="en-GB" dirty="0" smtClean="0"/>
              <a:t> distribution, binomial distribution) or you need to alter the </a:t>
            </a:r>
            <a:r>
              <a:rPr lang="en-GB" dirty="0" err="1" smtClean="0"/>
              <a:t>d.f.</a:t>
            </a:r>
            <a:endParaRPr lang="en-GB" dirty="0" smtClean="0"/>
          </a:p>
          <a:p>
            <a:pPr marL="0" lvl="1" indent="0">
              <a:buNone/>
            </a:pPr>
            <a:endParaRPr lang="en-GB" dirty="0"/>
          </a:p>
          <a:p>
            <a:pPr marL="514350" lvl="1" indent="-514350">
              <a:buFont typeface="+mj-lt"/>
              <a:buAutoNum type="arabicPeriod" startAt="2"/>
            </a:pPr>
            <a:r>
              <a:rPr lang="en-GB" dirty="0" smtClean="0"/>
              <a:t>By using the inbuilt function</a:t>
            </a:r>
          </a:p>
          <a:p>
            <a:pPr marL="400050" lvl="2" indent="0">
              <a:buNone/>
            </a:pPr>
            <a:r>
              <a:rPr lang="en-GB" dirty="0"/>
              <a:t> </a:t>
            </a:r>
            <a:r>
              <a:rPr lang="en-GB" dirty="0" smtClean="0"/>
              <a:t>Easy when the ratio is 1:1, 1:1:1, 1:1:1 </a:t>
            </a:r>
            <a:r>
              <a:rPr lang="en-GB" dirty="0" err="1" smtClean="0"/>
              <a:t>etc</a:t>
            </a:r>
            <a:endParaRPr lang="en-GB" dirty="0" smtClean="0"/>
          </a:p>
          <a:p>
            <a:pPr marL="400050" lvl="2" indent="0">
              <a:buNone/>
            </a:pPr>
            <a:r>
              <a:rPr lang="en-GB" dirty="0" smtClean="0"/>
              <a:t>But take care – other H</a:t>
            </a:r>
            <a:r>
              <a:rPr lang="en-GB" baseline="-25000" dirty="0" smtClean="0"/>
              <a:t>0</a:t>
            </a:r>
            <a:r>
              <a:rPr lang="en-GB" dirty="0" smtClean="0"/>
              <a:t> must be specified</a:t>
            </a:r>
          </a:p>
          <a:p>
            <a:pPr marL="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Goodness of fit test: example</a:t>
            </a:r>
          </a:p>
        </p:txBody>
      </p:sp>
    </p:spTree>
    <p:extLst>
      <p:ext uri="{BB962C8B-B14F-4D97-AF65-F5344CB8AC3E}">
        <p14:creationId xmlns:p14="http://schemas.microsoft.com/office/powerpoint/2010/main" val="4819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467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>
                <a:sym typeface="Symbol" pitchFamily="18" charset="2"/>
              </a:rPr>
              <a:t>Summary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086600" cy="5257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altLang="en-US" dirty="0" smtClean="0">
                <a:sym typeface="Symbol" pitchFamily="18" charset="2"/>
              </a:rPr>
              <a:t>Goodness </a:t>
            </a:r>
            <a:r>
              <a:rPr lang="en-GB" altLang="en-US" dirty="0" smtClean="0">
                <a:sym typeface="Symbol" pitchFamily="18" charset="2"/>
              </a:rPr>
              <a:t>of fit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2800" dirty="0" smtClean="0"/>
              <a:t>We know what the proportions should be (known as </a:t>
            </a:r>
            <a:r>
              <a:rPr lang="en-GB" altLang="en-US" sz="2800" i="1" dirty="0" smtClean="0"/>
              <a:t>a priori</a:t>
            </a:r>
            <a:r>
              <a:rPr lang="en-GB" altLang="en-US" sz="2800" dirty="0" smtClean="0"/>
              <a:t> </a:t>
            </a:r>
            <a:r>
              <a:rPr lang="en-GB" altLang="en-US" sz="2800" dirty="0" smtClean="0"/>
              <a:t>expectations)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GB" altLang="en-US" sz="2400" dirty="0" smtClean="0"/>
              <a:t>fit </a:t>
            </a:r>
            <a:r>
              <a:rPr lang="en-GB" altLang="en-US" sz="2400" dirty="0" smtClean="0"/>
              <a:t>to a theory or distribution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2800" dirty="0" smtClean="0"/>
              <a:t>Single row/column of </a:t>
            </a:r>
            <a:r>
              <a:rPr lang="en-GB" altLang="en-US" sz="2800" dirty="0" smtClean="0"/>
              <a:t>observations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GB" altLang="en-US" sz="2400" dirty="0" smtClean="0"/>
              <a:t>One explanatory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2800" dirty="0" smtClean="0"/>
              <a:t>Inbuilt </a:t>
            </a:r>
            <a:r>
              <a:rPr lang="en-GB" altLang="en-US" sz="2800" dirty="0" err="1" smtClean="0">
                <a:latin typeface="Consolas" panose="020B0609020204030204" pitchFamily="49" charset="0"/>
              </a:rPr>
              <a:t>chisq.test</a:t>
            </a:r>
            <a:r>
              <a:rPr lang="en-GB" altLang="en-US" sz="2800" dirty="0" smtClean="0">
                <a:latin typeface="Consolas" panose="020B0609020204030204" pitchFamily="49" charset="0"/>
              </a:rPr>
              <a:t>()</a:t>
            </a:r>
            <a:r>
              <a:rPr lang="en-GB" altLang="en-US" sz="2800" dirty="0" smtClean="0"/>
              <a:t> function is good for 1:1:1 expectations, otherwise specify </a:t>
            </a:r>
            <a:r>
              <a:rPr lang="en-GB" altLang="en-US" sz="2800" dirty="0" err="1">
                <a:latin typeface="Consolas" panose="020B0609020204030204" pitchFamily="49" charset="0"/>
              </a:rPr>
              <a:t>prob</a:t>
            </a:r>
            <a:endParaRPr lang="en-GB" altLang="en-US" sz="28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2800" dirty="0" smtClean="0"/>
              <a:t>For complex cases, calculate expected values and code the test.</a:t>
            </a:r>
            <a:endParaRPr lang="en-GB" altLang="en-US" sz="2800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GB" altLang="en-US" sz="28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C283E-3B50-4A56-9385-9E1104F88935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</a:t>
            </a:r>
            <a:r>
              <a:rPr lang="en-GB" altLang="en-US" dirty="0" smtClean="0">
                <a:sym typeface="Symbol" pitchFamily="18" charset="2"/>
              </a:rPr>
              <a:t>Contingency </a:t>
            </a:r>
            <a:r>
              <a:rPr lang="en-GB" altLang="en-US" dirty="0">
                <a:sym typeface="Symbol" pitchFamily="18" charset="2"/>
              </a:rPr>
              <a:t>test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93802"/>
            <a:ext cx="8458200" cy="513559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Food choice by pig breeds</a:t>
            </a:r>
          </a:p>
          <a:p>
            <a:pPr lvl="1"/>
            <a:r>
              <a:rPr lang="en-GB" sz="2400" dirty="0"/>
              <a:t>We don’t know what proportions are expected but do expect it to be same for each breed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Null hypothesis: proportion of foods taken by each breed is the same, </a:t>
            </a:r>
            <a:r>
              <a:rPr lang="en-GB" altLang="en-US" i="1" dirty="0"/>
              <a:t>i.e.</a:t>
            </a:r>
            <a:r>
              <a:rPr lang="en-GB" altLang="en-US" dirty="0"/>
              <a:t>, no association between breed and food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Contingency test</a:t>
            </a: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520118" y="2797400"/>
            <a:ext cx="3499682" cy="834480"/>
            <a:chOff x="1187624" y="3519079"/>
            <a:chExt cx="6840760" cy="197379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45024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3645024"/>
              <a:ext cx="2466975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519079"/>
              <a:ext cx="1800200" cy="19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Rectangle 14"/>
          <p:cNvSpPr/>
          <p:nvPr/>
        </p:nvSpPr>
        <p:spPr>
          <a:xfrm>
            <a:off x="2520119" y="2438400"/>
            <a:ext cx="349968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Welsh	     Tamworth	Essex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905000" y="3631036"/>
            <a:ext cx="564168" cy="1550564"/>
            <a:chOff x="2179032" y="2438400"/>
            <a:chExt cx="564168" cy="1550564"/>
          </a:xfrm>
        </p:grpSpPr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10378" y="2431710"/>
              <a:ext cx="526131" cy="53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4848" y="3450613"/>
              <a:ext cx="526131" cy="550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6" r="8006"/>
            <a:stretch>
              <a:fillRect/>
            </a:stretch>
          </p:blipFill>
          <p:spPr bwMode="auto">
            <a:xfrm rot="5400000">
              <a:off x="2165733" y="2887951"/>
              <a:ext cx="588182" cy="5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>
          <a:xfrm>
            <a:off x="381000" y="3635391"/>
            <a:ext cx="1524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altLang="en-US" sz="2000" dirty="0"/>
              <a:t>cabbage</a:t>
            </a:r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 err="1"/>
              <a:t>sugarbeet</a:t>
            </a:r>
            <a:endParaRPr lang="en-GB" altLang="en-US" sz="2000" dirty="0"/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/>
              <a:t>swede</a:t>
            </a:r>
          </a:p>
        </p:txBody>
      </p:sp>
    </p:spTree>
    <p:extLst>
      <p:ext uri="{BB962C8B-B14F-4D97-AF65-F5344CB8AC3E}">
        <p14:creationId xmlns:p14="http://schemas.microsoft.com/office/powerpoint/2010/main" val="42540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 for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By the end of this week the successful student should be able to </a:t>
            </a:r>
            <a:r>
              <a:rPr lang="en-GB" dirty="0"/>
              <a:t>:</a:t>
            </a:r>
          </a:p>
          <a:p>
            <a:r>
              <a:rPr lang="en-US" dirty="0" smtClean="0"/>
              <a:t>Explain </a:t>
            </a:r>
            <a:r>
              <a:rPr lang="en-US" dirty="0"/>
              <a:t>the principles of chi-squared </a:t>
            </a:r>
            <a:r>
              <a:rPr lang="en-US" dirty="0" smtClean="0"/>
              <a:t>Goodness of </a:t>
            </a:r>
            <a:r>
              <a:rPr lang="en-US" dirty="0"/>
              <a:t>Fit and Contingency tests and know when each can be applied (MLO 2)</a:t>
            </a:r>
          </a:p>
          <a:p>
            <a:r>
              <a:rPr lang="en-US" dirty="0"/>
              <a:t>Apply and interpret Goodness of fit and </a:t>
            </a:r>
            <a:r>
              <a:rPr lang="en-US" dirty="0" smtClean="0"/>
              <a:t>Contingency </a:t>
            </a:r>
            <a:r>
              <a:rPr lang="en-US" dirty="0"/>
              <a:t>chi-squared tests R on data in frequency tables and in raw format (MLO 3 and 4)</a:t>
            </a:r>
          </a:p>
          <a:p>
            <a:r>
              <a:rPr lang="en-US" dirty="0" err="1"/>
              <a:t>Summarise</a:t>
            </a:r>
            <a:r>
              <a:rPr lang="en-US" dirty="0"/>
              <a:t> and illustrate with appropriate R figures test results scientifically (MLO 3 and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95601" y="1355367"/>
            <a:ext cx="3809999" cy="1006834"/>
            <a:chOff x="1187625" y="3519079"/>
            <a:chExt cx="6281591" cy="200389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5" y="3645024"/>
              <a:ext cx="1929120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699" y="3675125"/>
              <a:ext cx="1905348" cy="184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9017" y="3519079"/>
              <a:ext cx="1800199" cy="1968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2179032" y="2438400"/>
            <a:ext cx="564168" cy="1550564"/>
            <a:chOff x="2179032" y="2438400"/>
            <a:chExt cx="564168" cy="1550564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10378" y="2431710"/>
              <a:ext cx="526131" cy="53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4848" y="3450613"/>
              <a:ext cx="526131" cy="550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6" r="8006"/>
            <a:stretch>
              <a:fillRect/>
            </a:stretch>
          </p:blipFill>
          <p:spPr bwMode="auto">
            <a:xfrm rot="5400000">
              <a:off x="2165733" y="2887951"/>
              <a:ext cx="588182" cy="5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12"/>
          <p:cNvSpPr/>
          <p:nvPr/>
        </p:nvSpPr>
        <p:spPr>
          <a:xfrm>
            <a:off x="2895601" y="1240969"/>
            <a:ext cx="38099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Welsh	   Tamworth	Essex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032" y="2442755"/>
            <a:ext cx="1524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altLang="en-US" sz="2000" dirty="0"/>
              <a:t>cabbage</a:t>
            </a:r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 err="1"/>
              <a:t>sugarbeet</a:t>
            </a:r>
            <a:endParaRPr lang="en-GB" altLang="en-US" sz="2000" dirty="0"/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/>
              <a:t>swede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altLang="en-US" sz="2700" dirty="0">
                <a:sym typeface="Symbol" pitchFamily="18" charset="2"/>
              </a:rPr>
              <a:t></a:t>
            </a:r>
            <a:r>
              <a:rPr lang="en-GB" altLang="en-US" sz="2700" baseline="30000" dirty="0">
                <a:sym typeface="Symbol" pitchFamily="18" charset="2"/>
              </a:rPr>
              <a:t>2</a:t>
            </a:r>
            <a:r>
              <a:rPr lang="en-GB" altLang="en-US" sz="2700" dirty="0">
                <a:sym typeface="Symbol" pitchFamily="18" charset="2"/>
              </a:rPr>
              <a:t> Contingency test: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sz="4900" dirty="0">
                <a:sym typeface="Symbol" pitchFamily="18" charset="2"/>
              </a:rPr>
              <a:t>The Data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58765"/>
              </p:ext>
            </p:extLst>
          </p:nvPr>
        </p:nvGraphicFramePr>
        <p:xfrm>
          <a:off x="2793945" y="2339512"/>
          <a:ext cx="5207056" cy="2386926"/>
        </p:xfrm>
        <a:graphic>
          <a:graphicData uri="http://schemas.openxmlformats.org/drawingml/2006/table">
            <a:tbl>
              <a:tblPr lastRow="1" lastCol="1" bandRow="1">
                <a:tableStyleId>{5C22544A-7EE6-4342-B048-85BDC9FD1C3A}</a:tableStyleId>
              </a:tblPr>
              <a:tblGrid>
                <a:gridCol w="130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19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52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16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44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30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376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39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47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 smtClean="0"/>
                        <a:t>127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Expected values are derived from the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Overall </a:t>
            </a:r>
            <a:r>
              <a:rPr lang="en-GB" dirty="0" err="1"/>
              <a:t>pref</a:t>
            </a:r>
            <a:r>
              <a:rPr lang="en-GB" dirty="0"/>
              <a:t> for cabbage = </a:t>
            </a:r>
            <a:r>
              <a:rPr lang="en-GB" dirty="0" smtClean="0"/>
              <a:t>52/127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We expect (the H</a:t>
            </a:r>
            <a:r>
              <a:rPr lang="en-GB" baseline="-25000" dirty="0" smtClean="0"/>
              <a:t>0</a:t>
            </a:r>
            <a:r>
              <a:rPr lang="en-GB" dirty="0" smtClean="0"/>
              <a:t>)same </a:t>
            </a:r>
            <a:r>
              <a:rPr lang="en-GB" dirty="0"/>
              <a:t>for each breed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0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02908" y="1811672"/>
            <a:ext cx="38099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Welsh	   Tamworth	Essex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600" y="2258873"/>
            <a:ext cx="15240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GB" altLang="en-US" sz="2000" dirty="0"/>
              <a:t>cabbage</a:t>
            </a:r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 err="1"/>
              <a:t>sugarbeet</a:t>
            </a:r>
            <a:endParaRPr lang="en-GB" altLang="en-US" sz="2000" dirty="0"/>
          </a:p>
          <a:p>
            <a:pPr algn="r">
              <a:lnSpc>
                <a:spcPct val="90000"/>
              </a:lnSpc>
            </a:pPr>
            <a:endParaRPr lang="en-GB" altLang="en-US" sz="2000" dirty="0"/>
          </a:p>
          <a:p>
            <a:pPr algn="r">
              <a:lnSpc>
                <a:spcPct val="90000"/>
              </a:lnSpc>
            </a:pPr>
            <a:r>
              <a:rPr lang="en-GB" altLang="en-US" sz="2000" dirty="0"/>
              <a:t>swede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6097"/>
            <a:ext cx="8991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2700" dirty="0">
                <a:sym typeface="Symbol" pitchFamily="18" charset="2"/>
              </a:rPr>
              <a:t></a:t>
            </a:r>
            <a:r>
              <a:rPr lang="en-GB" altLang="en-US" sz="2700" baseline="30000" dirty="0">
                <a:sym typeface="Symbol" pitchFamily="18" charset="2"/>
              </a:rPr>
              <a:t>2</a:t>
            </a:r>
            <a:r>
              <a:rPr lang="en-GB" altLang="en-US" sz="2700" dirty="0">
                <a:sym typeface="Symbol" pitchFamily="18" charset="2"/>
              </a:rPr>
              <a:t> Contingency test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sz="4900" dirty="0" smtClean="0">
                <a:sym typeface="Symbol" pitchFamily="18" charset="2"/>
              </a:rPr>
              <a:t>Where do the expected values come from?</a:t>
            </a:r>
            <a:endParaRPr lang="en-GB" altLang="en-US" sz="4900" dirty="0">
              <a:sym typeface="Symbol" pitchFamily="18" charset="2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28941"/>
              </p:ext>
            </p:extLst>
          </p:nvPr>
        </p:nvGraphicFramePr>
        <p:xfrm>
          <a:off x="2823576" y="2200949"/>
          <a:ext cx="5207056" cy="2386926"/>
        </p:xfrm>
        <a:graphic>
          <a:graphicData uri="http://schemas.openxmlformats.org/drawingml/2006/table">
            <a:tbl>
              <a:tblPr lastRow="1" lastCol="1" bandRow="1">
                <a:tableStyleId>{5C22544A-7EE6-4342-B048-85BDC9FD1C3A}</a:tableStyleId>
              </a:tblPr>
              <a:tblGrid>
                <a:gridCol w="1301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19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52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21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16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44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62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7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30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376">
                <a:tc>
                  <a:txBody>
                    <a:bodyPr/>
                    <a:lstStyle/>
                    <a:p>
                      <a:r>
                        <a:rPr lang="en-GB" sz="28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 smtClean="0"/>
                        <a:t>127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2133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Overall preference for cabbage </a:t>
            </a:r>
            <a:r>
              <a:rPr lang="en-GB"/>
              <a:t>= </a:t>
            </a:r>
            <a:r>
              <a:rPr lang="en-GB" smtClean="0"/>
              <a:t>52/127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Thus: </a:t>
            </a:r>
            <a:r>
              <a:rPr lang="en-GB" altLang="en-US" dirty="0"/>
              <a:t>	</a:t>
            </a:r>
            <a:r>
              <a:rPr lang="en-GB" altLang="en-US" dirty="0" err="1"/>
              <a:t>Exp</a:t>
            </a:r>
            <a:r>
              <a:rPr lang="en-GB" altLang="en-US" dirty="0"/>
              <a:t> no. of welsh preferring cabbage = </a:t>
            </a:r>
            <a:r>
              <a:rPr lang="en-GB" dirty="0" smtClean="0"/>
              <a:t>52/127</a:t>
            </a:r>
            <a:r>
              <a:rPr lang="en-GB" altLang="en-US" dirty="0" smtClean="0"/>
              <a:t> </a:t>
            </a:r>
            <a:r>
              <a:rPr lang="en-GB" altLang="en-US" dirty="0"/>
              <a:t>* 38 </a:t>
            </a:r>
            <a:r>
              <a:rPr lang="en-GB" altLang="en-US" dirty="0" smtClean="0"/>
              <a:t>= 15.97</a:t>
            </a:r>
            <a:endParaRPr lang="en-GB" altLang="en-US" dirty="0"/>
          </a:p>
          <a:p>
            <a:pPr>
              <a:buNone/>
            </a:pPr>
            <a:r>
              <a:rPr lang="en-GB" altLang="en-US" dirty="0"/>
              <a:t>		</a:t>
            </a:r>
            <a:r>
              <a:rPr lang="en-GB" altLang="en-US" dirty="0" err="1" smtClean="0"/>
              <a:t>Exp</a:t>
            </a:r>
            <a:r>
              <a:rPr lang="en-GB" altLang="en-US" dirty="0" smtClean="0"/>
              <a:t> </a:t>
            </a:r>
            <a:r>
              <a:rPr lang="en-GB" altLang="en-US" dirty="0"/>
              <a:t>no. of </a:t>
            </a:r>
            <a:r>
              <a:rPr lang="en-GB" altLang="en-US" dirty="0" err="1"/>
              <a:t>tamworth</a:t>
            </a:r>
            <a:r>
              <a:rPr lang="en-GB" altLang="en-US" dirty="0"/>
              <a:t> preferring cabbage </a:t>
            </a:r>
            <a:r>
              <a:rPr lang="en-GB" dirty="0"/>
              <a:t>52/127</a:t>
            </a:r>
            <a:r>
              <a:rPr lang="en-GB" altLang="en-US" dirty="0"/>
              <a:t> *</a:t>
            </a:r>
            <a:r>
              <a:rPr lang="en-GB" dirty="0" smtClean="0"/>
              <a:t> </a:t>
            </a:r>
            <a:r>
              <a:rPr lang="en-GB" altLang="en-US" dirty="0"/>
              <a:t>47 </a:t>
            </a:r>
            <a:r>
              <a:rPr lang="en-GB" altLang="en-US" dirty="0" smtClean="0"/>
              <a:t>=19.24</a:t>
            </a:r>
            <a:endParaRPr lang="en-GB" altLang="en-US" dirty="0"/>
          </a:p>
          <a:p>
            <a:pPr>
              <a:buNone/>
            </a:pPr>
            <a:r>
              <a:rPr lang="en-GB" altLang="en-US" dirty="0"/>
              <a:t>		</a:t>
            </a:r>
            <a:r>
              <a:rPr lang="en-GB" altLang="en-US" dirty="0" err="1" smtClean="0"/>
              <a:t>Exp</a:t>
            </a:r>
            <a:r>
              <a:rPr lang="en-GB" altLang="en-US" dirty="0" smtClean="0"/>
              <a:t> </a:t>
            </a:r>
            <a:r>
              <a:rPr lang="en-GB" altLang="en-US" dirty="0"/>
              <a:t>no. of </a:t>
            </a:r>
            <a:r>
              <a:rPr lang="en-GB" altLang="en-US" dirty="0" err="1"/>
              <a:t>essex</a:t>
            </a:r>
            <a:r>
              <a:rPr lang="en-GB" altLang="en-US" dirty="0"/>
              <a:t> preferring cabbage </a:t>
            </a:r>
            <a:r>
              <a:rPr lang="en-GB" dirty="0"/>
              <a:t>52/127</a:t>
            </a:r>
            <a:r>
              <a:rPr lang="en-GB" altLang="en-US" dirty="0"/>
              <a:t> * 41 = </a:t>
            </a:r>
            <a:r>
              <a:rPr lang="en-GB" altLang="en-US" dirty="0" smtClean="0"/>
              <a:t>16.79</a:t>
            </a:r>
            <a:endParaRPr lang="en-GB" altLang="en-US" dirty="0"/>
          </a:p>
          <a:p>
            <a:pPr>
              <a:buNone/>
            </a:pPr>
            <a:r>
              <a:rPr lang="en-GB" altLang="en-US" sz="4500" dirty="0">
                <a:solidFill>
                  <a:schemeClr val="accent2"/>
                </a:solidFill>
              </a:rPr>
              <a:t>RULE: Expected number for each cell: </a:t>
            </a:r>
          </a:p>
          <a:p>
            <a:pPr>
              <a:buNone/>
            </a:pPr>
            <a:r>
              <a:rPr lang="en-GB" altLang="en-US" sz="4500" dirty="0">
                <a:solidFill>
                  <a:schemeClr val="accent2"/>
                </a:solidFill>
              </a:rPr>
              <a:t>Row total * Column total / Overall total</a:t>
            </a:r>
          </a:p>
        </p:txBody>
      </p:sp>
    </p:spTree>
    <p:extLst>
      <p:ext uri="{BB962C8B-B14F-4D97-AF65-F5344CB8AC3E}">
        <p14:creationId xmlns:p14="http://schemas.microsoft.com/office/powerpoint/2010/main" val="372378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6097"/>
            <a:ext cx="8991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sz="2700" dirty="0">
                <a:sym typeface="Symbol" pitchFamily="18" charset="2"/>
              </a:rPr>
              <a:t></a:t>
            </a:r>
            <a:r>
              <a:rPr lang="en-GB" altLang="en-US" sz="2700" baseline="30000" dirty="0">
                <a:sym typeface="Symbol" pitchFamily="18" charset="2"/>
              </a:rPr>
              <a:t>2</a:t>
            </a:r>
            <a:r>
              <a:rPr lang="en-GB" altLang="en-US" sz="2700" dirty="0">
                <a:sym typeface="Symbol" pitchFamily="18" charset="2"/>
              </a:rPr>
              <a:t> Contingency test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sz="4900" dirty="0" smtClean="0">
                <a:sym typeface="Symbol" pitchFamily="18" charset="2"/>
              </a:rPr>
              <a:t>Where do the expected values come from?</a:t>
            </a:r>
            <a:endParaRPr lang="en-GB" altLang="en-US" sz="4900" dirty="0">
              <a:sym typeface="Symbol" pitchFamily="18" charset="2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Wow, that’s a pain!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505200"/>
            <a:ext cx="2971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/>
              <a:t>R to the rescue!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2400" dirty="0"/>
              <a:t>@</a:t>
            </a:r>
            <a:r>
              <a:rPr lang="en-GB" sz="2400" dirty="0" err="1"/>
              <a:t>allison_horst</a:t>
            </a:r>
            <a:endParaRPr lang="en-GB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84019"/>
            <a:ext cx="416989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Contingency </a:t>
            </a:r>
            <a:r>
              <a:rPr lang="en-GB" altLang="en-US" dirty="0" smtClean="0">
                <a:sym typeface="Symbol" pitchFamily="18" charset="2"/>
              </a:rPr>
              <a:t>test example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6096000" cy="1066799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R’s inbuilt function will do that!</a:t>
            </a:r>
          </a:p>
          <a:p>
            <a:pPr marL="0" lvl="1" indent="0">
              <a:buNone/>
            </a:pPr>
            <a:r>
              <a:rPr lang="en-GB" dirty="0" smtClean="0"/>
              <a:t>First, add the 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5472" y="2743200"/>
            <a:ext cx="6563256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# </a:t>
            </a:r>
            <a:r>
              <a:rPr lang="en-GB" dirty="0">
                <a:latin typeface="Consolas" panose="020B0609020204030204" pitchFamily="49" charset="0"/>
              </a:rPr>
              <a:t>create the data</a:t>
            </a:r>
          </a:p>
          <a:p>
            <a:r>
              <a:rPr lang="en-US" dirty="0" err="1">
                <a:latin typeface="Consolas" panose="020B0609020204030204" pitchFamily="49" charset="0"/>
              </a:rPr>
              <a:t>food_pref</a:t>
            </a:r>
            <a:r>
              <a:rPr lang="en-US" dirty="0">
                <a:latin typeface="Consolas" panose="020B0609020204030204" pitchFamily="49" charset="0"/>
              </a:rPr>
              <a:t> &lt;- matrix(c(11, 19, 22,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21, 16, 8,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7, 12, 11),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latin typeface="Consolas" panose="020B0609020204030204" pitchFamily="49" charset="0"/>
              </a:rPr>
              <a:t>nrow</a:t>
            </a:r>
            <a:r>
              <a:rPr lang="en-US" dirty="0">
                <a:latin typeface="Consolas" panose="020B0609020204030204" pitchFamily="49" charset="0"/>
              </a:rPr>
              <a:t> = 3,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</a:t>
            </a:r>
            <a:r>
              <a:rPr lang="en-US" dirty="0" err="1">
                <a:latin typeface="Consolas" panose="020B0609020204030204" pitchFamily="49" charset="0"/>
              </a:rPr>
              <a:t>byrow</a:t>
            </a:r>
            <a:r>
              <a:rPr lang="en-US" dirty="0">
                <a:latin typeface="Consolas" panose="020B0609020204030204" pitchFamily="49" charset="0"/>
              </a:rPr>
              <a:t> = TRUE)</a:t>
            </a:r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 </a:t>
            </a:r>
            <a:r>
              <a:rPr lang="en-GB" dirty="0">
                <a:latin typeface="Consolas" panose="020B0609020204030204" pitchFamily="49" charset="0"/>
              </a:rPr>
              <a:t>[,1] [,2] [,3]</a:t>
            </a:r>
          </a:p>
          <a:p>
            <a:r>
              <a:rPr lang="en-GB" dirty="0">
                <a:latin typeface="Consolas" panose="020B0609020204030204" pitchFamily="49" charset="0"/>
              </a:rPr>
              <a:t>[1,]   11   19   22</a:t>
            </a:r>
          </a:p>
          <a:p>
            <a:r>
              <a:rPr lang="en-GB" dirty="0">
                <a:latin typeface="Consolas" panose="020B0609020204030204" pitchFamily="49" charset="0"/>
              </a:rPr>
              <a:t>[2,]   21   16    8</a:t>
            </a:r>
          </a:p>
          <a:p>
            <a:r>
              <a:rPr lang="en-GB" dirty="0">
                <a:latin typeface="Consolas" panose="020B0609020204030204" pitchFamily="49" charset="0"/>
              </a:rPr>
              <a:t>[3,]    7   12   11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04800" y="6096000"/>
            <a:ext cx="7772400" cy="6721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GB" sz="2000" dirty="0" smtClean="0"/>
              <a:t>Note: this is the only time we’ll use a matrix datatype – we normally use </a:t>
            </a:r>
            <a:r>
              <a:rPr lang="en-GB" sz="2000" dirty="0" err="1" smtClean="0"/>
              <a:t>dataframes</a:t>
            </a:r>
            <a:r>
              <a:rPr lang="en-GB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1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Contingency </a:t>
            </a:r>
            <a:r>
              <a:rPr lang="en-GB" altLang="en-US" dirty="0" smtClean="0">
                <a:sym typeface="Symbol" pitchFamily="18" charset="2"/>
              </a:rPr>
              <a:t>test example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761999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It’s helpful to name the rows and columns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5472" y="2209800"/>
            <a:ext cx="8120328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# make a list object to hold two vectors</a:t>
            </a:r>
          </a:p>
          <a:p>
            <a:r>
              <a:rPr lang="en-GB" dirty="0">
                <a:latin typeface="Consolas" panose="020B0609020204030204" pitchFamily="49" charset="0"/>
              </a:rPr>
              <a:t># </a:t>
            </a:r>
            <a:r>
              <a:rPr lang="en-GB" dirty="0" smtClean="0">
                <a:latin typeface="Consolas" panose="020B0609020204030204" pitchFamily="49" charset="0"/>
              </a:rPr>
              <a:t>in a list the </a:t>
            </a:r>
            <a:r>
              <a:rPr lang="en-GB" dirty="0">
                <a:latin typeface="Consolas" panose="020B0609020204030204" pitchFamily="49" charset="0"/>
              </a:rPr>
              <a:t>vectors can </a:t>
            </a:r>
            <a:r>
              <a:rPr lang="en-GB" dirty="0" smtClean="0">
                <a:latin typeface="Consolas" panose="020B0609020204030204" pitchFamily="49" charset="0"/>
              </a:rPr>
              <a:t>be of </a:t>
            </a:r>
            <a:r>
              <a:rPr lang="en-GB" dirty="0">
                <a:latin typeface="Consolas" panose="020B0609020204030204" pitchFamily="49" charset="0"/>
              </a:rPr>
              <a:t>different </a:t>
            </a:r>
            <a:r>
              <a:rPr lang="en-GB" dirty="0" smtClean="0">
                <a:latin typeface="Consolas" panose="020B0609020204030204" pitchFamily="49" charset="0"/>
              </a:rPr>
              <a:t>lengths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vars</a:t>
            </a:r>
            <a:r>
              <a:rPr lang="en-GB" dirty="0">
                <a:latin typeface="Consolas" panose="020B0609020204030204" pitchFamily="49" charset="0"/>
              </a:rPr>
              <a:t> &lt;- list(food = c("cabbage",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"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",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"swede"),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breed = c("welsh",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"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",</a:t>
            </a:r>
          </a:p>
          <a:p>
            <a:r>
              <a:rPr lang="en-GB" dirty="0">
                <a:latin typeface="Consolas" panose="020B0609020204030204" pitchFamily="49" charset="0"/>
              </a:rPr>
              <a:t>                       "</a:t>
            </a:r>
            <a:r>
              <a:rPr lang="en-GB" dirty="0" err="1">
                <a:latin typeface="Consolas" panose="020B0609020204030204" pitchFamily="49" charset="0"/>
              </a:rPr>
              <a:t>essex</a:t>
            </a:r>
            <a:r>
              <a:rPr lang="en-GB" dirty="0" smtClean="0">
                <a:latin typeface="Consolas" panose="020B0609020204030204" pitchFamily="49" charset="0"/>
              </a:rPr>
              <a:t>"))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dimnames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food_pref</a:t>
            </a:r>
            <a:r>
              <a:rPr lang="en-GB" dirty="0">
                <a:latin typeface="Consolas" panose="020B0609020204030204" pitchFamily="49" charset="0"/>
              </a:rPr>
              <a:t>) &lt;- </a:t>
            </a:r>
            <a:r>
              <a:rPr lang="en-GB" dirty="0" err="1">
                <a:latin typeface="Consolas" panose="020B0609020204030204" pitchFamily="49" charset="0"/>
              </a:rPr>
              <a:t>vars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6356350"/>
            <a:ext cx="7772400" cy="41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GB" sz="2000" dirty="0" smtClean="0"/>
              <a:t>And this is partly why! </a:t>
            </a:r>
            <a:r>
              <a:rPr lang="en-GB" sz="2000" dirty="0" err="1" smtClean="0"/>
              <a:t>Dataframes</a:t>
            </a:r>
            <a:r>
              <a:rPr lang="en-GB" sz="2000" dirty="0" smtClean="0"/>
              <a:t> always have named columns.</a:t>
            </a:r>
          </a:p>
        </p:txBody>
      </p:sp>
    </p:spTree>
    <p:extLst>
      <p:ext uri="{BB962C8B-B14F-4D97-AF65-F5344CB8AC3E}">
        <p14:creationId xmlns:p14="http://schemas.microsoft.com/office/powerpoint/2010/main" val="258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5CFC41-A948-4B35-9052-13D8FE8DC09C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1447800"/>
          </a:xfrm>
        </p:spPr>
        <p:txBody>
          <a:bodyPr/>
          <a:lstStyle/>
          <a:p>
            <a:pPr eaLnBrk="1" hangingPunct="1"/>
            <a:r>
              <a:rPr lang="en-GB" altLang="en-US" dirty="0">
                <a:sym typeface="Symbol" pitchFamily="18" charset="2"/>
              </a:rPr>
              <a:t>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 Contingency </a:t>
            </a:r>
            <a:r>
              <a:rPr lang="en-GB" altLang="en-US" dirty="0" smtClean="0">
                <a:sym typeface="Symbol" pitchFamily="18" charset="2"/>
              </a:rPr>
              <a:t>test example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761999"/>
          </a:xfrm>
        </p:spPr>
        <p:txBody>
          <a:bodyPr/>
          <a:lstStyle/>
          <a:p>
            <a:pPr marL="0" lvl="1" indent="0">
              <a:buNone/>
            </a:pPr>
            <a:r>
              <a:rPr lang="en-GB" dirty="0" smtClean="0"/>
              <a:t>Now we have…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5472" y="2209800"/>
            <a:ext cx="65632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          </a:t>
            </a:r>
            <a:r>
              <a:rPr lang="en-GB" dirty="0">
                <a:latin typeface="Consolas" panose="020B0609020204030204" pitchFamily="49" charset="0"/>
              </a:rPr>
              <a:t>breed</a:t>
            </a:r>
          </a:p>
          <a:p>
            <a:r>
              <a:rPr lang="en-GB" dirty="0">
                <a:latin typeface="Consolas" panose="020B0609020204030204" pitchFamily="49" charset="0"/>
              </a:rPr>
              <a:t>food        welsh 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essex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cabbage      11       19    22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   21       16     8</a:t>
            </a:r>
          </a:p>
          <a:p>
            <a:r>
              <a:rPr lang="en-GB" dirty="0">
                <a:latin typeface="Consolas" panose="020B0609020204030204" pitchFamily="49" charset="0"/>
              </a:rPr>
              <a:t>  swede         7       12    11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328" y="3932873"/>
            <a:ext cx="8001000" cy="76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GB" dirty="0" smtClean="0"/>
              <a:t>Run the inbuilt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4466272"/>
            <a:ext cx="656325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 smtClean="0">
                <a:latin typeface="Consolas" panose="020B0609020204030204" pitchFamily="49" charset="0"/>
              </a:rPr>
              <a:t>chisq.test</a:t>
            </a:r>
            <a:r>
              <a:rPr lang="en-GB" dirty="0" smtClean="0"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latin typeface="Consolas" panose="020B0609020204030204" pitchFamily="49" charset="0"/>
              </a:rPr>
              <a:t>food_pref</a:t>
            </a:r>
            <a:r>
              <a:rPr lang="en-GB" dirty="0" smtClean="0">
                <a:latin typeface="Consolas" panose="020B0609020204030204" pitchFamily="49" charset="0"/>
              </a:rPr>
              <a:t>)</a:t>
            </a:r>
          </a:p>
          <a:p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        </a:t>
            </a:r>
            <a:r>
              <a:rPr lang="en-GB" dirty="0" smtClean="0">
                <a:latin typeface="Consolas" panose="020B0609020204030204" pitchFamily="49" charset="0"/>
              </a:rPr>
              <a:t>Pearson's </a:t>
            </a:r>
            <a:r>
              <a:rPr lang="en-GB" dirty="0">
                <a:latin typeface="Consolas" panose="020B0609020204030204" pitchFamily="49" charset="0"/>
              </a:rPr>
              <a:t>Chi-squared test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data</a:t>
            </a:r>
            <a:r>
              <a:rPr lang="en-GB" dirty="0">
                <a:latin typeface="Consolas" panose="020B0609020204030204" pitchFamily="49" charset="0"/>
              </a:rPr>
              <a:t>:  </a:t>
            </a:r>
            <a:r>
              <a:rPr lang="en-GB" dirty="0" err="1">
                <a:latin typeface="Consolas" panose="020B0609020204030204" pitchFamily="49" charset="0"/>
              </a:rPr>
              <a:t>food_pref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 smtClean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X-squared </a:t>
            </a:r>
            <a:r>
              <a:rPr lang="en-GB" dirty="0">
                <a:latin typeface="Consolas" panose="020B0609020204030204" pitchFamily="49" charset="0"/>
              </a:rPr>
              <a:t>= 10.64, </a:t>
            </a:r>
            <a:r>
              <a:rPr lang="en-GB" dirty="0" err="1">
                <a:latin typeface="Consolas" panose="020B0609020204030204" pitchFamily="49" charset="0"/>
              </a:rPr>
              <a:t>df</a:t>
            </a:r>
            <a:r>
              <a:rPr lang="en-GB" dirty="0">
                <a:latin typeface="Consolas" panose="020B0609020204030204" pitchFamily="49" charset="0"/>
              </a:rPr>
              <a:t> = 4, p-value = 0.03092</a:t>
            </a:r>
          </a:p>
        </p:txBody>
      </p:sp>
    </p:spTree>
    <p:extLst>
      <p:ext uri="{BB962C8B-B14F-4D97-AF65-F5344CB8AC3E}">
        <p14:creationId xmlns:p14="http://schemas.microsoft.com/office/powerpoint/2010/main" val="9240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smtClean="0"/>
                  <a:t>Degrees </a:t>
                </a:r>
                <a:r>
                  <a:rPr lang="en-GB" dirty="0"/>
                  <a:t>of freedom are not number of categories – 1 but</a:t>
                </a:r>
              </a:p>
              <a:p>
                <a:pPr marL="0" indent="0">
                  <a:buNone/>
                </a:pPr>
                <a:r>
                  <a:rPr lang="en-GB" dirty="0"/>
                  <a:t>	(</a:t>
                </a:r>
                <a:r>
                  <a:rPr lang="en-GB" dirty="0" smtClean="0"/>
                  <a:t>rows - 1</a:t>
                </a:r>
                <a:r>
                  <a:rPr lang="en-GB" dirty="0"/>
                  <a:t>)(</a:t>
                </a:r>
                <a:r>
                  <a:rPr lang="en-GB" dirty="0" smtClean="0"/>
                  <a:t>cols - 1</a:t>
                </a:r>
                <a:r>
                  <a:rPr lang="en-GB" dirty="0"/>
                  <a:t>) = 2 * 2 = 4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/>
                            <a:ea typeface="Cambria Math"/>
                          </a:rPr>
                          <m:t>𝜒</m:t>
                        </m:r>
                        <m:r>
                          <a:rPr lang="en-GB" b="0" i="1" baseline="3000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[4]</m:t>
                        </m:r>
                      </m:sub>
                      <m:sup/>
                    </m:sSubSup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10.64</m:t>
                    </m:r>
                  </m:oMath>
                </a14:m>
                <a:endParaRPr lang="en-US" alt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test: example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22407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450" y="1981200"/>
            <a:ext cx="7056438" cy="4152900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dirty="0" smtClean="0">
                <a:cs typeface="Times New Roman" pitchFamily="18" charset="0"/>
              </a:rPr>
              <a:t>Thus </a:t>
            </a:r>
            <a:r>
              <a:rPr lang="en-GB" altLang="en-US" dirty="0">
                <a:cs typeface="Times New Roman" pitchFamily="18" charset="0"/>
              </a:rPr>
              <a:t>the test is </a:t>
            </a:r>
            <a:r>
              <a:rPr lang="en-GB" altLang="en-US" dirty="0" smtClean="0">
                <a:cs typeface="Times New Roman" pitchFamily="18" charset="0"/>
              </a:rPr>
              <a:t>significant </a:t>
            </a:r>
            <a:r>
              <a:rPr lang="en-GB" altLang="en-US" dirty="0">
                <a:cs typeface="Times New Roman" pitchFamily="18" charset="0"/>
              </a:rPr>
              <a:t>(we </a:t>
            </a:r>
            <a:r>
              <a:rPr lang="en-GB" altLang="en-US" dirty="0" smtClean="0">
                <a:cs typeface="Times New Roman" pitchFamily="18" charset="0"/>
              </a:rPr>
              <a:t>reject </a:t>
            </a:r>
            <a:r>
              <a:rPr lang="en-GB" altLang="en-US" dirty="0">
                <a:cs typeface="Times New Roman" pitchFamily="18" charset="0"/>
              </a:rPr>
              <a:t>the null hypothesis)</a:t>
            </a:r>
          </a:p>
          <a:p>
            <a:pPr eaLnBrk="1" hangingPunct="1"/>
            <a:r>
              <a:rPr lang="en-GB" altLang="en-US" dirty="0" smtClean="0">
                <a:cs typeface="Times New Roman" pitchFamily="18" charset="0"/>
              </a:rPr>
              <a:t>Conclude: evidence of a preference for particular foods by different breeds</a:t>
            </a:r>
          </a:p>
          <a:p>
            <a:pPr eaLnBrk="1" hangingPunct="1"/>
            <a:endParaRPr lang="en-GB" altLang="en-US" dirty="0" smtClean="0">
              <a:cs typeface="Times New Roman" pitchFamily="18" charset="0"/>
            </a:endParaRPr>
          </a:p>
          <a:p>
            <a:pPr eaLnBrk="1" hangingPunct="1"/>
            <a:r>
              <a:rPr lang="en-GB" altLang="en-US" dirty="0" smtClean="0">
                <a:cs typeface="Times New Roman" pitchFamily="18" charset="0"/>
              </a:rPr>
              <a:t>But in what way? (“direction of effect”)</a:t>
            </a:r>
          </a:p>
          <a:p>
            <a:pPr marL="400050" lvl="1" indent="0">
              <a:buNone/>
            </a:pPr>
            <a:r>
              <a:rPr lang="en-GB" altLang="en-US" sz="3200" i="1" dirty="0" smtClean="0">
                <a:cs typeface="Times New Roman" pitchFamily="18" charset="0"/>
              </a:rPr>
              <a:t>Who likes what?</a:t>
            </a:r>
            <a:endParaRPr lang="en-GB" altLang="en-US" i="1" dirty="0">
              <a:cs typeface="Times New Roman" pitchFamily="18" charset="0"/>
            </a:endParaRP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9BE2-9425-410A-99A1-445D36FF6471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04567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9BE2-9425-410A-99A1-445D36FF6471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761999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GB" dirty="0" smtClean="0"/>
              <a:t>In what way – examine the observed and expected values.</a:t>
            </a:r>
          </a:p>
          <a:p>
            <a:pPr marL="0" lvl="1" indent="0">
              <a:buNone/>
            </a:pPr>
            <a:r>
              <a:rPr lang="en-GB" dirty="0" smtClean="0"/>
              <a:t>Observed: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114801"/>
            <a:ext cx="8001000" cy="457199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sz="2400" dirty="0" smtClean="0"/>
              <a:t>Expected: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847272"/>
            <a:ext cx="656325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chisq.test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food_pref</a:t>
            </a:r>
            <a:r>
              <a:rPr lang="en-GB" dirty="0">
                <a:latin typeface="Consolas" panose="020B0609020204030204" pitchFamily="49" charset="0"/>
              </a:rPr>
              <a:t>)$expected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        breed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food            welsh 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     </a:t>
            </a:r>
            <a:r>
              <a:rPr lang="en-GB" dirty="0" err="1">
                <a:latin typeface="Consolas" panose="020B0609020204030204" pitchFamily="49" charset="0"/>
              </a:rPr>
              <a:t>essex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cabbage   15.968504 19.24409 16.787402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13.818898 16.65354 14.527559</a:t>
            </a:r>
          </a:p>
          <a:p>
            <a:r>
              <a:rPr lang="en-GB" dirty="0">
                <a:latin typeface="Consolas" panose="020B0609020204030204" pitchFamily="49" charset="0"/>
              </a:rPr>
              <a:t>  swede      9.212598 11.10236  9.685039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944" y="2561272"/>
            <a:ext cx="65632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          </a:t>
            </a:r>
            <a:r>
              <a:rPr lang="en-GB" dirty="0">
                <a:latin typeface="Consolas" panose="020B0609020204030204" pitchFamily="49" charset="0"/>
              </a:rPr>
              <a:t>breed</a:t>
            </a:r>
          </a:p>
          <a:p>
            <a:r>
              <a:rPr lang="en-GB" dirty="0">
                <a:latin typeface="Consolas" panose="020B0609020204030204" pitchFamily="49" charset="0"/>
              </a:rPr>
              <a:t>food        welsh 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essex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cabbage      11       19    22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   21       16     8</a:t>
            </a:r>
          </a:p>
          <a:p>
            <a:r>
              <a:rPr lang="en-GB" dirty="0">
                <a:latin typeface="Consolas" panose="020B0609020204030204" pitchFamily="49" charset="0"/>
              </a:rPr>
              <a:t>  swede         7       12    11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71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9BE2-9425-410A-99A1-445D36FF6471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001000" cy="761999"/>
          </a:xfrm>
        </p:spPr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en-GB" dirty="0"/>
              <a:t>Direction of deviations; size of </a:t>
            </a:r>
            <a:r>
              <a:rPr lang="en-GB" dirty="0" smtClean="0"/>
              <a:t>deviation</a:t>
            </a:r>
            <a:endParaRPr lang="en-GB" dirty="0" smtClean="0"/>
          </a:p>
          <a:p>
            <a:pPr marL="0" lvl="1" indent="0">
              <a:buNone/>
            </a:pPr>
            <a:r>
              <a:rPr lang="en-GB" dirty="0" smtClean="0"/>
              <a:t>Observed: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4114801"/>
            <a:ext cx="8001000" cy="457199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GB" sz="2400" dirty="0" smtClean="0"/>
              <a:t>Expected: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847272"/>
            <a:ext cx="656325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chisq.test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food_pref</a:t>
            </a:r>
            <a:r>
              <a:rPr lang="en-GB" dirty="0">
                <a:latin typeface="Consolas" panose="020B0609020204030204" pitchFamily="49" charset="0"/>
              </a:rPr>
              <a:t>)$expected</a:t>
            </a:r>
          </a:p>
          <a:p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           breed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food            welsh 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     </a:t>
            </a:r>
            <a:r>
              <a:rPr lang="en-GB" dirty="0" err="1">
                <a:latin typeface="Consolas" panose="020B0609020204030204" pitchFamily="49" charset="0"/>
              </a:rPr>
              <a:t>essex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cabbage   15.968504 19.24409 16.787402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13.818898 16.65354 14.527559</a:t>
            </a:r>
          </a:p>
          <a:p>
            <a:r>
              <a:rPr lang="en-GB" dirty="0">
                <a:latin typeface="Consolas" panose="020B0609020204030204" pitchFamily="49" charset="0"/>
              </a:rPr>
              <a:t>  swede      9.212598 11.10236  9.685039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944" y="2561272"/>
            <a:ext cx="65632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          </a:t>
            </a:r>
            <a:r>
              <a:rPr lang="en-GB" dirty="0">
                <a:latin typeface="Consolas" panose="020B0609020204030204" pitchFamily="49" charset="0"/>
              </a:rPr>
              <a:t>breed</a:t>
            </a:r>
          </a:p>
          <a:p>
            <a:r>
              <a:rPr lang="en-GB" dirty="0">
                <a:latin typeface="Consolas" panose="020B0609020204030204" pitchFamily="49" charset="0"/>
              </a:rPr>
              <a:t>food        welsh 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essex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cabbage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11</a:t>
            </a:r>
            <a:r>
              <a:rPr lang="en-GB" dirty="0">
                <a:latin typeface="Consolas" panose="020B0609020204030204" pitchFamily="49" charset="0"/>
              </a:rPr>
              <a:t>       19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22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21</a:t>
            </a:r>
            <a:r>
              <a:rPr lang="en-GB" dirty="0">
                <a:latin typeface="Consolas" panose="020B0609020204030204" pitchFamily="49" charset="0"/>
              </a:rPr>
              <a:t>       16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GB" dirty="0">
                <a:latin typeface="Consolas" panose="020B0609020204030204" pitchFamily="49" charset="0"/>
              </a:rPr>
              <a:t>  swede 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r>
              <a:rPr lang="en-GB" dirty="0">
                <a:latin typeface="Consolas" panose="020B0609020204030204" pitchFamily="49" charset="0"/>
              </a:rPr>
              <a:t>       12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1407121"/>
            <a:ext cx="2905656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Higher than expected</a:t>
            </a:r>
          </a:p>
          <a:p>
            <a:r>
              <a:rPr lang="en-GB" dirty="0" smtClean="0">
                <a:latin typeface="Consolas" panose="020B0609020204030204" pitchFamily="49" charset="0"/>
              </a:rPr>
              <a:t>Less than 1 different</a:t>
            </a:r>
          </a:p>
          <a:p>
            <a:r>
              <a:rPr lang="en-GB" dirty="0" smtClean="0">
                <a:solidFill>
                  <a:srgbClr val="00B0F0"/>
                </a:solidFill>
                <a:latin typeface="Consolas" panose="020B0609020204030204" pitchFamily="49" charset="0"/>
              </a:rPr>
              <a:t>Lower than expected</a:t>
            </a:r>
            <a:endParaRPr lang="en-GB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68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chi-squared?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count </a:t>
            </a:r>
            <a:r>
              <a:rPr lang="en-GB" dirty="0"/>
              <a:t>the number of </a:t>
            </a:r>
            <a:r>
              <a:rPr lang="en-GB" dirty="0" smtClean="0"/>
              <a:t>things </a:t>
            </a:r>
            <a:r>
              <a:rPr lang="en-GB" dirty="0"/>
              <a:t>in categories and compare the numbers we observe </a:t>
            </a:r>
            <a:r>
              <a:rPr lang="en-GB" dirty="0" smtClean="0"/>
              <a:t>to </a:t>
            </a:r>
            <a:r>
              <a:rPr lang="en-GB" dirty="0"/>
              <a:t>numbers we expect under a null hypothesis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7710488" cy="259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2800" dirty="0" smtClean="0"/>
              <a:t>Different pig breeds showed a significant preference for the different food types (</a:t>
            </a:r>
            <a:r>
              <a:rPr lang="en-GB" altLang="en-US" sz="2800" dirty="0">
                <a:sym typeface="Symbol" pitchFamily="18" charset="2"/>
              </a:rPr>
              <a:t></a:t>
            </a:r>
            <a:r>
              <a:rPr lang="en-GB" altLang="en-US" sz="2800" baseline="30000" dirty="0">
                <a:sym typeface="Symbol" pitchFamily="18" charset="2"/>
              </a:rPr>
              <a:t>2</a:t>
            </a:r>
            <a:r>
              <a:rPr lang="en-GB" altLang="en-US" sz="2800" dirty="0">
                <a:sym typeface="Symbol" pitchFamily="18" charset="2"/>
              </a:rPr>
              <a:t> = 10.64; </a:t>
            </a:r>
            <a:r>
              <a:rPr lang="en-GB" altLang="en-US" sz="2800" i="1" dirty="0" err="1">
                <a:sym typeface="Symbol" pitchFamily="18" charset="2"/>
              </a:rPr>
              <a:t>d.f.</a:t>
            </a:r>
            <a:r>
              <a:rPr lang="en-GB" altLang="en-US" sz="2800" dirty="0">
                <a:sym typeface="Symbol" pitchFamily="18" charset="2"/>
              </a:rPr>
              <a:t> = 4; </a:t>
            </a:r>
            <a:r>
              <a:rPr lang="en-GB" altLang="en-US" sz="2800" i="1" dirty="0">
                <a:sym typeface="Symbol" pitchFamily="18" charset="2"/>
              </a:rPr>
              <a:t>p</a:t>
            </a:r>
            <a:r>
              <a:rPr lang="en-GB" altLang="en-US" sz="2800" dirty="0">
                <a:sym typeface="Symbol" pitchFamily="18" charset="2"/>
              </a:rPr>
              <a:t> = </a:t>
            </a:r>
            <a:r>
              <a:rPr lang="en-GB" altLang="en-US" sz="2800" dirty="0" smtClean="0">
                <a:sym typeface="Symbol" pitchFamily="18" charset="2"/>
              </a:rPr>
              <a:t>0.031) with Essex much preferring cabbage and disliking </a:t>
            </a:r>
            <a:r>
              <a:rPr lang="en-GB" altLang="en-US" sz="2800" dirty="0" err="1" smtClean="0">
                <a:sym typeface="Symbol" pitchFamily="18" charset="2"/>
              </a:rPr>
              <a:t>sugarbeet</a:t>
            </a:r>
            <a:r>
              <a:rPr lang="en-GB" altLang="en-US" sz="2800" dirty="0" smtClean="0">
                <a:sym typeface="Symbol" pitchFamily="18" charset="2"/>
              </a:rPr>
              <a:t>, </a:t>
            </a:r>
            <a:r>
              <a:rPr lang="en-GB" altLang="en-US" sz="2800" dirty="0" smtClean="0">
                <a:sym typeface="Symbol" pitchFamily="18" charset="2"/>
              </a:rPr>
              <a:t>Welsh </a:t>
            </a:r>
            <a:r>
              <a:rPr lang="en-GB" altLang="en-US" sz="2800" dirty="0" smtClean="0">
                <a:sym typeface="Symbol" pitchFamily="18" charset="2"/>
              </a:rPr>
              <a:t>showing a strong </a:t>
            </a:r>
            <a:r>
              <a:rPr lang="en-GB" altLang="en-US" sz="2800" dirty="0" smtClean="0">
                <a:sym typeface="Symbol" pitchFamily="18" charset="2"/>
              </a:rPr>
              <a:t>preference </a:t>
            </a:r>
            <a:r>
              <a:rPr lang="en-GB" altLang="en-US" sz="2800" dirty="0" smtClean="0">
                <a:sym typeface="Symbol" pitchFamily="18" charset="2"/>
              </a:rPr>
              <a:t>for </a:t>
            </a:r>
            <a:r>
              <a:rPr lang="en-GB" altLang="en-US" sz="2800" dirty="0" err="1" smtClean="0">
                <a:sym typeface="Symbol" pitchFamily="18" charset="2"/>
              </a:rPr>
              <a:t>sugarbeet</a:t>
            </a:r>
            <a:r>
              <a:rPr lang="en-GB" altLang="en-US" sz="2800" dirty="0">
                <a:sym typeface="Symbol" pitchFamily="18" charset="2"/>
              </a:rPr>
              <a:t> </a:t>
            </a:r>
            <a:r>
              <a:rPr lang="en-GB" altLang="en-US" sz="2800" dirty="0" smtClean="0">
                <a:sym typeface="Symbol" pitchFamily="18" charset="2"/>
              </a:rPr>
              <a:t>and a dislike of cabbage and Tamworth showing no clear preference.</a:t>
            </a:r>
            <a:endParaRPr lang="en-GB" altLang="en-US" sz="2800" dirty="0"/>
          </a:p>
          <a:p>
            <a:pPr eaLnBrk="1" hangingPunct="1"/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9BE2-9425-410A-99A1-445D36FF6471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19931" y="381000"/>
            <a:ext cx="7467600" cy="1447800"/>
          </a:xfrm>
        </p:spPr>
        <p:txBody>
          <a:bodyPr/>
          <a:lstStyle/>
          <a:p>
            <a:r>
              <a:rPr lang="en-GB" altLang="en-US" sz="2400" dirty="0">
                <a:sym typeface="Symbol" pitchFamily="18" charset="2"/>
              </a:rPr>
              <a:t></a:t>
            </a:r>
            <a:r>
              <a:rPr lang="en-GB" altLang="en-US" sz="2400" baseline="30000" dirty="0">
                <a:sym typeface="Symbol" pitchFamily="18" charset="2"/>
              </a:rPr>
              <a:t>2</a:t>
            </a:r>
            <a:r>
              <a:rPr lang="en-GB" altLang="en-US" sz="2400" dirty="0">
                <a:sym typeface="Symbol" pitchFamily="18" charset="2"/>
              </a:rPr>
              <a:t> Contingency test</a:t>
            </a:r>
            <a:r>
              <a:rPr lang="en-GB" altLang="en-US" dirty="0">
                <a:sym typeface="Symbol" pitchFamily="18" charset="2"/>
              </a:rPr>
              <a:t/>
            </a:r>
            <a:br>
              <a:rPr lang="en-GB" altLang="en-US" dirty="0">
                <a:sym typeface="Symbol" pitchFamily="18" charset="2"/>
              </a:rPr>
            </a:br>
            <a:r>
              <a:rPr lang="en-GB" altLang="en-US" dirty="0">
                <a:sym typeface="Symbol" pitchFamily="18" charset="2"/>
              </a:rPr>
              <a:t>Conclusion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999672"/>
            <a:ext cx="656325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            </a:t>
            </a:r>
            <a:r>
              <a:rPr lang="en-GB" dirty="0">
                <a:latin typeface="Consolas" panose="020B0609020204030204" pitchFamily="49" charset="0"/>
              </a:rPr>
              <a:t>breed</a:t>
            </a:r>
          </a:p>
          <a:p>
            <a:r>
              <a:rPr lang="en-GB" dirty="0">
                <a:latin typeface="Consolas" panose="020B0609020204030204" pitchFamily="49" charset="0"/>
              </a:rPr>
              <a:t>food        welsh </a:t>
            </a:r>
            <a:r>
              <a:rPr lang="en-GB" dirty="0" err="1">
                <a:latin typeface="Consolas" panose="020B0609020204030204" pitchFamily="49" charset="0"/>
              </a:rPr>
              <a:t>tamworth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essex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cabbage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11</a:t>
            </a:r>
            <a:r>
              <a:rPr lang="en-GB" dirty="0">
                <a:latin typeface="Consolas" panose="020B0609020204030204" pitchFamily="49" charset="0"/>
              </a:rPr>
              <a:t>       19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22</a:t>
            </a: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sugarbeet</a:t>
            </a:r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21</a:t>
            </a:r>
            <a:r>
              <a:rPr lang="en-GB" dirty="0">
                <a:latin typeface="Consolas" panose="020B0609020204030204" pitchFamily="49" charset="0"/>
              </a:rPr>
              <a:t>       16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GB" dirty="0">
                <a:latin typeface="Consolas" panose="020B0609020204030204" pitchFamily="49" charset="0"/>
              </a:rPr>
              <a:t>  swede         </a:t>
            </a:r>
            <a:r>
              <a:rPr lang="en-GB" dirty="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r>
              <a:rPr lang="en-GB" dirty="0">
                <a:latin typeface="Consolas" panose="020B0609020204030204" pitchFamily="49" charset="0"/>
              </a:rPr>
              <a:t>       12   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154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467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>
                <a:sym typeface="Symbol" pitchFamily="18" charset="2"/>
              </a:rPr>
              <a:t>Summary</a:t>
            </a:r>
            <a:endParaRPr lang="en-GB" altLang="en-US" dirty="0">
              <a:sym typeface="Symbol" pitchFamily="18" charset="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086600" cy="52578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None/>
            </a:pPr>
            <a:r>
              <a:rPr lang="en-GB" altLang="en-US" dirty="0" smtClean="0">
                <a:sym typeface="Symbol" pitchFamily="18" charset="2"/>
              </a:rPr>
              <a:t>Contingency</a:t>
            </a:r>
            <a:endParaRPr lang="en-GB" alt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GB" altLang="en-US" sz="2800" dirty="0"/>
              <a:t>We don’t know what the proportions should be (without </a:t>
            </a:r>
            <a:r>
              <a:rPr lang="en-GB" altLang="en-US" sz="2800" i="1" dirty="0"/>
              <a:t>a priori</a:t>
            </a:r>
            <a:r>
              <a:rPr lang="en-GB" altLang="en-US" sz="2800" dirty="0"/>
              <a:t> expectations) but we know they should be the same in </a:t>
            </a:r>
            <a:r>
              <a:rPr lang="en-GB" altLang="en-US" sz="2800" dirty="0" smtClean="0"/>
              <a:t>each case</a:t>
            </a:r>
            <a:endParaRPr lang="en-GB" altLang="en-US" sz="2800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en-US" sz="2800" dirty="0"/>
              <a:t>At least 2 x </a:t>
            </a:r>
            <a:r>
              <a:rPr lang="en-US" altLang="en-US" sz="2800" dirty="0" smtClean="0"/>
              <a:t>2 table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GB" altLang="en-US" sz="2400" dirty="0" smtClean="0"/>
              <a:t>Two </a:t>
            </a:r>
            <a:r>
              <a:rPr lang="en-GB" altLang="en-US" sz="2400" dirty="0" smtClean="0"/>
              <a:t>explanatory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GB" altLang="en-US" sz="2800" dirty="0" smtClean="0"/>
              <a:t>Inbuilt </a:t>
            </a:r>
            <a:r>
              <a:rPr lang="en-GB" altLang="en-US" sz="2800" dirty="0" err="1" smtClean="0">
                <a:latin typeface="Consolas" panose="020B0609020204030204" pitchFamily="49" charset="0"/>
              </a:rPr>
              <a:t>chisq.test</a:t>
            </a:r>
            <a:r>
              <a:rPr lang="en-GB" altLang="en-US" sz="2800" dirty="0" smtClean="0">
                <a:latin typeface="Consolas" panose="020B0609020204030204" pitchFamily="49" charset="0"/>
              </a:rPr>
              <a:t>()</a:t>
            </a:r>
            <a:r>
              <a:rPr lang="en-GB" altLang="en-US" sz="2800" dirty="0" smtClean="0"/>
              <a:t> function is useful</a:t>
            </a:r>
            <a:endParaRPr lang="en-GB" altLang="en-US" sz="28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C283E-3B50-4A56-9385-9E1104F88935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5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null hypothesis might be: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5486400" cy="3810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GB" dirty="0" smtClean="0"/>
              <a:t>Same number in each category</a:t>
            </a:r>
          </a:p>
          <a:p>
            <a:pPr marL="57150" indent="0">
              <a:buNone/>
            </a:pPr>
            <a:r>
              <a:rPr lang="en-GB" dirty="0" smtClean="0"/>
              <a:t>1:1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/>
              <a:t>1:1:1:1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/>
              <a:t>1:1:1:1:1:1:1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67462"/>
              </p:ext>
            </p:extLst>
          </p:nvPr>
        </p:nvGraphicFramePr>
        <p:xfrm>
          <a:off x="2133600" y="1752600"/>
          <a:ext cx="21336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GB" dirty="0" smtClean="0"/>
                        <a:t>smooth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wrinkled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601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44161"/>
              </p:ext>
            </p:extLst>
          </p:nvPr>
        </p:nvGraphicFramePr>
        <p:xfrm>
          <a:off x="2133600" y="2895600"/>
          <a:ext cx="42672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817293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908230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GB" dirty="0" smtClean="0"/>
                        <a:t>red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green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yellow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841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78908"/>
              </p:ext>
            </p:extLst>
          </p:nvPr>
        </p:nvGraphicFramePr>
        <p:xfrm>
          <a:off x="1524000" y="4572000"/>
          <a:ext cx="739139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914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1405083130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3181729372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1679518824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146325317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49082301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GB" dirty="0" smtClean="0"/>
                        <a:t>Mon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Tues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Thurs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Sun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7903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33700" y="5681444"/>
            <a:ext cx="3276600" cy="783255"/>
          </a:xfrm>
          <a:prstGeom prst="rect">
            <a:avLst/>
          </a:prstGeom>
          <a:noFill/>
          <a:ln w="53975">
            <a:solidFill>
              <a:schemeClr val="accent5">
                <a:lumMod val="75000"/>
              </a:schemeClr>
            </a:solidFill>
          </a:ln>
        </p:spPr>
        <p:txBody>
          <a:bodyPr wrap="square" tIns="144000" bIns="144000" rtlCol="0" anchor="ctr" anchorCtr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5">
                    <a:lumMod val="75000"/>
                  </a:schemeClr>
                </a:solidFill>
              </a:rPr>
              <a:t>Goodness of fit</a:t>
            </a:r>
            <a:endParaRPr lang="en-GB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9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null hypothesis might be: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2667000" cy="3733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GB" dirty="0" smtClean="0"/>
              <a:t>Follow </a:t>
            </a:r>
            <a:r>
              <a:rPr lang="en-GB" dirty="0"/>
              <a:t>a particular pattern</a:t>
            </a:r>
            <a:endParaRPr lang="en-GB" dirty="0" smtClean="0"/>
          </a:p>
          <a:p>
            <a:pPr marL="57150" indent="0">
              <a:buNone/>
            </a:pPr>
            <a:r>
              <a:rPr lang="en-GB" dirty="0" smtClean="0"/>
              <a:t>1:3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/>
              <a:t>1:3:3:9</a:t>
            </a:r>
          </a:p>
          <a:p>
            <a:pPr marL="5715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74116"/>
              </p:ext>
            </p:extLst>
          </p:nvPr>
        </p:nvGraphicFramePr>
        <p:xfrm>
          <a:off x="2743200" y="2621280"/>
          <a:ext cx="21336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r>
                        <a:rPr lang="en-GB" dirty="0" smtClean="0"/>
                        <a:t>smooth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wrinkled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601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75867"/>
              </p:ext>
            </p:extLst>
          </p:nvPr>
        </p:nvGraphicFramePr>
        <p:xfrm>
          <a:off x="2667000" y="3771970"/>
          <a:ext cx="4267200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817293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908230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GB" dirty="0" smtClean="0"/>
                        <a:t>Yellow plain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Yellow spot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Red plain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Red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spot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841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33700" y="5681444"/>
            <a:ext cx="3276600" cy="783255"/>
          </a:xfrm>
          <a:prstGeom prst="rect">
            <a:avLst/>
          </a:prstGeom>
          <a:noFill/>
          <a:ln w="53975">
            <a:solidFill>
              <a:schemeClr val="accent5">
                <a:lumMod val="75000"/>
              </a:schemeClr>
            </a:solidFill>
          </a:ln>
        </p:spPr>
        <p:txBody>
          <a:bodyPr wrap="square" tIns="144000" bIns="144000" rtlCol="0" anchor="ctr" anchorCtr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5">
                    <a:lumMod val="75000"/>
                  </a:schemeClr>
                </a:solidFill>
              </a:rPr>
              <a:t>Goodness of fit</a:t>
            </a:r>
            <a:endParaRPr lang="en-GB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null hypothesis might be: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1"/>
            <a:ext cx="2667000" cy="3733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/>
              <a:t>match the pattern in another group</a:t>
            </a:r>
          </a:p>
          <a:p>
            <a:pPr marL="57150" indent="0">
              <a:buNone/>
            </a:pPr>
            <a:r>
              <a:rPr lang="en-GB" dirty="0" smtClean="0"/>
              <a:t>?</a:t>
            </a:r>
          </a:p>
          <a:p>
            <a:pPr marL="57150" indent="0">
              <a:buNone/>
            </a:pPr>
            <a:r>
              <a:rPr lang="en-GB" dirty="0" smtClean="0"/>
              <a:t>But same as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7659"/>
              </p:ext>
            </p:extLst>
          </p:nvPr>
        </p:nvGraphicFramePr>
        <p:xfrm>
          <a:off x="2743200" y="2709317"/>
          <a:ext cx="42672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817293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908230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green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yellow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GB" dirty="0" smtClean="0"/>
                        <a:t>Group 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6841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90885"/>
              </p:ext>
            </p:extLst>
          </p:nvPr>
        </p:nvGraphicFramePr>
        <p:xfrm>
          <a:off x="2743200" y="3440837"/>
          <a:ext cx="42672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02187376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817293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5703467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9082301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dirty="0" smtClean="0"/>
                        <a:t>Group 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6434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4545828"/>
            <a:ext cx="4572000" cy="528794"/>
          </a:xfrm>
          <a:prstGeom prst="rect">
            <a:avLst/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txBody>
          <a:bodyPr wrap="square" tIns="36000" bIns="0" rtlCol="0" anchor="ctr" anchorCtr="0">
            <a:spAutoFit/>
          </a:bodyPr>
          <a:lstStyle/>
          <a:p>
            <a:pPr algn="ct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</a:rPr>
              <a:t>Contingency</a:t>
            </a:r>
            <a:endParaRPr lang="en-GB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chi-squared?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When we count </a:t>
            </a:r>
            <a:r>
              <a:rPr lang="en-GB" dirty="0"/>
              <a:t>the number of </a:t>
            </a:r>
            <a:r>
              <a:rPr lang="en-GB" dirty="0" smtClean="0"/>
              <a:t>things </a:t>
            </a:r>
            <a:r>
              <a:rPr lang="en-GB" dirty="0"/>
              <a:t>in categories and compare the numbers we observe </a:t>
            </a:r>
            <a:r>
              <a:rPr lang="en-GB" dirty="0" smtClean="0"/>
              <a:t>to </a:t>
            </a:r>
            <a:r>
              <a:rPr lang="en-GB" dirty="0"/>
              <a:t>numbers we expect under a null hypothesis.</a:t>
            </a:r>
          </a:p>
          <a:p>
            <a:r>
              <a:rPr lang="en-GB" dirty="0"/>
              <a:t>H</a:t>
            </a:r>
            <a:r>
              <a:rPr lang="en-GB" baseline="-25000" dirty="0"/>
              <a:t>0</a:t>
            </a:r>
            <a:r>
              <a:rPr lang="en-GB" dirty="0"/>
              <a:t> might expect numbers to</a:t>
            </a:r>
          </a:p>
          <a:p>
            <a:pPr lvl="1"/>
            <a:r>
              <a:rPr lang="en-GB" dirty="0"/>
              <a:t>be the same, or</a:t>
            </a:r>
          </a:p>
          <a:p>
            <a:pPr lvl="1"/>
            <a:r>
              <a:rPr lang="en-GB" dirty="0"/>
              <a:t>follow a particular pattern, or</a:t>
            </a:r>
          </a:p>
          <a:p>
            <a:pPr lvl="1"/>
            <a:r>
              <a:rPr lang="en-GB" dirty="0"/>
              <a:t>match the pattern in another group</a:t>
            </a:r>
          </a:p>
          <a:p>
            <a:r>
              <a:rPr lang="en-GB" dirty="0"/>
              <a:t>Chi-squared allows us to make the comparison statistically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3679306"/>
            <a:ext cx="7924800" cy="783255"/>
          </a:xfrm>
          <a:prstGeom prst="rect">
            <a:avLst/>
          </a:prstGeom>
          <a:noFill/>
          <a:ln w="53975">
            <a:solidFill>
              <a:schemeClr val="accent5">
                <a:lumMod val="75000"/>
              </a:schemeClr>
            </a:solidFill>
          </a:ln>
        </p:spPr>
        <p:txBody>
          <a:bodyPr wrap="square" tIns="144000" bIns="144000" rtlCol="0" anchor="ctr" anchorCtr="0">
            <a:spAutoFit/>
          </a:bodyPr>
          <a:lstStyle/>
          <a:p>
            <a:pPr algn="r"/>
            <a:r>
              <a:rPr lang="en-GB" sz="3200" dirty="0" smtClean="0">
                <a:solidFill>
                  <a:schemeClr val="accent5">
                    <a:lumMod val="75000"/>
                  </a:schemeClr>
                </a:solidFill>
              </a:rPr>
              <a:t>Goodness of fit</a:t>
            </a:r>
            <a:endParaRPr lang="en-GB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545828"/>
            <a:ext cx="7924800" cy="528794"/>
          </a:xfrm>
          <a:prstGeom prst="rect">
            <a:avLst/>
          </a:prstGeom>
          <a:noFill/>
          <a:ln w="53975">
            <a:solidFill>
              <a:schemeClr val="accent6">
                <a:lumMod val="75000"/>
              </a:schemeClr>
            </a:solidFill>
          </a:ln>
        </p:spPr>
        <p:txBody>
          <a:bodyPr wrap="square" tIns="36000" bIns="0" rtlCol="0" anchor="ctr" anchorCtr="0">
            <a:spAutoFit/>
          </a:bodyPr>
          <a:lstStyle/>
          <a:p>
            <a:pPr algn="r"/>
            <a:r>
              <a:rPr lang="en-GB" sz="3200" dirty="0" smtClean="0">
                <a:solidFill>
                  <a:schemeClr val="accent6">
                    <a:lumMod val="75000"/>
                  </a:schemeClr>
                </a:solidFill>
              </a:rPr>
              <a:t>Contingency</a:t>
            </a:r>
            <a:endParaRPr lang="en-GB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4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two example </a:t>
            </a:r>
            <a:r>
              <a:rPr lang="en-GB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Candy-striped spider can be plain or striped</a:t>
            </a:r>
          </a:p>
          <a:p>
            <a:pPr lvl="1"/>
            <a:r>
              <a:rPr lang="en-GB" dirty="0"/>
              <a:t>2 alleles at one locus, striped dominant to plain</a:t>
            </a:r>
          </a:p>
          <a:p>
            <a:pPr lvl="1"/>
            <a:r>
              <a:rPr lang="en-US" altLang="en-US" dirty="0" smtClean="0"/>
              <a:t>We perform: </a:t>
            </a:r>
            <a:r>
              <a:rPr lang="en-US" altLang="en-US" dirty="0" err="1" smtClean="0"/>
              <a:t>Ss</a:t>
            </a:r>
            <a:r>
              <a:rPr lang="en-US" altLang="en-US" dirty="0" smtClean="0"/>
              <a:t> </a:t>
            </a:r>
            <a:r>
              <a:rPr lang="en-US" altLang="en-US" dirty="0"/>
              <a:t>x </a:t>
            </a:r>
            <a:r>
              <a:rPr lang="en-US" altLang="en-US" dirty="0" err="1"/>
              <a:t>ss</a:t>
            </a:r>
            <a:r>
              <a:rPr lang="en-US" altLang="en-US" dirty="0"/>
              <a:t> = </a:t>
            </a:r>
            <a:r>
              <a:rPr lang="en-US" altLang="en-US" dirty="0" err="1"/>
              <a:t>Ss</a:t>
            </a:r>
            <a:r>
              <a:rPr lang="en-US" altLang="en-US" dirty="0"/>
              <a:t>, </a:t>
            </a:r>
            <a:r>
              <a:rPr lang="en-US" altLang="en-US" dirty="0" err="1"/>
              <a:t>Ss</a:t>
            </a:r>
            <a:r>
              <a:rPr lang="en-US" altLang="en-US" dirty="0"/>
              <a:t>, </a:t>
            </a:r>
            <a:r>
              <a:rPr lang="en-US" altLang="en-US" dirty="0" err="1"/>
              <a:t>ss,ss</a:t>
            </a:r>
            <a:endParaRPr lang="en-US" altLang="en-US" dirty="0"/>
          </a:p>
          <a:p>
            <a:pPr lvl="1"/>
            <a:r>
              <a:rPr lang="en-US" altLang="en-US" dirty="0" smtClean="0"/>
              <a:t>We expect the ratio of striped </a:t>
            </a:r>
            <a:r>
              <a:rPr lang="en-US" altLang="en-US" dirty="0"/>
              <a:t>: plain </a:t>
            </a:r>
            <a:r>
              <a:rPr lang="en-US" altLang="en-US" dirty="0" smtClean="0"/>
              <a:t>to be  </a:t>
            </a:r>
            <a:r>
              <a:rPr lang="en-US" altLang="en-US" dirty="0"/>
              <a:t>1:1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215382"/>
            <a:ext cx="6011863" cy="218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3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PRESENTATIONGUID" val="ab3cfaf7-cbd6-43e8-bf58-db3b1827346a"/>
  <p:tag name="WASPOLLED" val="3DACD0F6D68445DE94615E1EAB5D3195"/>
  <p:tag name="TPVERSION" val="8"/>
  <p:tag name="TPFULLVERSION" val="8.6.3.13"/>
  <p:tag name="PPTVERSION" val="16"/>
  <p:tag name="TPOS" val="2"/>
  <p:tag name="TPLASTSAVEVERSION" val="6.4 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13163</TotalTime>
  <Words>2203</Words>
  <Application>Microsoft Office PowerPoint</Application>
  <PresentationFormat>On-screen Show (4:3)</PresentationFormat>
  <Paragraphs>493</Paragraphs>
  <Slides>41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Cambria Math</vt:lpstr>
      <vt:lpstr>Times New Roman</vt:lpstr>
      <vt:lpstr>Symbol</vt:lpstr>
      <vt:lpstr>Arial</vt:lpstr>
      <vt:lpstr>Consolas</vt:lpstr>
      <vt:lpstr>Calibri</vt:lpstr>
      <vt:lpstr>Wingdings</vt:lpstr>
      <vt:lpstr>Office Theme</vt:lpstr>
      <vt:lpstr>Equation</vt:lpstr>
      <vt:lpstr>Emma Rand Data Analysis in R</vt:lpstr>
      <vt:lpstr>Summary of this week</vt:lpstr>
      <vt:lpstr>Learning objectives for the week</vt:lpstr>
      <vt:lpstr>Why chi-squared?</vt:lpstr>
      <vt:lpstr>The null hypothesis might be:</vt:lpstr>
      <vt:lpstr>The null hypothesis might be:</vt:lpstr>
      <vt:lpstr>The null hypothesis might be:</vt:lpstr>
      <vt:lpstr>Why chi-squared?</vt:lpstr>
      <vt:lpstr>Our two example scenarios</vt:lpstr>
      <vt:lpstr>Example scenarios</vt:lpstr>
      <vt:lpstr>Two types of scenario thus two types of 2 test</vt:lpstr>
      <vt:lpstr>The Chi-squared formula</vt:lpstr>
      <vt:lpstr>The Chi-squared formula</vt:lpstr>
      <vt:lpstr>2 Goodness of fit test</vt:lpstr>
      <vt:lpstr>2 Goodness of fit test</vt:lpstr>
      <vt:lpstr>Our two example scenarios</vt:lpstr>
      <vt:lpstr>2 Goodness of fit test: example</vt:lpstr>
      <vt:lpstr>2 Goodness of fit test: example</vt:lpstr>
      <vt:lpstr>2 Goodness of fit test: example</vt:lpstr>
      <vt:lpstr>2 Goodness of fit test: example</vt:lpstr>
      <vt:lpstr>2 Goodness of fit test: example</vt:lpstr>
      <vt:lpstr>2 Goodness of fit test: example</vt:lpstr>
      <vt:lpstr>2 Goodness of fit test: example Conclusion</vt:lpstr>
      <vt:lpstr>2 Goodness of fit test: example Conclusion</vt:lpstr>
      <vt:lpstr>2 Goodness of fit test: example</vt:lpstr>
      <vt:lpstr>2 Goodness of fit test: example</vt:lpstr>
      <vt:lpstr>Summary</vt:lpstr>
      <vt:lpstr>2 Contingency test</vt:lpstr>
      <vt:lpstr>2 Contingency test</vt:lpstr>
      <vt:lpstr>2 Contingency test: example The Data</vt:lpstr>
      <vt:lpstr>2 Contingency test example Where do the expected values come from?</vt:lpstr>
      <vt:lpstr>2 Contingency test example Where do the expected values come from?</vt:lpstr>
      <vt:lpstr>2 Contingency test example</vt:lpstr>
      <vt:lpstr>2 Contingency test example</vt:lpstr>
      <vt:lpstr>2 Contingency test example</vt:lpstr>
      <vt:lpstr>2 Contingency test: example degrees of freedom</vt:lpstr>
      <vt:lpstr>2 Contingency test Conclusion</vt:lpstr>
      <vt:lpstr>2 Contingency test Conclusion</vt:lpstr>
      <vt:lpstr>2 Contingency test Conclusion</vt:lpstr>
      <vt:lpstr>2 Contingency test Conclusion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Skills term 2: Statistics</dc:title>
  <dc:creator>Emma Rand</dc:creator>
  <cp:lastModifiedBy>Emma Rand</cp:lastModifiedBy>
  <cp:revision>262</cp:revision>
  <cp:lastPrinted>2021-03-08T16:39:18Z</cp:lastPrinted>
  <dcterms:created xsi:type="dcterms:W3CDTF">2006-08-16T00:00:00Z</dcterms:created>
  <dcterms:modified xsi:type="dcterms:W3CDTF">2021-03-09T19:20:26Z</dcterms:modified>
</cp:coreProperties>
</file>