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558" r:id="rId3"/>
    <p:sldId id="559" r:id="rId4"/>
    <p:sldId id="258" r:id="rId5"/>
    <p:sldId id="507" r:id="rId6"/>
    <p:sldId id="560" r:id="rId7"/>
    <p:sldId id="516" r:id="rId8"/>
    <p:sldId id="517" r:id="rId9"/>
    <p:sldId id="561" r:id="rId10"/>
    <p:sldId id="519" r:id="rId11"/>
    <p:sldId id="544" r:id="rId12"/>
    <p:sldId id="521" r:id="rId13"/>
    <p:sldId id="523" r:id="rId14"/>
    <p:sldId id="472" r:id="rId15"/>
    <p:sldId id="554" r:id="rId16"/>
    <p:sldId id="524" r:id="rId17"/>
    <p:sldId id="525" r:id="rId18"/>
    <p:sldId id="567" r:id="rId19"/>
    <p:sldId id="476" r:id="rId20"/>
    <p:sldId id="568" r:id="rId21"/>
    <p:sldId id="569" r:id="rId22"/>
    <p:sldId id="570" r:id="rId23"/>
    <p:sldId id="571" r:id="rId24"/>
    <p:sldId id="526" r:id="rId25"/>
    <p:sldId id="527" r:id="rId26"/>
    <p:sldId id="572" r:id="rId27"/>
    <p:sldId id="563" r:id="rId28"/>
    <p:sldId id="529" r:id="rId29"/>
    <p:sldId id="562" r:id="rId30"/>
    <p:sldId id="532" r:id="rId31"/>
    <p:sldId id="530" r:id="rId32"/>
    <p:sldId id="533" r:id="rId33"/>
    <p:sldId id="555" r:id="rId34"/>
    <p:sldId id="487" r:id="rId35"/>
    <p:sldId id="545" r:id="rId36"/>
    <p:sldId id="573" r:id="rId37"/>
    <p:sldId id="536" r:id="rId38"/>
    <p:sldId id="575" r:id="rId39"/>
    <p:sldId id="576" r:id="rId40"/>
    <p:sldId id="556" r:id="rId41"/>
    <p:sldId id="477" r:id="rId42"/>
    <p:sldId id="538" r:id="rId43"/>
    <p:sldId id="574" r:id="rId44"/>
  </p:sldIdLst>
  <p:sldSz cx="9144000" cy="6858000" type="screen4x3"/>
  <p:notesSz cx="10233025" cy="7102475"/>
  <p:embeddedFontLst>
    <p:embeddedFont>
      <p:font typeface="Lucida Console" panose="020B0609040504020204" pitchFamily="49" charset="0"/>
      <p:regular r:id="rId47"/>
    </p:embeddedFont>
    <p:embeddedFont>
      <p:font typeface="Cambria Math" panose="02040503050406030204" pitchFamily="18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38" autoAdjust="0"/>
    <p:restoredTop sz="81818" autoAdjust="0"/>
  </p:normalViewPr>
  <p:slideViewPr>
    <p:cSldViewPr>
      <p:cViewPr varScale="1">
        <p:scale>
          <a:sx n="85" d="100"/>
          <a:sy n="85" d="100"/>
        </p:scale>
        <p:origin x="1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1F-4CF3-AC3A-792C43C7E4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1F-4CF3-AC3A-792C43C7E4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1F-4CF3-AC3A-792C43C7E4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3989120"/>
        <c:axId val="153990656"/>
        <c:axId val="139308544"/>
      </c:bar3DChart>
      <c:catAx>
        <c:axId val="153989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3990656"/>
        <c:crosses val="autoZero"/>
        <c:auto val="1"/>
        <c:lblAlgn val="ctr"/>
        <c:lblOffset val="100"/>
        <c:noMultiLvlLbl val="0"/>
      </c:catAx>
      <c:valAx>
        <c:axId val="153990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989120"/>
        <c:crosses val="autoZero"/>
        <c:crossBetween val="between"/>
      </c:valAx>
      <c:serAx>
        <c:axId val="139308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53990656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7123560-AE44-4F58-822A-AAC28B28F9E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4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7123560-AE44-4F58-822A-AAC28B28F9E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8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7123560-AE44-4F58-822A-AAC28B28F9E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1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7123560-AE44-4F58-822A-AAC28B28F9E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99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7A45BEC-6FFF-4D9C-83F0-BC9E8036325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8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2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9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98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98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Continuous or ordered discrete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6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Remember to quote two sets of </a:t>
            </a:r>
            <a:r>
              <a:rPr lang="en-GB" altLang="en-US" dirty="0" err="1">
                <a:latin typeface="Arial" pitchFamily="34" charset="0"/>
              </a:rPr>
              <a:t>df</a:t>
            </a:r>
            <a:r>
              <a:rPr lang="en-GB" altLang="en-US" dirty="0">
                <a:latin typeface="Arial" pitchFamily="34" charset="0"/>
              </a:rPr>
              <a:t> for each F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916856A-F991-4822-93F9-3165A807D5B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92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ggplot</a:t>
            </a:r>
            <a:r>
              <a:rPr lang="en-GB" dirty="0" smtClean="0"/>
              <a:t>(data = shrimp, </a:t>
            </a:r>
            <a:r>
              <a:rPr lang="en-GB" dirty="0" err="1" smtClean="0"/>
              <a:t>aes</a:t>
            </a:r>
            <a:r>
              <a:rPr lang="en-GB" dirty="0" smtClean="0"/>
              <a:t>(x = temperature, y = respiration))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geom_point</a:t>
            </a:r>
            <a:r>
              <a:rPr lang="en-GB" dirty="0" smtClean="0"/>
              <a:t>()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geom_smooth</a:t>
            </a:r>
            <a:r>
              <a:rPr lang="en-GB" dirty="0" smtClean="0"/>
              <a:t>(method = "lm", se = FALSE, colour = "black")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xlim</a:t>
            </a:r>
            <a:r>
              <a:rPr lang="en-GB" dirty="0" smtClean="0"/>
              <a:t>(0, 35)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ylim</a:t>
            </a:r>
            <a:r>
              <a:rPr lang="en-GB" dirty="0" smtClean="0"/>
              <a:t>(0, 30)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ylab</a:t>
            </a:r>
            <a:r>
              <a:rPr lang="en-GB" dirty="0" smtClean="0"/>
              <a:t>("Respiration rate (units")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xlab</a:t>
            </a:r>
            <a:r>
              <a:rPr lang="en-GB" dirty="0" smtClean="0"/>
              <a:t>("Temperature (C)")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theme_classic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28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8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7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Times New Roman" pitchFamily="18" charset="0"/>
              <a:buNone/>
            </a:pPr>
            <a:fld id="{1B973085-D570-4176-ABEC-9AB229521EB6}" type="slidenum">
              <a:rPr kumimoji="0" lang="en-GB" alt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spcBef>
                  <a:spcPct val="0"/>
                </a:spcBef>
                <a:buFont typeface="Times New Roman" pitchFamily="18" charset="0"/>
                <a:buNone/>
              </a:pPr>
              <a:t>7</a:t>
            </a:fld>
            <a:endParaRPr kumimoji="0" lang="en-GB" altLang="en-U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7"/>
            <a:ext cx="7504219" cy="32688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6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7902EF0-5430-4443-9959-4599F1A2D39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1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9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7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7123560-AE44-4F58-822A-AAC28B28F9E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6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7123560-AE44-4F58-822A-AAC28B28F9E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1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767799292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9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 and Regression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12" y="609600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162800" cy="4525963"/>
          </a:xfrm>
        </p:spPr>
        <p:txBody>
          <a:bodyPr/>
          <a:lstStyle/>
          <a:p>
            <a:r>
              <a:rPr lang="en-GB" dirty="0" smtClean="0"/>
              <a:t>Sample </a:t>
            </a:r>
            <a:r>
              <a:rPr lang="en-GB" dirty="0"/>
              <a:t>correlation: </a:t>
            </a:r>
            <a:r>
              <a:rPr lang="en-GB" i="1" dirty="0"/>
              <a:t>r</a:t>
            </a:r>
          </a:p>
          <a:p>
            <a:r>
              <a:rPr lang="en-GB" dirty="0"/>
              <a:t>Reflects degree of linear </a:t>
            </a:r>
            <a:r>
              <a:rPr lang="en-GB" dirty="0" smtClean="0"/>
              <a:t>association between two sampled variables: </a:t>
            </a:r>
            <a:r>
              <a:rPr lang="en-GB" dirty="0"/>
              <a:t>-1 to +1 </a:t>
            </a:r>
            <a:endParaRPr lang="en-GB" dirty="0" smtClean="0"/>
          </a:p>
          <a:p>
            <a:r>
              <a:rPr lang="en-GB" dirty="0" smtClean="0"/>
              <a:t>Several </a:t>
            </a:r>
            <a:r>
              <a:rPr lang="en-GB" dirty="0"/>
              <a:t>types but same </a:t>
            </a:r>
            <a:r>
              <a:rPr lang="en-GB" dirty="0" smtClean="0"/>
              <a:t>principles</a:t>
            </a:r>
            <a:endParaRPr lang="en-GB" dirty="0"/>
          </a:p>
          <a:p>
            <a:r>
              <a:rPr lang="en-GB" dirty="0" smtClean="0"/>
              <a:t>Here</a:t>
            </a:r>
            <a:r>
              <a:rPr lang="en-GB" dirty="0"/>
              <a:t>: Pearson’s (Pearson’s Product Moment Correlation Coefficient) </a:t>
            </a:r>
          </a:p>
          <a:p>
            <a:r>
              <a:rPr lang="en-GB" dirty="0"/>
              <a:t>Parametric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8749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t="9231" r="54488" b="60413"/>
          <a:stretch/>
        </p:blipFill>
        <p:spPr bwMode="auto">
          <a:xfrm>
            <a:off x="457200" y="2035275"/>
            <a:ext cx="3305907" cy="27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5105955"/>
            <a:ext cx="342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Positive: Highest scores on one axis associated with highest scores on 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1905000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 ≈ 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Example of correlations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3329" r="5527" b="13260"/>
          <a:stretch/>
        </p:blipFill>
        <p:spPr bwMode="auto">
          <a:xfrm>
            <a:off x="4666477" y="1905000"/>
            <a:ext cx="3641580" cy="292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02684" y="5086290"/>
            <a:ext cx="3608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Negative: Highest scores on one axis associated with lowest scores on other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29400" y="2197387"/>
            <a:ext cx="1416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 ≈ -1</a:t>
            </a:r>
          </a:p>
        </p:txBody>
      </p:sp>
    </p:spTree>
    <p:extLst>
      <p:ext uri="{BB962C8B-B14F-4D97-AF65-F5344CB8AC3E}">
        <p14:creationId xmlns:p14="http://schemas.microsoft.com/office/powerpoint/2010/main" val="21004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668" r="-635" b="11314"/>
          <a:stretch/>
        </p:blipFill>
        <p:spPr bwMode="auto">
          <a:xfrm>
            <a:off x="2438399" y="1447800"/>
            <a:ext cx="4953001" cy="401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5486400"/>
            <a:ext cx="7216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Highest scores on one axis associated with highest scores on 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139" y="2743200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 ≈ 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Example of positive correlations</a:t>
            </a:r>
          </a:p>
        </p:txBody>
      </p:sp>
    </p:spTree>
    <p:extLst>
      <p:ext uri="{BB962C8B-B14F-4D97-AF65-F5344CB8AC3E}">
        <p14:creationId xmlns:p14="http://schemas.microsoft.com/office/powerpoint/2010/main" val="42822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139" y="2743200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 ≈ 0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4198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 err="1"/>
              <a:t>Correlation</a:t>
            </a:r>
            <a:r>
              <a:rPr lang="en-GB" altLang="en-US" dirty="0"/>
              <a:t> but not linear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5715000"/>
            <a:ext cx="6019800" cy="885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Cannot use Pearson’s PMMC</a:t>
            </a:r>
          </a:p>
        </p:txBody>
      </p:sp>
    </p:spTree>
    <p:extLst>
      <p:ext uri="{BB962C8B-B14F-4D97-AF65-F5344CB8AC3E}">
        <p14:creationId xmlns:p14="http://schemas.microsoft.com/office/powerpoint/2010/main" val="40004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762000" y="1600201"/>
            <a:ext cx="8153399" cy="4724399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 smtClean="0"/>
              <a:t>Wheat seeds: High </a:t>
            </a:r>
            <a:r>
              <a:rPr lang="en-US" altLang="en-US" sz="2400" dirty="0"/>
              <a:t>quality visualization of the internal kernel structure </a:t>
            </a:r>
            <a:r>
              <a:rPr lang="en-US" altLang="en-US" sz="2400" dirty="0" smtClean="0"/>
              <a:t>by </a:t>
            </a:r>
            <a:r>
              <a:rPr lang="en-US" altLang="en-US" sz="2400" dirty="0"/>
              <a:t>a soft X-ray technique and 7 measurements </a:t>
            </a:r>
            <a:r>
              <a:rPr lang="en-US" altLang="en-US" sz="2400" dirty="0" smtClean="0"/>
              <a:t>taken</a:t>
            </a:r>
            <a:r>
              <a:rPr lang="en-US" altLang="en-US" sz="2400" dirty="0"/>
              <a:t>:</a:t>
            </a:r>
          </a:p>
          <a:p>
            <a:r>
              <a:rPr lang="en-US" altLang="en-US" sz="2400" dirty="0" smtClean="0"/>
              <a:t>Area</a:t>
            </a:r>
            <a:endParaRPr lang="en-US" altLang="en-US" sz="2400" dirty="0"/>
          </a:p>
          <a:p>
            <a:r>
              <a:rPr lang="en-US" altLang="en-US" sz="2400" dirty="0" smtClean="0"/>
              <a:t>Perimeter</a:t>
            </a:r>
            <a:endParaRPr lang="en-US" altLang="en-US" sz="2400" dirty="0"/>
          </a:p>
          <a:p>
            <a:r>
              <a:rPr lang="en-US" altLang="en-US" sz="2400" dirty="0"/>
              <a:t>Compactness</a:t>
            </a:r>
          </a:p>
          <a:p>
            <a:r>
              <a:rPr lang="en-US" altLang="en-US" sz="2400" dirty="0" smtClean="0"/>
              <a:t>Kernel length</a:t>
            </a:r>
            <a:endParaRPr lang="en-US" altLang="en-US" sz="2400" dirty="0"/>
          </a:p>
          <a:p>
            <a:r>
              <a:rPr lang="en-US" altLang="en-US" sz="2400" dirty="0" smtClean="0"/>
              <a:t>Kernel width</a:t>
            </a:r>
            <a:endParaRPr lang="en-US" altLang="en-US" sz="2400" dirty="0"/>
          </a:p>
          <a:p>
            <a:r>
              <a:rPr lang="en-US" altLang="en-US" sz="2400" dirty="0"/>
              <a:t>Asymmetry </a:t>
            </a:r>
            <a:r>
              <a:rPr lang="en-US" altLang="en-US" sz="2400" dirty="0" smtClean="0"/>
              <a:t>coefficient</a:t>
            </a:r>
            <a:endParaRPr lang="en-US" altLang="en-US" sz="2400" dirty="0"/>
          </a:p>
          <a:p>
            <a:r>
              <a:rPr lang="en-US" altLang="en-US" sz="2400" dirty="0"/>
              <a:t>Length of kernel </a:t>
            </a:r>
            <a:r>
              <a:rPr lang="en-US" altLang="en-US" sz="2400" dirty="0" smtClean="0"/>
              <a:t>groove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 smtClean="0"/>
              <a:t>We will examine the correlation between compactness and kernel width</a:t>
            </a: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364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675688" cy="3484328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file </a:t>
            </a: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&lt;- </a:t>
            </a: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"data-raw/seeds_dataset.xlsx</a:t>
            </a: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endParaRPr lang="en-GB" altLang="en-US" sz="14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seeds &lt;- </a:t>
            </a:r>
            <a:r>
              <a:rPr lang="en-GB" altLang="en-US" sz="14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read_excel</a:t>
            </a: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(file, sheet = "</a:t>
            </a:r>
            <a:r>
              <a:rPr lang="en-GB" altLang="en-US" sz="14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seeds_dataset</a:t>
            </a: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glimpse(seeds)</a:t>
            </a:r>
            <a:endParaRPr lang="en-GB" altLang="en-US" sz="14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Observations: 70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Variables: 7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area       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15.26, 14.88, 14.29, 13.84, 16.14, 14.38, 14.69, 14.11, 1...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perimeter  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14.84, 14.57, 14.09, 13.94, 14.99, 14.21, 14.49, 14.10, 1...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compactness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0.8710, 0.8811, 0.9050, 0.8955, 0.9034, 0.8951, 0.8799, 0...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kernal_length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5.763, 5.554, 5.291, 5.324, 5.658, 5.386, 5.563, 5.420, 6...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kernel_width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3.312, 3.333, 3.337, 3.379, 3.562, 3.312, 3.259, 3.302, 3...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asymmetry_coef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2.2210, 1.0180, 2.6990, 2.2590, 1.3550, 2.4620, 3.5860, 2...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groove_length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5.220, 4.956, 4.825, 4.805, 5.175, 4.956, 5.219, 5.000, 5...</a:t>
            </a: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Reading in and examining the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33216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 smtClean="0"/>
              <a:t>Plot your data</a:t>
            </a:r>
            <a:endParaRPr lang="en-GB" alt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867400" y="3266420"/>
            <a:ext cx="3047999" cy="2905779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GB" altLang="en-US" dirty="0"/>
              <a:t>Check roughly linear</a:t>
            </a:r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r>
              <a:rPr lang="en-GB" altLang="en-US" dirty="0"/>
              <a:t>This looks </a:t>
            </a:r>
            <a:r>
              <a:rPr lang="en-GB" altLang="en-US" dirty="0" smtClean="0"/>
              <a:t>ok</a:t>
            </a:r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</a:t>
            </a:r>
            <a:r>
              <a:rPr lang="en-GB" altLang="en-US" sz="2800" dirty="0" smtClean="0"/>
              <a:t>roughly  </a:t>
            </a:r>
            <a:endParaRPr lang="en-GB" alt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4B6154C-E180-4E46-B2E8-49985072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" y="1905000"/>
            <a:ext cx="8800306" cy="904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seeds,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compactness, y = kernel_width))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geom_point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2000" kern="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33" y="3253720"/>
            <a:ext cx="3666667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4770" y="2133600"/>
            <a:ext cx="4714875" cy="12493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Not suitable for linear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7" y="1905000"/>
            <a:ext cx="2817812" cy="21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134465"/>
            <a:ext cx="3182249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495800"/>
            <a:ext cx="3455121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 smtClean="0"/>
              <a:t>Plot your data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4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209800"/>
            <a:ext cx="8583613" cy="4146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7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cor.test</a:t>
            </a:r>
            <a:r>
              <a:rPr lang="en-GB" sz="17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seeds, ~ compactness + kernel_width)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        Pearson's product-moment correlation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data:  compactness and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kernel_width</a:t>
            </a:r>
            <a:endParaRPr lang="en-US" sz="1700" kern="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t = 7.3738, </a:t>
            </a:r>
            <a:r>
              <a:rPr lang="en-US" sz="1700" kern="0" dirty="0" err="1" smtClean="0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= 68, p-value = 2.998e-10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alternative 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0.5117537 0.7794620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0.6665731 </a:t>
            </a:r>
            <a:endParaRPr lang="en-GB" sz="17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ular Callout 5"/>
          <p:cNvSpPr/>
          <p:nvPr/>
        </p:nvSpPr>
        <p:spPr>
          <a:xfrm>
            <a:off x="4572000" y="4776788"/>
            <a:ext cx="4267201" cy="1174750"/>
          </a:xfrm>
          <a:prstGeom prst="wedgeRectCallout">
            <a:avLst>
              <a:gd name="adj1" fmla="val -12741"/>
              <a:gd name="adj2" fmla="val -33019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A variable is not being explained:</a:t>
            </a:r>
          </a:p>
          <a:p>
            <a:r>
              <a:rPr lang="en-GB" sz="2400" dirty="0">
                <a:solidFill>
                  <a:schemeClr val="tx1"/>
                </a:solidFill>
              </a:rPr>
              <a:t>~ compactness + kernel_width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Running the test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429000" y="2590800"/>
            <a:ext cx="3657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>
            <a:off x="5029200" y="2590800"/>
            <a:ext cx="1676401" cy="21859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209800"/>
            <a:ext cx="8583613" cy="4146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7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cor.test</a:t>
            </a:r>
            <a:r>
              <a:rPr lang="en-GB" sz="17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seeds, ~ compactness + kernel_width)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        Pearson's product-moment correlation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data:  compactness and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kernel_width</a:t>
            </a:r>
            <a:endParaRPr lang="en-US" sz="1700" kern="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t = 7.3738, </a:t>
            </a:r>
            <a:r>
              <a:rPr lang="en-US" sz="1700" kern="0" dirty="0" err="1" smtClean="0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= 68, p-value = 2.998e-10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alternative 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0.5117537 0.7794620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0.6665731 </a:t>
            </a:r>
            <a:endParaRPr lang="en-GB" sz="17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Running the test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0" y="4776788"/>
            <a:ext cx="4267201" cy="1174750"/>
          </a:xfrm>
          <a:prstGeom prst="wedgeRectCallout">
            <a:avLst>
              <a:gd name="adj1" fmla="val -12741"/>
              <a:gd name="adj2" fmla="val -33019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Gives type of correlation done. Pearson’s in the default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8" idx="0"/>
          </p:cNvCxnSpPr>
          <p:nvPr/>
        </p:nvCxnSpPr>
        <p:spPr>
          <a:xfrm>
            <a:off x="4446588" y="3200400"/>
            <a:ext cx="2259013" cy="15763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weeks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have considered data with categorical explanatory variables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209800"/>
            <a:ext cx="8583613" cy="4146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7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cor.test</a:t>
            </a:r>
            <a:r>
              <a:rPr lang="en-GB" sz="17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seeds, ~ compactness + kernel_width)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        Pearson's product-moment correlation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data:  compactness and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kernel_width</a:t>
            </a:r>
            <a:endParaRPr lang="en-US" sz="1700" kern="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t = 7.3738, </a:t>
            </a:r>
            <a:r>
              <a:rPr lang="en-US" sz="1700" kern="0" dirty="0" err="1" smtClean="0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= 68, p-value = 2.998e-10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alternative 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0.5117537 0.7794620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0.6665731 </a:t>
            </a:r>
            <a:endParaRPr lang="en-GB" sz="17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Running the test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0" y="4776788"/>
            <a:ext cx="4267201" cy="1174750"/>
          </a:xfrm>
          <a:prstGeom prst="wedgeRectCallout">
            <a:avLst>
              <a:gd name="adj1" fmla="val -12741"/>
              <a:gd name="adj2" fmla="val -33019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Gives type of correlation done. Pearson’s in the default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8" idx="0"/>
          </p:cNvCxnSpPr>
          <p:nvPr/>
        </p:nvCxnSpPr>
        <p:spPr>
          <a:xfrm>
            <a:off x="4446588" y="3200400"/>
            <a:ext cx="2259013" cy="15763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209800"/>
            <a:ext cx="8583613" cy="4146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7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cor.test</a:t>
            </a:r>
            <a:r>
              <a:rPr lang="en-GB" sz="17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seeds, ~ compactness + kernel_width)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        Pearson's product-moment correlation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data:  compactness and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kernel_width</a:t>
            </a:r>
            <a:endParaRPr lang="en-US" sz="1700" kern="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t = 7.3738, </a:t>
            </a:r>
            <a:r>
              <a:rPr lang="en-US" sz="1700" kern="0" dirty="0" err="1" smtClean="0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= 68, p-value = 2.998e-10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alternative 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0.5117537 0.7794620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0.6665731 </a:t>
            </a:r>
            <a:endParaRPr lang="en-GB" sz="17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Running the test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0" y="5594349"/>
            <a:ext cx="4267201" cy="560387"/>
          </a:xfrm>
          <a:prstGeom prst="wedgeRectCallout">
            <a:avLst>
              <a:gd name="adj1" fmla="val -12741"/>
              <a:gd name="adj2" fmla="val -33019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The correlation coefficient, </a:t>
            </a:r>
            <a:r>
              <a:rPr lang="en-GB" sz="2400" i="1" dirty="0" smtClean="0">
                <a:solidFill>
                  <a:schemeClr val="tx1"/>
                </a:solidFill>
              </a:rPr>
              <a:t>r</a:t>
            </a:r>
            <a:endParaRPr lang="en-GB" sz="2400" i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1676400" y="5770564"/>
            <a:ext cx="2895600" cy="1039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209800"/>
            <a:ext cx="8583613" cy="4146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7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cor.test</a:t>
            </a:r>
            <a:r>
              <a:rPr lang="en-GB" sz="17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seeds, ~ compactness + kernel_width)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        Pearson's product-moment correlation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data:  compactness and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kernel_width</a:t>
            </a:r>
            <a:endParaRPr lang="en-US" sz="1700" kern="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t = 7.3738, </a:t>
            </a:r>
            <a:r>
              <a:rPr lang="en-US" sz="1700" kern="0" dirty="0" err="1" smtClean="0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= 68, p-value = 2.998e-10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alternative 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0.5117537 0.7794620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0.6665731 </a:t>
            </a:r>
            <a:endParaRPr lang="en-GB" sz="17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Running the test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0" y="4545013"/>
            <a:ext cx="4267201" cy="560387"/>
          </a:xfrm>
          <a:prstGeom prst="wedgeRectCallout">
            <a:avLst>
              <a:gd name="adj1" fmla="val -12741"/>
              <a:gd name="adj2" fmla="val -33019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Confidence interval on, </a:t>
            </a:r>
            <a:r>
              <a:rPr lang="en-GB" sz="2400" i="1" dirty="0" smtClean="0">
                <a:solidFill>
                  <a:schemeClr val="tx1"/>
                </a:solidFill>
              </a:rPr>
              <a:t>r</a:t>
            </a:r>
            <a:endParaRPr lang="en-GB" sz="2400" i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>
          <a:xfrm flipV="1">
            <a:off x="3200400" y="4825207"/>
            <a:ext cx="1371600" cy="5159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209800"/>
            <a:ext cx="8583613" cy="4146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7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cor.test</a:t>
            </a:r>
            <a:r>
              <a:rPr lang="en-GB" sz="17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seeds, ~ compactness + kernel_width)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        Pearson's product-moment correlation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data:  compactness and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kernel_width</a:t>
            </a:r>
            <a:endParaRPr lang="en-US" sz="1700" kern="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t = 7.3738, </a:t>
            </a:r>
            <a:r>
              <a:rPr lang="en-US" sz="1700" kern="0" dirty="0" err="1" smtClean="0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= 68, p-value = 2.998e-10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alternative 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0.5117537 0.7794620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0.6665731 </a:t>
            </a:r>
            <a:endParaRPr lang="en-GB" sz="17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Running the test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0" y="5314156"/>
            <a:ext cx="4267201" cy="934244"/>
          </a:xfrm>
          <a:prstGeom prst="wedgeRectCallout">
            <a:avLst>
              <a:gd name="adj1" fmla="val -12741"/>
              <a:gd name="adj2" fmla="val -33019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Test of whether </a:t>
            </a:r>
            <a:r>
              <a:rPr lang="en-GB" sz="2400" i="1" dirty="0" smtClean="0">
                <a:solidFill>
                  <a:schemeClr val="tx1"/>
                </a:solidFill>
              </a:rPr>
              <a:t>r </a:t>
            </a:r>
            <a:r>
              <a:rPr lang="en-GB" sz="2400" dirty="0" smtClean="0">
                <a:solidFill>
                  <a:schemeClr val="tx1"/>
                </a:solidFill>
              </a:rPr>
              <a:t>is significantly from zero</a:t>
            </a:r>
            <a:endParaRPr lang="en-GB" sz="2400" i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048000" y="4114800"/>
            <a:ext cx="1524000" cy="16664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4114800"/>
            <a:ext cx="54102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51324"/>
            <a:ext cx="8229600" cy="2225676"/>
          </a:xfrm>
        </p:spPr>
        <p:txBody>
          <a:bodyPr/>
          <a:lstStyle/>
          <a:p>
            <a:r>
              <a:rPr lang="en-GB" dirty="0"/>
              <a:t>There is a significant </a:t>
            </a:r>
            <a:r>
              <a:rPr lang="en-GB" dirty="0" smtClean="0"/>
              <a:t>positive correlation (</a:t>
            </a:r>
            <a:r>
              <a:rPr lang="en-GB" i="1" dirty="0" smtClean="0"/>
              <a:t>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0.67) </a:t>
            </a:r>
            <a:r>
              <a:rPr lang="en-GB" dirty="0"/>
              <a:t>between </a:t>
            </a:r>
            <a:r>
              <a:rPr lang="en-GB" dirty="0" smtClean="0"/>
              <a:t>compactness and kernel width (</a:t>
            </a:r>
            <a:r>
              <a:rPr lang="en-GB" i="1" dirty="0" smtClean="0"/>
              <a:t>t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7.37; </a:t>
            </a:r>
            <a:r>
              <a:rPr lang="en-GB" i="1" dirty="0" err="1"/>
              <a:t>d.f</a:t>
            </a:r>
            <a:r>
              <a:rPr lang="en-GB" dirty="0" err="1"/>
              <a:t>.</a:t>
            </a:r>
            <a:r>
              <a:rPr lang="en-GB" dirty="0"/>
              <a:t> = </a:t>
            </a:r>
            <a:r>
              <a:rPr lang="en-GB" dirty="0" smtClean="0"/>
              <a:t>68</a:t>
            </a:r>
            <a:r>
              <a:rPr lang="en-GB" dirty="0"/>
              <a:t>, </a:t>
            </a:r>
            <a:r>
              <a:rPr lang="en-GB" i="1" dirty="0"/>
              <a:t>p</a:t>
            </a:r>
            <a:r>
              <a:rPr lang="en-GB" dirty="0"/>
              <a:t> </a:t>
            </a:r>
            <a:r>
              <a:rPr lang="en-GB" dirty="0" smtClean="0"/>
              <a:t>&lt; 0.001).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1676400"/>
            <a:ext cx="8583613" cy="257492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:  compactness and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kernel_width</a:t>
            </a:r>
            <a:endParaRPr lang="en-US" sz="1700" kern="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t = 7.3738, </a:t>
            </a:r>
            <a:r>
              <a:rPr lang="en-US" sz="1700" kern="0" dirty="0" err="1" smtClean="0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 = 68, p-value = 2.998e-10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 smtClean="0">
                <a:latin typeface="Lucida Console" panose="020B0609040504020204" pitchFamily="49" charset="0"/>
                <a:cs typeface="Courier New" pitchFamily="49" charset="0"/>
              </a:rPr>
              <a:t>alternative 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0.5117537 0.7794620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0.6665731 </a:t>
            </a:r>
            <a:endParaRPr lang="en-GB" sz="17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676400"/>
                <a:ext cx="7086600" cy="47529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altLang="en-US" dirty="0" smtClean="0"/>
                  <a:t>The R output contains a test </a:t>
                </a:r>
                <a:r>
                  <a:rPr lang="en-GB" altLang="en-US" dirty="0"/>
                  <a:t>of whether </a:t>
                </a:r>
                <a:r>
                  <a:rPr lang="en-GB" altLang="en-US" i="1" dirty="0"/>
                  <a:t>r </a:t>
                </a:r>
                <a:r>
                  <a:rPr lang="en-GB" altLang="en-US" dirty="0"/>
                  <a:t>= 0</a:t>
                </a:r>
              </a:p>
              <a:p>
                <a:endParaRPr lang="en-GB" altLang="en-US" dirty="0"/>
              </a:p>
              <a:p>
                <a:r>
                  <a:rPr lang="en-GB" altLang="en-US" dirty="0"/>
                  <a:t>uses </a:t>
                </a:r>
                <a:r>
                  <a:rPr lang="en-GB" altLang="en-US" i="1" dirty="0"/>
                  <a:t>t</a:t>
                </a:r>
                <a:endParaRPr lang="en-GB" altLang="en-US" dirty="0"/>
              </a:p>
              <a:p>
                <a:endParaRPr lang="en-GB" altLang="en-US" dirty="0"/>
              </a:p>
              <a:p>
                <a:r>
                  <a:rPr lang="en-GB" altLang="en-US" dirty="0"/>
                  <a:t>For correlation</a:t>
                </a:r>
                <a:r>
                  <a:rPr lang="en-GB" alt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.]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den>
                    </m:f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altLang="en-US" dirty="0" smtClean="0"/>
              </a:p>
              <a:p>
                <a:r>
                  <a:rPr lang="en-GB" altLang="en-US" dirty="0" smtClean="0"/>
                  <a:t>Where </a:t>
                </a:r>
                <a:r>
                  <a:rPr lang="en-GB" altLang="en-US" dirty="0"/>
                  <a:t>standard error of r </a:t>
                </a:r>
                <a:r>
                  <a:rPr lang="en-GB" altLang="en-US" dirty="0" smtClean="0"/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GB" altLang="en-US" dirty="0"/>
              </a:p>
              <a:p>
                <a:pPr lvl="1"/>
                <a:r>
                  <a:rPr lang="en-GB" altLang="en-US" dirty="0" err="1"/>
                  <a:t>d.f.</a:t>
                </a:r>
                <a:r>
                  <a:rPr lang="en-GB" altLang="en-US" dirty="0"/>
                  <a:t> are N-2</a:t>
                </a:r>
              </a:p>
              <a:p>
                <a:r>
                  <a:rPr lang="en-GB" altLang="en-US" dirty="0"/>
                  <a:t>Sensitivity to sample size</a:t>
                </a:r>
              </a:p>
            </p:txBody>
          </p:sp>
        </mc:Choice>
        <mc:Fallback xmlns=""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676400"/>
                <a:ext cx="7086600" cy="4752975"/>
              </a:xfrm>
              <a:blipFill>
                <a:blip r:embed="rId4"/>
                <a:stretch>
                  <a:fillRect l="-1720" t="-3333" r="-86" b="-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67871"/>
              </p:ext>
            </p:extLst>
          </p:nvPr>
        </p:nvGraphicFramePr>
        <p:xfrm>
          <a:off x="3203575" y="2833688"/>
          <a:ext cx="37941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8" name="Equation" r:id="rId5" imgW="2057400" imgH="393480" progId="Equation.3">
                  <p:embed/>
                </p:oleObj>
              </mc:Choice>
              <mc:Fallback>
                <p:oleObj name="Equation" r:id="rId5" imgW="2057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833688"/>
                        <a:ext cx="3794125" cy="719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52B70-07BF-4A46-A123-D1E3463F73B8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Understanding the test of significance</a:t>
            </a:r>
          </a:p>
        </p:txBody>
      </p:sp>
    </p:spTree>
    <p:extLst>
      <p:ext uri="{BB962C8B-B14F-4D97-AF65-F5344CB8AC3E}">
        <p14:creationId xmlns:p14="http://schemas.microsoft.com/office/powerpoint/2010/main" val="21345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Statistical significance ≠Biological significance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19200"/>
            <a:ext cx="8583613" cy="257492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data:  x1 and x2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t = -2.2154,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= 9998, p-value = 0.02675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alternative 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-0.041733016 -0.002552103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-0.02215107 </a:t>
            </a:r>
            <a:endParaRPr lang="en-GB" sz="17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05"/>
          <a:stretch/>
        </p:blipFill>
        <p:spPr>
          <a:xfrm>
            <a:off x="4648200" y="2240984"/>
            <a:ext cx="4343400" cy="429792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3979864"/>
            <a:ext cx="4419600" cy="257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SzPct val="100000"/>
              <a:defRPr/>
            </a:pPr>
            <a:r>
              <a:rPr lang="en-US" sz="2800" kern="0" dirty="0" smtClean="0"/>
              <a:t>Large samples mean small probability</a:t>
            </a:r>
          </a:p>
          <a:p>
            <a:pPr eaLnBrk="0" hangingPunct="0">
              <a:spcBef>
                <a:spcPct val="20000"/>
              </a:spcBef>
              <a:buSzPct val="100000"/>
              <a:defRPr/>
            </a:pPr>
            <a:r>
              <a:rPr lang="en-US" sz="2800" kern="0" dirty="0" smtClean="0"/>
              <a:t>But </a:t>
            </a:r>
            <a:r>
              <a:rPr lang="en-US" sz="2800" i="1" kern="0" dirty="0" smtClean="0"/>
              <a:t>r</a:t>
            </a:r>
            <a:r>
              <a:rPr lang="en-US" sz="2800" kern="0" dirty="0" smtClean="0"/>
              <a:t> is tiny!</a:t>
            </a:r>
          </a:p>
          <a:p>
            <a:pPr eaLnBrk="0" hangingPunct="0">
              <a:spcBef>
                <a:spcPct val="20000"/>
              </a:spcBef>
              <a:buSzPct val="100000"/>
              <a:defRPr/>
            </a:pPr>
            <a:r>
              <a:rPr lang="en-US" sz="2800" kern="0" dirty="0" smtClean="0"/>
              <a:t>Our knowledge determines biological significance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4565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Correlation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kern="0" dirty="0"/>
              <a:t>Association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Pearson’s is Parametric; Spearman’s is non-parametric</a:t>
            </a:r>
            <a:endParaRPr lang="en-GB" sz="2800" kern="0" dirty="0" smtClean="0"/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Two </a:t>
            </a:r>
            <a:r>
              <a:rPr lang="en-GB" sz="2800" kern="0" dirty="0" smtClean="0"/>
              <a:t>randomly sampled continuous/ordered variables</a:t>
            </a:r>
            <a:endParaRPr lang="en-GB" sz="2800" kern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</a:t>
            </a:r>
            <a:r>
              <a:rPr lang="en-GB" sz="2800" kern="0" dirty="0" smtClean="0"/>
              <a:t>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cor.test(data = df, ~ x1 + </a:t>
            </a:r>
            <a:r>
              <a:rPr lang="it-IT" sz="2000" kern="0" dirty="0" smtClean="0">
                <a:latin typeface="Lucida Console" panose="020B0609040504020204" pitchFamily="49" charset="0"/>
              </a:rPr>
              <a:t>x2)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quote </a:t>
            </a:r>
            <a:r>
              <a:rPr lang="en-US" sz="2800" kern="0" dirty="0"/>
              <a:t>r, its </a:t>
            </a:r>
            <a:r>
              <a:rPr lang="en-US" sz="2800" kern="0" dirty="0" smtClean="0"/>
              <a:t>significance and </a:t>
            </a:r>
            <a:r>
              <a:rPr lang="en-US" sz="2800" kern="0" dirty="0"/>
              <a:t>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if scatterplot included do NOT show a fitted line</a:t>
            </a:r>
          </a:p>
        </p:txBody>
      </p:sp>
    </p:spTree>
    <p:extLst>
      <p:ext uri="{BB962C8B-B14F-4D97-AF65-F5344CB8AC3E}">
        <p14:creationId xmlns:p14="http://schemas.microsoft.com/office/powerpoint/2010/main" val="29315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D8416-E5EC-45EC-A5A0-F2C119F46AB8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3686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8" y="2060848"/>
            <a:ext cx="821824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09600" y="1460500"/>
                <a:ext cx="79248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Linear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Prediction: One </a:t>
                </a:r>
                <a:r>
                  <a:rPr lang="en-GB" sz="3200" dirty="0"/>
                  <a:t>variable causes the other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Axes </a:t>
                </a:r>
                <a:r>
                  <a:rPr lang="en-GB" sz="3200" dirty="0" smtClean="0"/>
                  <a:t>cannot be switched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X is “sampled without error”; y randomly sampled for each x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We </a:t>
                </a:r>
                <a:r>
                  <a:rPr lang="en-GB" sz="3200" dirty="0"/>
                  <a:t>will consider linear regression only</a:t>
                </a:r>
              </a:p>
              <a:p>
                <a:pPr lvl="1"/>
                <a:r>
                  <a:rPr lang="en-GB" sz="3200" dirty="0"/>
                  <a:t>best fitting straight line: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𝑦</m:t>
                      </m:r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</a:rPr>
                        <m:t>𝑥</m:t>
                      </m:r>
                      <m:r>
                        <a:rPr lang="en-GB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60500"/>
                <a:ext cx="7924800" cy="4524315"/>
              </a:xfrm>
              <a:prstGeom prst="rect">
                <a:avLst/>
              </a:prstGeom>
              <a:blipFill>
                <a:blip r:embed="rId3"/>
                <a:stretch>
                  <a:fillRect l="-1769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Regression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63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7391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Can be expressed 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/>
              <a:t>b</a:t>
            </a:r>
            <a:r>
              <a:rPr lang="en-GB" sz="3200" i="1" baseline="-25000" dirty="0"/>
              <a:t>1</a:t>
            </a:r>
            <a:r>
              <a:rPr lang="en-GB" sz="3200" dirty="0"/>
              <a:t> = 0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x cannot predict </a:t>
            </a:r>
            <a:r>
              <a:rPr lang="en-GB" sz="3200" i="1" dirty="0"/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Regression line doesn’t explain variance in </a:t>
            </a:r>
            <a:r>
              <a:rPr lang="en-GB" sz="3200" i="1" dirty="0"/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dirty="0"/>
              <a:t>Null hypothesis</a:t>
            </a:r>
            <a:endParaRPr lang="en-GB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" y="4449306"/>
            <a:ext cx="739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Normality </a:t>
            </a:r>
            <a:r>
              <a:rPr lang="en-GB" sz="2800" dirty="0"/>
              <a:t>and </a:t>
            </a:r>
            <a:r>
              <a:rPr lang="en-GB" sz="2800" dirty="0" err="1"/>
              <a:t>homoscedascity</a:t>
            </a:r>
            <a:r>
              <a:rPr lang="en-GB" sz="2800" dirty="0"/>
              <a:t> of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X </a:t>
            </a:r>
            <a:r>
              <a:rPr lang="en-US" sz="2800" dirty="0"/>
              <a:t>is “sampled without error”;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y </a:t>
            </a:r>
            <a:r>
              <a:rPr lang="en-US" sz="2800" dirty="0"/>
              <a:t>randomly sampled for each </a:t>
            </a:r>
            <a:r>
              <a:rPr lang="en-US" sz="2800" dirty="0" smtClean="0"/>
              <a:t>x and normally distributed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00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dirty="0"/>
              <a:t>Example</a:t>
            </a:r>
            <a:endParaRPr lang="en-GB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25334" y="1447800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Brine Shrimp (</a:t>
            </a:r>
            <a:r>
              <a:rPr lang="en-GB" sz="3200" i="1" dirty="0" err="1"/>
              <a:t>Artemia</a:t>
            </a:r>
            <a:r>
              <a:rPr lang="en-GB" sz="3200" i="1" dirty="0"/>
              <a:t> </a:t>
            </a:r>
            <a:r>
              <a:rPr lang="en-GB" sz="3200" i="1" dirty="0" err="1" smtClean="0"/>
              <a:t>salina</a:t>
            </a:r>
            <a:r>
              <a:rPr lang="en-GB" sz="3200" dirty="0" smtClean="0"/>
              <a:t>) were put in water baths at 10C, 15</a:t>
            </a:r>
            <a:r>
              <a:rPr lang="en-GB" sz="3200" dirty="0"/>
              <a:t>C</a:t>
            </a:r>
            <a:r>
              <a:rPr lang="en-GB" sz="3200" dirty="0" smtClean="0"/>
              <a:t>, 20</a:t>
            </a:r>
            <a:r>
              <a:rPr lang="en-GB" sz="3200" dirty="0"/>
              <a:t>C</a:t>
            </a:r>
            <a:r>
              <a:rPr lang="en-GB" sz="3200" dirty="0" smtClean="0"/>
              <a:t>, 25</a:t>
            </a:r>
            <a:r>
              <a:rPr lang="en-GB" sz="3200" dirty="0"/>
              <a:t>C</a:t>
            </a:r>
            <a:r>
              <a:rPr lang="en-GB" sz="3200" dirty="0" smtClean="0"/>
              <a:t>, 30</a:t>
            </a:r>
            <a:r>
              <a:rPr lang="en-GB" sz="3200" dirty="0"/>
              <a:t>C</a:t>
            </a:r>
            <a:r>
              <a:rPr lang="en-GB" sz="3200" dirty="0" smtClean="0"/>
              <a:t> and their respiration rate measured (units)</a:t>
            </a:r>
            <a:endParaRPr lang="en-GB" sz="32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32" t="13036" r="76949" b="42959"/>
          <a:stretch/>
        </p:blipFill>
        <p:spPr>
          <a:xfrm>
            <a:off x="5855677" y="609600"/>
            <a:ext cx="2831123" cy="5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 smtClean="0"/>
              <a:t>Plot your data</a:t>
            </a:r>
            <a:endParaRPr lang="en-GB" alt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867400" y="3266420"/>
            <a:ext cx="3047999" cy="2905779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GB" altLang="en-US" dirty="0"/>
              <a:t>Check roughly linear</a:t>
            </a:r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r>
              <a:rPr lang="en-GB" altLang="en-US" dirty="0"/>
              <a:t>This looks </a:t>
            </a:r>
            <a:r>
              <a:rPr lang="en-GB" altLang="en-US" dirty="0" smtClean="0"/>
              <a:t>ok</a:t>
            </a:r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</a:t>
            </a:r>
            <a:r>
              <a:rPr lang="en-GB" altLang="en-US" sz="2800" dirty="0" smtClean="0"/>
              <a:t>roughly</a:t>
            </a:r>
            <a:endParaRPr lang="en-GB" alt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4B6154C-E180-4E46-B2E8-49985072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" y="1905000"/>
            <a:ext cx="8800306" cy="904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shrimp,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temperature, y = respiration))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geom_point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2000" kern="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02" t="2475"/>
          <a:stretch/>
        </p:blipFill>
        <p:spPr>
          <a:xfrm>
            <a:off x="761999" y="3048000"/>
            <a:ext cx="3827585" cy="34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838200" y="2286000"/>
            <a:ext cx="7467600" cy="1981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lm(data = shrimp, </a:t>
            </a:r>
            <a:endParaRPr lang="en-GB" sz="2400" kern="0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4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respiration 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~ temperature)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Running the test</a:t>
            </a:r>
          </a:p>
        </p:txBody>
      </p:sp>
    </p:spTree>
    <p:extLst>
      <p:ext uri="{BB962C8B-B14F-4D97-AF65-F5344CB8AC3E}">
        <p14:creationId xmlns:p14="http://schemas.microsoft.com/office/powerpoint/2010/main" val="3874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436" y="2025650"/>
            <a:ext cx="6957164" cy="4832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Call: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lm(formula = respiration ~ temperature, data = shrimp)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Min      1Q  Median      3Q     Max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-7.8362 -2.6216 -0.3377  3.1854  7.2433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Coefficients: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        Estimate Std. Error t value </a:t>
            </a: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(&gt;|t|)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(Intercept)  -6.0359     3.1560  -1.912   0.0781 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temperature   0.8253     0.1488   5.547 9.43e-05 ***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 standard error: 4.074 on 13 degrees of freedom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Multiple R-squared:  0.703,	Adjusted R-squared:  0.6801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F-statistic: 30.77 on 1 and 13 DF,  p-value: 9.433e-05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Understanding the output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4266" y="1371601"/>
            <a:ext cx="7601933" cy="533400"/>
          </a:xfrm>
          <a:prstGeom prst="wedgeRectCallout">
            <a:avLst>
              <a:gd name="adj1" fmla="val -49724"/>
              <a:gd name="adj2" fmla="val -15058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</a:rPr>
              <a:t>Core statistical ideas – very extendable. You will see again next year</a:t>
            </a:r>
          </a:p>
        </p:txBody>
      </p:sp>
    </p:spTree>
    <p:extLst>
      <p:ext uri="{BB962C8B-B14F-4D97-AF65-F5344CB8AC3E}">
        <p14:creationId xmlns:p14="http://schemas.microsoft.com/office/powerpoint/2010/main" val="5427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436" y="2025650"/>
            <a:ext cx="6957164" cy="4832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Call: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lm(formula = respiration ~ temperature, data = shrimp)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Min      1Q  Median      3Q     Max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-7.8362 -2.6216 -0.3377  3.1854  7.2433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Coefficients: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        Estimate Std. Error t value </a:t>
            </a: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(&gt;|t|)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(Intercept)  -6.0359     3.1560  -1.912   0.0781 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temperature   0.8253     0.1488   5.547 9.43e-05 ***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 standard error: 4.074 on 13 degrees of freedom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Multiple R-squared:  0.703,	Adjusted R-squared:  0.6801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F-statistic: 30.77 on 1 and 13 DF,  p-value: 9.433e-05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420644" y="2734736"/>
            <a:ext cx="1331912" cy="478002"/>
          </a:xfrm>
          <a:prstGeom prst="wedgeRectCallout">
            <a:avLst>
              <a:gd name="adj1" fmla="val -367928"/>
              <a:gd name="adj2" fmla="val 2391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i="1" dirty="0">
                <a:solidFill>
                  <a:schemeClr val="tx1"/>
                </a:solidFill>
              </a:rPr>
              <a:t>b</a:t>
            </a:r>
            <a:r>
              <a:rPr lang="en-GB" sz="2000" i="1" baseline="-25000" dirty="0">
                <a:solidFill>
                  <a:schemeClr val="tx1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 and </a:t>
            </a:r>
            <a:r>
              <a:rPr lang="en-GB" sz="2000" i="1" dirty="0">
                <a:solidFill>
                  <a:schemeClr val="tx1"/>
                </a:solidFill>
              </a:rPr>
              <a:t>b</a:t>
            </a:r>
            <a:r>
              <a:rPr lang="en-GB" sz="2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44860" y="4068192"/>
                <a:ext cx="334674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GB" sz="2800" i="1" smtClean="0">
                        <a:latin typeface="Cambria Math"/>
                      </a:rPr>
                      <m:t>𝑦</m:t>
                    </m:r>
                    <m:r>
                      <a:rPr lang="en-GB" sz="2800" i="1" smtClean="0">
                        <a:latin typeface="Cambria Math"/>
                      </a:rPr>
                      <m:t>=0.83</m:t>
                    </m:r>
                    <m:r>
                      <a:rPr lang="en-GB" sz="2800" i="1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/>
                      </a:rPr>
                      <m:t>6.</m:t>
                    </m:r>
                  </m:oMath>
                </a14:m>
                <a:r>
                  <a:rPr lang="en-GB" sz="2800" dirty="0" smtClean="0"/>
                  <a:t>03</a:t>
                </a:r>
                <a:endParaRPr lang="en-GB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860" y="4068192"/>
                <a:ext cx="3346740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Understanding the output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4266" y="1371601"/>
            <a:ext cx="7601933" cy="533400"/>
          </a:xfrm>
          <a:prstGeom prst="wedgeRectCallout">
            <a:avLst>
              <a:gd name="adj1" fmla="val -49724"/>
              <a:gd name="adj2" fmla="val -15058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</a:rPr>
              <a:t>Core statistical ideas – very extendable. You will see again next year</a:t>
            </a:r>
          </a:p>
        </p:txBody>
      </p:sp>
    </p:spTree>
    <p:extLst>
      <p:ext uri="{BB962C8B-B14F-4D97-AF65-F5344CB8AC3E}">
        <p14:creationId xmlns:p14="http://schemas.microsoft.com/office/powerpoint/2010/main" val="34678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436" y="1319409"/>
            <a:ext cx="6957164" cy="4673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Call: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lm(formula = respiration ~ temperature, data = shrimp)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Min      1Q  Median      3Q     Max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-7.8362 -2.6216 -0.3377  3.1854  7.2433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Coefficients: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        Estimate Std. Error t value </a:t>
            </a: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(&gt;|t|)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(Intercept)  -6.0359     3.1560  -1.912   0.0781 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temperature   0.8253     0.1488   5.547 9.43e-05 ***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 standard error: 4.074 on 13 degrees of freedom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Multiple R-squared:  0.703,	Adjusted R-squared:  0.6801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F-statistic: 30.77 on 1 and 13 DF,  p-value: 9.433e-05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1550791"/>
            <a:ext cx="2362200" cy="1064016"/>
          </a:xfrm>
          <a:prstGeom prst="wedgeRectCallout">
            <a:avLst>
              <a:gd name="adj1" fmla="val -37983"/>
              <a:gd name="adj2" fmla="val 15814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Test: </a:t>
            </a:r>
            <a:r>
              <a:rPr lang="en-GB" sz="2400" i="1" dirty="0">
                <a:solidFill>
                  <a:schemeClr val="tx1"/>
                </a:solidFill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0</a:t>
            </a:r>
          </a:p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Often not </a:t>
            </a:r>
            <a:r>
              <a:rPr lang="en-GB" sz="2400" dirty="0" err="1">
                <a:solidFill>
                  <a:schemeClr val="tx1"/>
                </a:solidFill>
              </a:rPr>
              <a:t>impt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baseline="-25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13" name="Rectangular Callout 12"/>
          <p:cNvSpPr/>
          <p:nvPr/>
        </p:nvSpPr>
        <p:spPr>
          <a:xfrm>
            <a:off x="6052458" y="2927350"/>
            <a:ext cx="2939142" cy="769506"/>
          </a:xfrm>
          <a:prstGeom prst="wedgeRectCallout">
            <a:avLst>
              <a:gd name="adj1" fmla="val -57756"/>
              <a:gd name="adj2" fmla="val 867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Test: </a:t>
            </a:r>
            <a:r>
              <a:rPr lang="en-GB" sz="2400" i="1" dirty="0">
                <a:solidFill>
                  <a:schemeClr val="tx1"/>
                </a:solidFill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= 0</a:t>
            </a:r>
          </a:p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Always of interest </a:t>
            </a:r>
            <a:endParaRPr lang="en-GB" sz="2400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Understanding the output</a:t>
            </a:r>
          </a:p>
        </p:txBody>
      </p:sp>
    </p:spTree>
    <p:extLst>
      <p:ext uri="{BB962C8B-B14F-4D97-AF65-F5344CB8AC3E}">
        <p14:creationId xmlns:p14="http://schemas.microsoft.com/office/powerpoint/2010/main" val="26895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436" y="1319409"/>
            <a:ext cx="6957164" cy="4673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Call: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lm(formula = respiration ~ temperature, data = shrimp)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Min      1Q  Median      3Q     Max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-7.8362 -2.6216 -0.3377  3.1854  7.2433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Coefficients: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        Estimate Std. Error t value </a:t>
            </a: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(&gt;|t|)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(Intercept)  -6.0359     3.1560  -1.912   0.0781 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temperature   0.8253     0.1488   5.547 9.43e-05 ***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 standard error: 4.074 on 13 degrees of freedom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Multiple R-squared:  0.703,	Adjusted R-squared:  0.6801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F-statistic: 30.77 on 1 and 13 DF,  p-value: 9.433e-05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13" name="Rectangular Callout 12"/>
          <p:cNvSpPr/>
          <p:nvPr/>
        </p:nvSpPr>
        <p:spPr>
          <a:xfrm>
            <a:off x="6052458" y="2927350"/>
            <a:ext cx="2939142" cy="769506"/>
          </a:xfrm>
          <a:prstGeom prst="wedgeRectCallout">
            <a:avLst>
              <a:gd name="adj1" fmla="val -57756"/>
              <a:gd name="adj2" fmla="val 867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Test: </a:t>
            </a:r>
            <a:r>
              <a:rPr lang="en-GB" sz="2400" i="1" dirty="0">
                <a:solidFill>
                  <a:schemeClr val="tx1"/>
                </a:solidFill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= 0</a:t>
            </a:r>
          </a:p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Always of interest </a:t>
            </a:r>
            <a:endParaRPr lang="en-GB" sz="2400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629400" y="4876800"/>
            <a:ext cx="2409371" cy="1752600"/>
          </a:xfrm>
          <a:prstGeom prst="wedgeRectCallout">
            <a:avLst>
              <a:gd name="adj1" fmla="val -78397"/>
              <a:gd name="adj2" fmla="val 557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Test of ‘model’</a:t>
            </a:r>
          </a:p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Same as </a:t>
            </a:r>
            <a:r>
              <a:rPr lang="en-GB" sz="2400" i="1" dirty="0">
                <a:solidFill>
                  <a:schemeClr val="tx1"/>
                </a:solidFill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= 0</a:t>
            </a:r>
          </a:p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in single regression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Understanding the output</a:t>
            </a:r>
          </a:p>
        </p:txBody>
      </p:sp>
    </p:spTree>
    <p:extLst>
      <p:ext uri="{BB962C8B-B14F-4D97-AF65-F5344CB8AC3E}">
        <p14:creationId xmlns:p14="http://schemas.microsoft.com/office/powerpoint/2010/main" val="29793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436" y="1319409"/>
            <a:ext cx="6957164" cy="4673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Call: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lm(formula = respiration ~ temperature, data = shrimp)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Min      1Q  Median      3Q     Max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-7.8362 -2.6216 -0.3377  3.1854  7.2433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Coefficients: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        Estimate Std. Error t value </a:t>
            </a: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(&gt;|t|)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(Intercept)  -6.0359     3.1560  -1.912   0.0781 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temperature   0.8253     0.1488   5.547 9.43e-05 ***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 standard error: 4.074 on 13 degrees of freedom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Multiple R-squared:  0.703,	Adjusted R-squared:  0.6801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F-statistic: 30.77 on 1 and 13 DF,  p-value: 9.433e-05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15" name="Rectangular Callout 14"/>
          <p:cNvSpPr/>
          <p:nvPr/>
        </p:nvSpPr>
        <p:spPr>
          <a:xfrm>
            <a:off x="129436" y="6096000"/>
            <a:ext cx="5970193" cy="740227"/>
          </a:xfrm>
          <a:prstGeom prst="wedgeRectCallout">
            <a:avLst>
              <a:gd name="adj1" fmla="val -10292"/>
              <a:gd name="adj2" fmla="val -1382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</a:rPr>
              <a:t>Multiple R-squared: Proportion of y explained by x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Understanding the output</a:t>
            </a:r>
          </a:p>
        </p:txBody>
      </p:sp>
    </p:spTree>
    <p:extLst>
      <p:ext uri="{BB962C8B-B14F-4D97-AF65-F5344CB8AC3E}">
        <p14:creationId xmlns:p14="http://schemas.microsoft.com/office/powerpoint/2010/main" val="39100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Situations where our explanatory variable is </a:t>
            </a:r>
            <a:r>
              <a:rPr lang="en-GB" dirty="0" smtClean="0"/>
              <a:t>‘continuous’ </a:t>
            </a:r>
            <a:r>
              <a:rPr lang="en-GB" dirty="0"/>
              <a:t>rather than categorical.</a:t>
            </a:r>
          </a:p>
          <a:p>
            <a:r>
              <a:rPr lang="en-GB" dirty="0"/>
              <a:t>Parametric and non-parametric correlation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Meaning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Assumptions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Carrying out, interpreting and Reporting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Tests of correlation coefficients</a:t>
            </a:r>
          </a:p>
          <a:p>
            <a:r>
              <a:rPr lang="en-GB" dirty="0"/>
              <a:t>Regression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Meaning and terminology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Carrying out, interpreting and Reporting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Assumptions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Assessment of fit (explanatory power)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794" y="1600199"/>
            <a:ext cx="2907010" cy="231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65628"/>
            <a:ext cx="2797027" cy="25046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5275218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(</a:t>
            </a:r>
            <a:r>
              <a:rPr lang="en-GB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0.97969, p-value = </a:t>
            </a:r>
            <a:r>
              <a:rPr lang="en-GB" altLang="en-US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0.9673</a:t>
            </a:r>
          </a:p>
          <a:p>
            <a:pPr>
              <a:buNone/>
              <a:defRPr/>
            </a:pP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which = 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5123" y="2018437"/>
            <a:ext cx="28462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Histogram of residuals should be normally distributed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184927"/>
            <a:ext cx="245512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Spread of residuals should be similar in each group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 smtClean="0"/>
              <a:t>Regression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0457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768" y="3962400"/>
            <a:ext cx="8455232" cy="24384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 dirty="0"/>
              <a:t>Reporting the result: “significance, direction, magnitude”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GB" altLang="en-US" sz="2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altLang="en-US" sz="2400" dirty="0"/>
              <a:t>The </a:t>
            </a:r>
            <a:r>
              <a:rPr lang="en-GB" altLang="en-US" sz="2400" dirty="0" smtClean="0"/>
              <a:t>temperature explained </a:t>
            </a:r>
            <a:r>
              <a:rPr lang="en-GB" altLang="en-US" sz="2400" dirty="0"/>
              <a:t>a significant amount of the variation in </a:t>
            </a:r>
            <a:r>
              <a:rPr lang="en-GB" altLang="en-US" sz="2400" dirty="0" smtClean="0"/>
              <a:t>respiration rate (ANOVA</a:t>
            </a:r>
            <a:r>
              <a:rPr lang="en-GB" altLang="en-US" sz="2400" dirty="0"/>
              <a:t>: </a:t>
            </a:r>
            <a:r>
              <a:rPr lang="en-GB" altLang="en-US" sz="2400" i="1" dirty="0"/>
              <a:t>F</a:t>
            </a:r>
            <a:r>
              <a:rPr lang="en-GB" altLang="en-US" sz="2400" dirty="0"/>
              <a:t> = </a:t>
            </a:r>
            <a:r>
              <a:rPr lang="en-GB" altLang="en-US" sz="2400" dirty="0" smtClean="0"/>
              <a:t>30.8; </a:t>
            </a:r>
            <a:r>
              <a:rPr lang="en-GB" altLang="en-US" sz="2400" i="1" dirty="0" err="1"/>
              <a:t>d.f.</a:t>
            </a:r>
            <a:r>
              <a:rPr lang="en-GB" altLang="en-US" sz="2400" dirty="0"/>
              <a:t> = </a:t>
            </a:r>
            <a:r>
              <a:rPr lang="en-GB" altLang="en-US" sz="2400" dirty="0" smtClean="0"/>
              <a:t>1, 13; </a:t>
            </a:r>
            <a:r>
              <a:rPr lang="en-GB" altLang="en-US" sz="2400" i="1" dirty="0"/>
              <a:t>p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&lt; 0.001). </a:t>
            </a:r>
            <a:r>
              <a:rPr lang="en-GB" altLang="en-US" sz="2400" dirty="0"/>
              <a:t>The regression line </a:t>
            </a:r>
            <a:r>
              <a:rPr lang="en-GB" altLang="en-US" sz="2400" dirty="0" smtClean="0"/>
              <a:t>is: Respiration rate= 0.83 * temperature - 6.04 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046" y="1447800"/>
            <a:ext cx="5767754" cy="2514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Coefficients: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            Estimate Std. Error t value </a:t>
            </a:r>
            <a:r>
              <a:rPr lang="en-GB" sz="1200" kern="0" dirty="0" err="1"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(&gt;|t|)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(Intercept)  -6.0359     3.1560  -1.912   0.0781 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temperature   0.8253     0.1488   5.547 9.43e-05 ***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 err="1"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2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Residual standard error: 4.074 on 13 degrees of freedom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Multiple R-squared:  0.703,	Adjusted R-squared:  0.6801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F-statistic: 30.77 on 1 and 13 DF,  p-value: 9.433e-05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Reporting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3315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Reporting the results: figure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1" t="1664" r="2702" b="172"/>
          <a:stretch/>
        </p:blipFill>
        <p:spPr>
          <a:xfrm>
            <a:off x="1828800" y="1981200"/>
            <a:ext cx="5410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Regression summary</a:t>
            </a:r>
            <a:endParaRPr lang="en-GB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481794" y="1295400"/>
                <a:ext cx="7838364" cy="525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Linear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Prediction: One </a:t>
                </a:r>
                <a:r>
                  <a:rPr lang="en-GB" sz="3200" dirty="0"/>
                  <a:t>variable causes the other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Axes </a:t>
                </a:r>
                <a:r>
                  <a:rPr lang="en-GB" sz="3200" dirty="0"/>
                  <a:t>cannot be switched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X is “sampled without error”; y randomly sampled for each x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linear regression: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200" i="1">
                        <a:latin typeface="Cambria Math"/>
                      </a:rPr>
                      <m:t>𝑦</m:t>
                    </m:r>
                    <m:r>
                      <a:rPr lang="en-GB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3200" i="1">
                        <a:latin typeface="Cambria Math"/>
                      </a:rPr>
                      <m:t>𝑥</m:t>
                    </m:r>
                    <m:r>
                      <a:rPr lang="en-GB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sz="2800" kern="0" dirty="0" smtClean="0"/>
              </a:p>
              <a:p>
                <a:pPr lvl="1"/>
                <a:r>
                  <a:rPr lang="en-GB" sz="2800" kern="0" dirty="0" smtClean="0"/>
                  <a:t>Function </a:t>
                </a:r>
                <a:r>
                  <a:rPr lang="en-GB" sz="2800" kern="0" dirty="0" smtClean="0"/>
                  <a:t>in R:</a:t>
                </a:r>
              </a:p>
              <a:p>
                <a:pPr lvl="1"/>
                <a:r>
                  <a:rPr lang="it-IT" sz="2000" kern="0" dirty="0">
                    <a:latin typeface="Lucida Console" panose="020B0609040504020204" pitchFamily="49" charset="0"/>
                  </a:rPr>
                  <a:t>m</a:t>
                </a:r>
                <a:r>
                  <a:rPr lang="it-IT" sz="2000" kern="0" dirty="0" smtClean="0">
                    <a:latin typeface="Lucida Console" panose="020B0609040504020204" pitchFamily="49" charset="0"/>
                  </a:rPr>
                  <a:t>od &lt;- lm(data </a:t>
                </a:r>
                <a:r>
                  <a:rPr lang="it-IT" sz="2000" kern="0" dirty="0">
                    <a:latin typeface="Lucida Console" panose="020B0609040504020204" pitchFamily="49" charset="0"/>
                  </a:rPr>
                  <a:t>= df, </a:t>
                </a:r>
                <a:r>
                  <a:rPr lang="it-IT" sz="2000" kern="0" dirty="0" smtClean="0">
                    <a:latin typeface="Lucida Console" panose="020B0609040504020204" pitchFamily="49" charset="0"/>
                  </a:rPr>
                  <a:t>y ~ x)</a:t>
                </a:r>
              </a:p>
              <a:p>
                <a:pPr lvl="1"/>
                <a:r>
                  <a:rPr lang="it-IT" sz="2000" kern="0" dirty="0" smtClean="0">
                    <a:latin typeface="Lucida Console" panose="020B0609040504020204" pitchFamily="49" charset="0"/>
                  </a:rPr>
                  <a:t>Summary(mod)</a:t>
                </a:r>
                <a:endParaRPr lang="it-IT" sz="2000" kern="0" dirty="0">
                  <a:latin typeface="Lucida Console" panose="020B0609040504020204" pitchFamily="49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quote regression equation and test result (either ANOVA or </a:t>
                </a:r>
                <a:r>
                  <a:rPr lang="en-GB" sz="2800" i="1" dirty="0"/>
                  <a:t>t </a:t>
                </a:r>
                <a:endParaRPr lang="en-GB" sz="2800" i="1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kern="0" dirty="0" smtClean="0"/>
                  <a:t>Scatterplot with </a:t>
                </a:r>
                <a:r>
                  <a:rPr lang="en-US" sz="2800" kern="0" dirty="0"/>
                  <a:t>fitted </a:t>
                </a:r>
                <a:r>
                  <a:rPr lang="en-US" sz="2800" kern="0" dirty="0" smtClean="0"/>
                  <a:t>line (data and the model)</a:t>
                </a:r>
                <a:endParaRPr lang="en-US" sz="2800" kern="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794" y="1295400"/>
                <a:ext cx="7838364" cy="5257800"/>
              </a:xfrm>
              <a:prstGeom prst="rect">
                <a:avLst/>
              </a:prstGeom>
              <a:blipFill>
                <a:blip r:embed="rId3"/>
                <a:stretch>
                  <a:fillRect l="-1788" t="-1508" r="-233" b="-47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9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By the end of this week the successful student should be able </a:t>
            </a:r>
            <a:r>
              <a:rPr lang="en-US" sz="2200" dirty="0" smtClean="0"/>
              <a:t>to </a:t>
            </a:r>
            <a:r>
              <a:rPr lang="en-GB" sz="2200" dirty="0" smtClean="0"/>
              <a:t>:</a:t>
            </a:r>
            <a:endParaRPr lang="en-GB" sz="2200" dirty="0"/>
          </a:p>
          <a:p>
            <a:r>
              <a:rPr lang="en-US" sz="2200" dirty="0" smtClean="0"/>
              <a:t>Explain </a:t>
            </a:r>
            <a:r>
              <a:rPr lang="en-US" sz="2200" dirty="0"/>
              <a:t>the principles of correlation and of regression and know when each can be applied (MLO 1)</a:t>
            </a:r>
          </a:p>
          <a:p>
            <a:r>
              <a:rPr lang="en-US" sz="2200" dirty="0" smtClean="0"/>
              <a:t>Select</a:t>
            </a:r>
            <a:r>
              <a:rPr lang="en-US" sz="2200" dirty="0"/>
              <a:t>, appropriately correlation and regression (MLO 2)</a:t>
            </a:r>
          </a:p>
          <a:p>
            <a:r>
              <a:rPr lang="en-US" sz="2200" dirty="0" smtClean="0"/>
              <a:t>Apply </a:t>
            </a:r>
            <a:r>
              <a:rPr lang="en-US" sz="2200" dirty="0"/>
              <a:t>and interpret a correlation in R (MLO 3 and 4)</a:t>
            </a:r>
          </a:p>
          <a:p>
            <a:r>
              <a:rPr lang="en-US" sz="2200" dirty="0" smtClean="0"/>
              <a:t>Appreciate </a:t>
            </a:r>
            <a:r>
              <a:rPr lang="en-US" sz="2200" dirty="0"/>
              <a:t>the difference between statistical significance and biological significance (MLO 1 and 4)</a:t>
            </a:r>
          </a:p>
          <a:p>
            <a:r>
              <a:rPr lang="en-US" sz="2200" dirty="0" smtClean="0"/>
              <a:t>Apply </a:t>
            </a:r>
            <a:r>
              <a:rPr lang="en-US" sz="2200" dirty="0"/>
              <a:t>and interpret a simple linear regression in R (MLO 3 and 4)</a:t>
            </a:r>
          </a:p>
          <a:p>
            <a:r>
              <a:rPr lang="en-US" sz="2200" dirty="0" smtClean="0"/>
              <a:t>Evaluate </a:t>
            </a:r>
            <a:r>
              <a:rPr lang="en-US" sz="2200" dirty="0"/>
              <a:t>whether the assumptions of regression are met (MLO 2)</a:t>
            </a:r>
          </a:p>
          <a:p>
            <a:r>
              <a:rPr lang="en-US" sz="2200" dirty="0" err="1" smtClean="0"/>
              <a:t>Summarise</a:t>
            </a:r>
            <a:r>
              <a:rPr lang="en-US" sz="2200" dirty="0" smtClean="0"/>
              <a:t> </a:t>
            </a:r>
            <a:r>
              <a:rPr lang="en-US" sz="2200" dirty="0"/>
              <a:t>and illustrate with appropriate R figures test results scientifically (MLO 3 and 4)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D8416-E5EC-45EC-A5A0-F2C119F46AB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 and Regression </a:t>
            </a:r>
            <a:br>
              <a:rPr lang="en-GB" altLang="en-US" sz="2400" dirty="0"/>
            </a:br>
            <a:r>
              <a:rPr lang="en-GB" altLang="en-US" dirty="0"/>
              <a:t>Similar but different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200" y="16002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dirty="0" smtClean="0"/>
              <a:t>Correlation</a:t>
            </a:r>
            <a:endParaRPr lang="en-GB" dirty="0"/>
          </a:p>
          <a:p>
            <a:pPr>
              <a:defRPr/>
            </a:pPr>
            <a:r>
              <a:rPr lang="en-GB" sz="2800" dirty="0"/>
              <a:t>Linear</a:t>
            </a:r>
          </a:p>
          <a:p>
            <a:pPr>
              <a:defRPr/>
            </a:pPr>
            <a:r>
              <a:rPr lang="en-GB" sz="2800" dirty="0" smtClean="0"/>
              <a:t>Association</a:t>
            </a:r>
          </a:p>
          <a:p>
            <a:pPr>
              <a:defRPr/>
            </a:pPr>
            <a:r>
              <a:rPr lang="en-GB" sz="2800" dirty="0" smtClean="0"/>
              <a:t>Axes </a:t>
            </a:r>
            <a:r>
              <a:rPr lang="en-GB" sz="2800" dirty="0"/>
              <a:t>can be </a:t>
            </a:r>
            <a:r>
              <a:rPr lang="en-GB" sz="2800" dirty="0" smtClean="0"/>
              <a:t>switched</a:t>
            </a:r>
          </a:p>
          <a:p>
            <a:pPr>
              <a:defRPr/>
            </a:pPr>
            <a:r>
              <a:rPr lang="en-GB" sz="2800" dirty="0"/>
              <a:t>t</a:t>
            </a:r>
            <a:r>
              <a:rPr lang="en-GB" sz="2800" dirty="0" smtClean="0"/>
              <a:t>wo randomly sampled continuous or ordered discrete variables</a:t>
            </a:r>
            <a:endParaRPr lang="en-GB" sz="2800" dirty="0"/>
          </a:p>
          <a:p>
            <a:pPr>
              <a:defRPr/>
            </a:pPr>
            <a:r>
              <a:rPr lang="en-GB" sz="2800" dirty="0" smtClean="0"/>
              <a:t>Scatter plot, no line</a:t>
            </a:r>
            <a:endParaRPr lang="en-GB" sz="3600" dirty="0"/>
          </a:p>
          <a:p>
            <a:pPr marL="0" indent="0">
              <a:buFont typeface="Arial" pitchFamily="34" charset="0"/>
              <a:buNone/>
              <a:defRPr/>
            </a:pPr>
            <a:endParaRPr lang="en-GB" sz="3600" dirty="0"/>
          </a:p>
          <a:p>
            <a:pPr marL="0" indent="0">
              <a:buFont typeface="Arial" pitchFamily="34" charset="0"/>
              <a:buNone/>
              <a:defRPr/>
            </a:pPr>
            <a:endParaRPr lang="en-GB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24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dirty="0" smtClean="0"/>
              <a:t>Regression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dirty="0"/>
              <a:t>Linear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dirty="0"/>
              <a:t>Prediction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dirty="0" smtClean="0"/>
              <a:t>Axes </a:t>
            </a:r>
            <a:r>
              <a:rPr lang="en-GB" dirty="0"/>
              <a:t>cannot be switched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dirty="0" smtClean="0"/>
              <a:t>X is “sampled without error”; y randomly sampled for each x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dirty="0" smtClean="0"/>
              <a:t>Scatter </a:t>
            </a:r>
            <a:r>
              <a:rPr lang="en-GB" dirty="0"/>
              <a:t>plot</a:t>
            </a:r>
            <a:r>
              <a:rPr lang="en-GB" dirty="0"/>
              <a:t>, </a:t>
            </a:r>
            <a:r>
              <a:rPr lang="en-GB" dirty="0"/>
              <a:t>must have the regression line</a:t>
            </a:r>
          </a:p>
          <a:p>
            <a:pPr lvl="1">
              <a:defRPr/>
            </a:pPr>
            <a:endParaRPr lang="en-GB" sz="3600" dirty="0"/>
          </a:p>
          <a:p>
            <a:pPr marL="0" indent="0">
              <a:buFont typeface="Arial" pitchFamily="34" charset="0"/>
              <a:buNone/>
              <a:defRPr/>
            </a:pPr>
            <a:endParaRPr lang="en-GB" sz="3600" dirty="0"/>
          </a:p>
          <a:p>
            <a:pPr marL="0" indent="0">
              <a:buFont typeface="Arial" pitchFamily="34" charset="0"/>
              <a:buNone/>
              <a:defRPr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732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" b="4026"/>
          <a:stretch/>
        </p:blipFill>
        <p:spPr bwMode="auto">
          <a:xfrm>
            <a:off x="457199" y="2133600"/>
            <a:ext cx="405537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 and Regression </a:t>
            </a:r>
            <a:br>
              <a:rPr lang="en-GB" altLang="en-US" sz="2400" dirty="0"/>
            </a:br>
            <a:r>
              <a:rPr lang="en-GB" altLang="en-US" dirty="0"/>
              <a:t>Similar but different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9" b="3753"/>
          <a:stretch/>
        </p:blipFill>
        <p:spPr bwMode="auto">
          <a:xfrm>
            <a:off x="4512572" y="2286000"/>
            <a:ext cx="435485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1606034"/>
            <a:ext cx="15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Correlation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5527" y="1656060"/>
            <a:ext cx="1536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Regression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609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1f5d98d0-75b1-4ea5-85d3-eae9dc162a80"/>
  <p:tag name="WASPOLLED" val="AB80AFD2D9C34D9383FC2288C063CBB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34244</TotalTime>
  <Words>2542</Words>
  <Application>Microsoft Office PowerPoint</Application>
  <PresentationFormat>On-screen Show (4:3)</PresentationFormat>
  <Paragraphs>468</Paragraphs>
  <Slides>43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Lucida Console</vt:lpstr>
      <vt:lpstr>Times New Roman</vt:lpstr>
      <vt:lpstr>Cambria Math</vt:lpstr>
      <vt:lpstr>Courier New</vt:lpstr>
      <vt:lpstr>Arial</vt:lpstr>
      <vt:lpstr>Arial Unicode MS</vt:lpstr>
      <vt:lpstr>Calibri</vt:lpstr>
      <vt:lpstr>Wingdings</vt:lpstr>
      <vt:lpstr>Office Theme</vt:lpstr>
      <vt:lpstr>Equation</vt:lpstr>
      <vt:lpstr>Emma Rand Data Analysis in R</vt:lpstr>
      <vt:lpstr>Previous weeks</vt:lpstr>
      <vt:lpstr>PowerPoint Presentation</vt:lpstr>
      <vt:lpstr>Summary of this week</vt:lpstr>
      <vt:lpstr>Learning objectives for the week</vt:lpstr>
      <vt:lpstr>Introduction</vt:lpstr>
      <vt:lpstr>PowerPoint Presentation</vt:lpstr>
      <vt:lpstr>PowerPoint Presentation</vt:lpstr>
      <vt:lpstr>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significance ≠Biological significance</vt:lpstr>
      <vt:lpstr>PowerPoint Presentation</vt:lpstr>
      <vt:lpstr>PowerPoint Presentation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Checking Assumptions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363</cp:revision>
  <cp:lastPrinted>2021-02-26T10:00:32Z</cp:lastPrinted>
  <dcterms:created xsi:type="dcterms:W3CDTF">2006-08-16T00:00:00Z</dcterms:created>
  <dcterms:modified xsi:type="dcterms:W3CDTF">2021-02-27T09:42:23Z</dcterms:modified>
</cp:coreProperties>
</file>