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370" r:id="rId5"/>
    <p:sldId id="296" r:id="rId6"/>
    <p:sldId id="338" r:id="rId7"/>
    <p:sldId id="358" r:id="rId8"/>
    <p:sldId id="355" r:id="rId9"/>
    <p:sldId id="299" r:id="rId10"/>
    <p:sldId id="300" r:id="rId11"/>
    <p:sldId id="320" r:id="rId12"/>
    <p:sldId id="303" r:id="rId13"/>
    <p:sldId id="348" r:id="rId14"/>
    <p:sldId id="361" r:id="rId15"/>
    <p:sldId id="354" r:id="rId16"/>
    <p:sldId id="305" r:id="rId17"/>
    <p:sldId id="322" r:id="rId18"/>
    <p:sldId id="365" r:id="rId19"/>
    <p:sldId id="324" r:id="rId20"/>
    <p:sldId id="366" r:id="rId21"/>
    <p:sldId id="363" r:id="rId22"/>
    <p:sldId id="367" r:id="rId23"/>
    <p:sldId id="368" r:id="rId24"/>
    <p:sldId id="326" r:id="rId25"/>
    <p:sldId id="369" r:id="rId26"/>
    <p:sldId id="308" r:id="rId27"/>
    <p:sldId id="360" r:id="rId28"/>
    <p:sldId id="357" r:id="rId2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7" autoAdjust="0"/>
    <p:restoredTop sz="95640" autoAdjust="0"/>
  </p:normalViewPr>
  <p:slideViewPr>
    <p:cSldViewPr>
      <p:cViewPr varScale="1">
        <p:scale>
          <a:sx n="91" d="100"/>
          <a:sy n="91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8-4A70-8843-7ECA28E3AD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68-4A70-8843-7ECA28E3AD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68-4A70-8843-7ECA28E3A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934592"/>
        <c:axId val="165936128"/>
        <c:axId val="43605504"/>
      </c:bar3DChart>
      <c:catAx>
        <c:axId val="165934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5936128"/>
        <c:crosses val="autoZero"/>
        <c:auto val="1"/>
        <c:lblAlgn val="ctr"/>
        <c:lblOffset val="100"/>
        <c:noMultiLvlLbl val="0"/>
      </c:catAx>
      <c:valAx>
        <c:axId val="165936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34592"/>
        <c:crosses val="autoZero"/>
        <c:crossBetween val="between"/>
      </c:valAx>
      <c:serAx>
        <c:axId val="4360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593612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0BF60-2399-471B-88B8-98E5D19A2C2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Not as clear cut as it seems. Some discrete data can be treated as continuous and some continuous data are effectively discretised.</a:t>
            </a:r>
          </a:p>
          <a:p>
            <a:endParaRPr lang="en-GB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ACB6F61-5228-4BAF-AEC0-27DB5100ECD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Relate</a:t>
            </a:r>
            <a:r>
              <a:rPr lang="en-GB" baseline="0" dirty="0" smtClean="0"/>
              <a:t> to binomial test we carried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we took another sample would that be lower too? Or was it just chance that we got a mean that much lower?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9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5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3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2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9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1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6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0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39BD-17DB-4703-BED1-FC31A0229B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149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2A0E-1575-4CA3-B080-3FE70714AE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993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4760219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4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3: Hypothesis testing, data types, reading data in to R and saving </a:t>
            </a:r>
            <a:r>
              <a:rPr lang="en-GB" dirty="0" smtClean="0"/>
              <a:t>figures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1905000"/>
            <a:ext cx="5882640" cy="4902200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19300"/>
            <a:ext cx="32004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Counts </a:t>
            </a:r>
          </a:p>
          <a:p>
            <a:pPr marL="400050" lvl="1" indent="0">
              <a:buNone/>
            </a:pPr>
            <a:r>
              <a:rPr lang="en-GB" altLang="en-US" dirty="0" smtClean="0"/>
              <a:t>Normally a ‘response’ variable</a:t>
            </a:r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3276600"/>
            <a:ext cx="739709" cy="26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4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819402"/>
            <a:ext cx="2895600" cy="1617663"/>
          </a:xfrm>
        </p:spPr>
        <p:txBody>
          <a:bodyPr/>
          <a:lstStyle/>
          <a:p>
            <a:pPr eaLnBrk="1" hangingPunct="1"/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179388" y="4503738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sz="2400">
                <a:solidFill>
                  <a:srgbClr val="FFFFFF"/>
                </a:solidFill>
                <a:latin typeface="Arial" charset="0"/>
              </a:rPr>
              <a:t>Normally a response variable</a:t>
            </a:r>
            <a:endParaRPr lang="en-GB" altLang="en-US" sz="18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95400" y="2574130"/>
            <a:ext cx="7162800" cy="359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e.g., length, height, concentration</a:t>
            </a:r>
          </a:p>
          <a:p>
            <a:r>
              <a:rPr lang="en-GB" altLang="en-US" sz="3600" dirty="0"/>
              <a:t>Infinite number of possible values</a:t>
            </a:r>
          </a:p>
          <a:p>
            <a:r>
              <a:rPr lang="en-GB" altLang="en-US" sz="3600" dirty="0"/>
              <a:t>Can be a response or an explanatory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continuous</a:t>
            </a:r>
          </a:p>
        </p:txBody>
      </p:sp>
    </p:spTree>
    <p:extLst>
      <p:ext uri="{BB962C8B-B14F-4D97-AF65-F5344CB8AC3E}">
        <p14:creationId xmlns:p14="http://schemas.microsoft.com/office/powerpoint/2010/main" val="66968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981202"/>
            <a:ext cx="6445250" cy="1290637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Theory vs practice</a:t>
            </a:r>
          </a:p>
          <a:p>
            <a:pPr eaLnBrk="1" hangingPunct="1"/>
            <a:r>
              <a:rPr lang="en-GB" altLang="en-US" dirty="0" smtClean="0"/>
              <a:t>Limit of measurement</a:t>
            </a:r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3"/>
          </p:nvPr>
        </p:nvSpPr>
        <p:spPr>
          <a:xfrm>
            <a:off x="838200" y="3276600"/>
            <a:ext cx="8064500" cy="205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Numbers of hairs on head: discrete but can be treated as continuous</a:t>
            </a:r>
          </a:p>
          <a:p>
            <a:pPr marL="0" indent="0">
              <a:buNone/>
            </a:pPr>
            <a:r>
              <a:rPr lang="en-US" altLang="en-US" sz="2400" dirty="0"/>
              <a:t>Height to nearest </a:t>
            </a:r>
            <a:r>
              <a:rPr lang="en-US" altLang="en-US" sz="2400" dirty="0" err="1"/>
              <a:t>metre</a:t>
            </a:r>
            <a:r>
              <a:rPr lang="en-US" altLang="en-US" sz="2400" dirty="0"/>
              <a:t>: continuous but </a:t>
            </a:r>
            <a:r>
              <a:rPr lang="en-US" altLang="en-US" sz="2400" dirty="0" err="1"/>
              <a:t>discretised</a:t>
            </a:r>
            <a:r>
              <a:rPr lang="en-US" altLang="en-US" sz="2400" dirty="0"/>
              <a:t> by measurement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DC8D-CC6C-485C-A963-D0382000839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</p:spTree>
    <p:extLst>
      <p:ext uri="{BB962C8B-B14F-4D97-AF65-F5344CB8AC3E}">
        <p14:creationId xmlns:p14="http://schemas.microsoft.com/office/powerpoint/2010/main" val="2527388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Type of data</a:t>
            </a:r>
          </a:p>
          <a:p>
            <a:pPr marL="400050" lvl="1" indent="0">
              <a:buNone/>
              <a:defRPr/>
            </a:pPr>
            <a:r>
              <a:rPr lang="en-GB" dirty="0" smtClean="0"/>
              <a:t>What kind of values? Discrete or continuous?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  <a:endParaRPr lang="en-GB" sz="3200" dirty="0" smtClean="0"/>
          </a:p>
          <a:p>
            <a:pPr marL="400050" lvl="2" indent="0">
              <a:buNone/>
              <a:defRPr/>
            </a:pPr>
            <a:r>
              <a:rPr lang="en-GB" sz="2800" dirty="0" smtClean="0"/>
              <a:t>Which is the response and which are the </a:t>
            </a:r>
          </a:p>
          <a:p>
            <a:pPr marL="400050" lvl="2" indent="0">
              <a:buNone/>
              <a:defRPr/>
            </a:pPr>
            <a:r>
              <a:rPr lang="en-GB" sz="2800" dirty="0" smtClean="0"/>
              <a:t>explanatory</a:t>
            </a:r>
          </a:p>
          <a:p>
            <a:pPr marL="400050" lvl="2" indent="0">
              <a:buNone/>
              <a:defRPr/>
            </a:pPr>
            <a:r>
              <a:rPr lang="en-GB" sz="2800" dirty="0" smtClean="0"/>
              <a:t>What is the relationship between them?</a:t>
            </a:r>
          </a:p>
          <a:p>
            <a:pPr marL="400050" lvl="2" indent="0">
              <a:buNone/>
              <a:defRPr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06642" y="1954530"/>
            <a:ext cx="971563" cy="1120140"/>
          </a:xfrm>
          <a:custGeom>
            <a:avLst/>
            <a:gdLst>
              <a:gd name="connsiteX0" fmla="*/ 0 w 971563"/>
              <a:gd name="connsiteY0" fmla="*/ 811530 h 1120140"/>
              <a:gd name="connsiteX1" fmla="*/ 34290 w 971563"/>
              <a:gd name="connsiteY1" fmla="*/ 891540 h 1120140"/>
              <a:gd name="connsiteX2" fmla="*/ 80010 w 971563"/>
              <a:gd name="connsiteY2" fmla="*/ 925830 h 1120140"/>
              <a:gd name="connsiteX3" fmla="*/ 102870 w 971563"/>
              <a:gd name="connsiteY3" fmla="*/ 960120 h 1120140"/>
              <a:gd name="connsiteX4" fmla="*/ 137160 w 971563"/>
              <a:gd name="connsiteY4" fmla="*/ 994410 h 1120140"/>
              <a:gd name="connsiteX5" fmla="*/ 160020 w 971563"/>
              <a:gd name="connsiteY5" fmla="*/ 1040130 h 1120140"/>
              <a:gd name="connsiteX6" fmla="*/ 205740 w 971563"/>
              <a:gd name="connsiteY6" fmla="*/ 1120140 h 1120140"/>
              <a:gd name="connsiteX7" fmla="*/ 240030 w 971563"/>
              <a:gd name="connsiteY7" fmla="*/ 1097280 h 1120140"/>
              <a:gd name="connsiteX8" fmla="*/ 285750 w 971563"/>
              <a:gd name="connsiteY8" fmla="*/ 1017270 h 1120140"/>
              <a:gd name="connsiteX9" fmla="*/ 320040 w 971563"/>
              <a:gd name="connsiteY9" fmla="*/ 994410 h 1120140"/>
              <a:gd name="connsiteX10" fmla="*/ 354330 w 971563"/>
              <a:gd name="connsiteY10" fmla="*/ 937260 h 1120140"/>
              <a:gd name="connsiteX11" fmla="*/ 400050 w 971563"/>
              <a:gd name="connsiteY11" fmla="*/ 880110 h 1120140"/>
              <a:gd name="connsiteX12" fmla="*/ 422910 w 971563"/>
              <a:gd name="connsiteY12" fmla="*/ 834390 h 1120140"/>
              <a:gd name="connsiteX13" fmla="*/ 457200 w 971563"/>
              <a:gd name="connsiteY13" fmla="*/ 800100 h 1120140"/>
              <a:gd name="connsiteX14" fmla="*/ 537210 w 971563"/>
              <a:gd name="connsiteY14" fmla="*/ 697230 h 1120140"/>
              <a:gd name="connsiteX15" fmla="*/ 571500 w 971563"/>
              <a:gd name="connsiteY15" fmla="*/ 640080 h 1120140"/>
              <a:gd name="connsiteX16" fmla="*/ 617220 w 971563"/>
              <a:gd name="connsiteY16" fmla="*/ 594360 h 1120140"/>
              <a:gd name="connsiteX17" fmla="*/ 651510 w 971563"/>
              <a:gd name="connsiteY17" fmla="*/ 537210 h 1120140"/>
              <a:gd name="connsiteX18" fmla="*/ 697230 w 971563"/>
              <a:gd name="connsiteY18" fmla="*/ 468630 h 1120140"/>
              <a:gd name="connsiteX19" fmla="*/ 731520 w 971563"/>
              <a:gd name="connsiteY19" fmla="*/ 422910 h 1120140"/>
              <a:gd name="connsiteX20" fmla="*/ 754380 w 971563"/>
              <a:gd name="connsiteY20" fmla="*/ 377190 h 1120140"/>
              <a:gd name="connsiteX21" fmla="*/ 800100 w 971563"/>
              <a:gd name="connsiteY21" fmla="*/ 308610 h 1120140"/>
              <a:gd name="connsiteX22" fmla="*/ 822960 w 971563"/>
              <a:gd name="connsiteY22" fmla="*/ 262890 h 1120140"/>
              <a:gd name="connsiteX23" fmla="*/ 868680 w 971563"/>
              <a:gd name="connsiteY23" fmla="*/ 194310 h 1120140"/>
              <a:gd name="connsiteX24" fmla="*/ 891540 w 971563"/>
              <a:gd name="connsiteY24" fmla="*/ 160020 h 1120140"/>
              <a:gd name="connsiteX25" fmla="*/ 925830 w 971563"/>
              <a:gd name="connsiteY25" fmla="*/ 80010 h 1120140"/>
              <a:gd name="connsiteX26" fmla="*/ 971550 w 971563"/>
              <a:gd name="connsiteY26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71563" h="1120140">
                <a:moveTo>
                  <a:pt x="0" y="811530"/>
                </a:moveTo>
                <a:cubicBezTo>
                  <a:pt x="11430" y="838200"/>
                  <a:pt x="17650" y="867769"/>
                  <a:pt x="34290" y="891540"/>
                </a:cubicBezTo>
                <a:cubicBezTo>
                  <a:pt x="45214" y="907146"/>
                  <a:pt x="66540" y="912360"/>
                  <a:pt x="80010" y="925830"/>
                </a:cubicBezTo>
                <a:cubicBezTo>
                  <a:pt x="89724" y="935544"/>
                  <a:pt x="94076" y="949567"/>
                  <a:pt x="102870" y="960120"/>
                </a:cubicBezTo>
                <a:cubicBezTo>
                  <a:pt x="113218" y="972538"/>
                  <a:pt x="127765" y="981256"/>
                  <a:pt x="137160" y="994410"/>
                </a:cubicBezTo>
                <a:cubicBezTo>
                  <a:pt x="147064" y="1008275"/>
                  <a:pt x="151566" y="1025336"/>
                  <a:pt x="160020" y="1040130"/>
                </a:cubicBezTo>
                <a:cubicBezTo>
                  <a:pt x="224643" y="1153220"/>
                  <a:pt x="136659" y="981978"/>
                  <a:pt x="205740" y="1120140"/>
                </a:cubicBezTo>
                <a:cubicBezTo>
                  <a:pt x="217170" y="1112520"/>
                  <a:pt x="230316" y="1106994"/>
                  <a:pt x="240030" y="1097280"/>
                </a:cubicBezTo>
                <a:cubicBezTo>
                  <a:pt x="285096" y="1052214"/>
                  <a:pt x="240926" y="1071058"/>
                  <a:pt x="285750" y="1017270"/>
                </a:cubicBezTo>
                <a:cubicBezTo>
                  <a:pt x="294544" y="1006717"/>
                  <a:pt x="308610" y="1002030"/>
                  <a:pt x="320040" y="994410"/>
                </a:cubicBezTo>
                <a:cubicBezTo>
                  <a:pt x="331470" y="975360"/>
                  <a:pt x="341590" y="955460"/>
                  <a:pt x="354330" y="937260"/>
                </a:cubicBezTo>
                <a:cubicBezTo>
                  <a:pt x="368320" y="917274"/>
                  <a:pt x="386518" y="900409"/>
                  <a:pt x="400050" y="880110"/>
                </a:cubicBezTo>
                <a:cubicBezTo>
                  <a:pt x="409501" y="865933"/>
                  <a:pt x="413006" y="848255"/>
                  <a:pt x="422910" y="834390"/>
                </a:cubicBezTo>
                <a:cubicBezTo>
                  <a:pt x="432305" y="821236"/>
                  <a:pt x="446852" y="812518"/>
                  <a:pt x="457200" y="800100"/>
                </a:cubicBezTo>
                <a:cubicBezTo>
                  <a:pt x="485010" y="766728"/>
                  <a:pt x="514860" y="734480"/>
                  <a:pt x="537210" y="697230"/>
                </a:cubicBezTo>
                <a:cubicBezTo>
                  <a:pt x="548640" y="678180"/>
                  <a:pt x="557861" y="657616"/>
                  <a:pt x="571500" y="640080"/>
                </a:cubicBezTo>
                <a:cubicBezTo>
                  <a:pt x="584732" y="623067"/>
                  <a:pt x="603988" y="611373"/>
                  <a:pt x="617220" y="594360"/>
                </a:cubicBezTo>
                <a:cubicBezTo>
                  <a:pt x="630859" y="576824"/>
                  <a:pt x="639583" y="555953"/>
                  <a:pt x="651510" y="537210"/>
                </a:cubicBezTo>
                <a:cubicBezTo>
                  <a:pt x="666260" y="514031"/>
                  <a:pt x="680745" y="490609"/>
                  <a:pt x="697230" y="468630"/>
                </a:cubicBezTo>
                <a:cubicBezTo>
                  <a:pt x="708660" y="453390"/>
                  <a:pt x="721424" y="439064"/>
                  <a:pt x="731520" y="422910"/>
                </a:cubicBezTo>
                <a:cubicBezTo>
                  <a:pt x="740551" y="408461"/>
                  <a:pt x="745614" y="391801"/>
                  <a:pt x="754380" y="377190"/>
                </a:cubicBezTo>
                <a:cubicBezTo>
                  <a:pt x="768515" y="353631"/>
                  <a:pt x="787813" y="333184"/>
                  <a:pt x="800100" y="308610"/>
                </a:cubicBezTo>
                <a:cubicBezTo>
                  <a:pt x="807720" y="293370"/>
                  <a:pt x="814194" y="277501"/>
                  <a:pt x="822960" y="262890"/>
                </a:cubicBezTo>
                <a:cubicBezTo>
                  <a:pt x="837095" y="239331"/>
                  <a:pt x="853440" y="217170"/>
                  <a:pt x="868680" y="194310"/>
                </a:cubicBezTo>
                <a:cubicBezTo>
                  <a:pt x="876300" y="182880"/>
                  <a:pt x="887196" y="173052"/>
                  <a:pt x="891540" y="160020"/>
                </a:cubicBezTo>
                <a:cubicBezTo>
                  <a:pt x="903365" y="124546"/>
                  <a:pt x="904644" y="115320"/>
                  <a:pt x="925830" y="80010"/>
                </a:cubicBezTo>
                <a:cubicBezTo>
                  <a:pt x="973663" y="288"/>
                  <a:pt x="971550" y="40010"/>
                  <a:pt x="971550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T</a:t>
            </a:r>
            <a:r>
              <a:rPr lang="en-GB" altLang="en-US" dirty="0" smtClean="0"/>
              <a:t>he choice of </a:t>
            </a:r>
            <a:r>
              <a:rPr lang="en-GB" altLang="en-US" dirty="0" smtClean="0"/>
              <a:t>test </a:t>
            </a:r>
            <a:r>
              <a:rPr lang="en-GB" altLang="en-US" dirty="0" smtClean="0"/>
              <a:t>depends on ….</a:t>
            </a:r>
            <a:endParaRPr lang="en-GB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2800" y="36576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Rest of the module!</a:t>
            </a:r>
          </a:p>
        </p:txBody>
      </p:sp>
    </p:spTree>
    <p:extLst>
      <p:ext uri="{BB962C8B-B14F-4D97-AF65-F5344CB8AC3E}">
        <p14:creationId xmlns:p14="http://schemas.microsoft.com/office/powerpoint/2010/main" val="35041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lvl="2" indent="0">
              <a:buNone/>
              <a:defRPr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R data types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593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229600" cy="493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077651"/>
          </a:xfrm>
        </p:spPr>
        <p:txBody>
          <a:bodyPr/>
          <a:lstStyle/>
          <a:p>
            <a:r>
              <a:rPr lang="en-GB" sz="4000" dirty="0"/>
              <a:t>The logic of ‘hypothesis’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3"/>
            <a:ext cx="8229600" cy="3581399"/>
          </a:xfrm>
        </p:spPr>
        <p:txBody>
          <a:bodyPr>
            <a:normAutofit/>
          </a:bodyPr>
          <a:lstStyle/>
          <a:p>
            <a:r>
              <a:rPr lang="en-GB" sz="2800" dirty="0"/>
              <a:t>Have a ‘null’ hypothesis’</a:t>
            </a:r>
          </a:p>
          <a:p>
            <a:r>
              <a:rPr lang="en-GB" sz="2800" dirty="0"/>
              <a:t>Calculate probability of getting your data if that null hypothesis is true</a:t>
            </a:r>
          </a:p>
          <a:p>
            <a:r>
              <a:rPr lang="en-GB" sz="2800" dirty="0"/>
              <a:t>If the probability is less than 0.05 reject the null hypothesis</a:t>
            </a:r>
          </a:p>
          <a:p>
            <a:endParaRPr lang="en-GB" sz="2800" dirty="0"/>
          </a:p>
          <a:p>
            <a:r>
              <a:rPr lang="en-GB" sz="2800" dirty="0"/>
              <a:t>Frequentist/classical statistics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from last week:</a:t>
            </a:r>
          </a:p>
        </p:txBody>
      </p:sp>
    </p:spTree>
    <p:extLst>
      <p:ext uri="{BB962C8B-B14F-4D97-AF65-F5344CB8AC3E}">
        <p14:creationId xmlns:p14="http://schemas.microsoft.com/office/powerpoint/2010/main" val="2200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</a:t>
            </a:r>
            <a:r>
              <a:rPr lang="en-GB" altLang="en-US" dirty="0" smtClean="0"/>
              <a:t>: steps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905000"/>
            <a:ext cx="6840538" cy="45720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Set up H</a:t>
            </a:r>
            <a:r>
              <a:rPr lang="en-GB" altLang="en-US" baseline="-25000" dirty="0" smtClean="0"/>
              <a:t>0 </a:t>
            </a:r>
            <a:r>
              <a:rPr lang="en-GB" altLang="en-US" dirty="0" smtClean="0"/>
              <a:t>“no effect</a:t>
            </a:r>
            <a:r>
              <a:rPr lang="en-GB" altLang="en-US" dirty="0" smtClean="0"/>
              <a:t>”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Collect data</a:t>
            </a:r>
            <a:endParaRPr lang="en-GB" alt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Determine the probability </a:t>
            </a:r>
            <a:r>
              <a:rPr lang="en-GB" altLang="en-US" dirty="0" smtClean="0"/>
              <a:t>of </a:t>
            </a:r>
            <a:r>
              <a:rPr lang="en-GB" altLang="en-US" dirty="0" smtClean="0"/>
              <a:t>our data </a:t>
            </a:r>
            <a:r>
              <a:rPr lang="en-GB" altLang="en-US" dirty="0" smtClean="0"/>
              <a:t>if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is true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i="1" dirty="0" smtClean="0"/>
              <a:t>p</a:t>
            </a:r>
            <a:r>
              <a:rPr lang="en-GB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;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&gt; 0.05 do not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31873-2F8A-463F-805F-AC7AD9F2C8F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2390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Question: National </a:t>
            </a:r>
            <a:r>
              <a:rPr lang="en-US" altLang="en-US" dirty="0"/>
              <a:t>average </a:t>
            </a:r>
            <a:r>
              <a:rPr lang="en-US" altLang="en-US" dirty="0" smtClean="0"/>
              <a:t>birthweight is </a:t>
            </a:r>
            <a:r>
              <a:rPr lang="en-US" altLang="en-US" dirty="0"/>
              <a:t>3300 grams with an </a:t>
            </a:r>
            <a:r>
              <a:rPr lang="en-US" altLang="en-US" dirty="0" err="1"/>
              <a:t>s.d.</a:t>
            </a:r>
            <a:r>
              <a:rPr lang="en-US" altLang="en-US" dirty="0"/>
              <a:t> = </a:t>
            </a:r>
            <a:r>
              <a:rPr lang="en-US" altLang="en-US" dirty="0" smtClean="0"/>
              <a:t>900 grams. Does maternal poverty influence birthweight?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Set </a:t>
            </a:r>
            <a:r>
              <a:rPr lang="en-GB" altLang="en-US" dirty="0" smtClean="0"/>
              <a:t>up </a:t>
            </a:r>
            <a:r>
              <a:rPr lang="en-GB" altLang="en-US" dirty="0" smtClean="0"/>
              <a:t>H</a:t>
            </a:r>
            <a:r>
              <a:rPr lang="en-GB" altLang="en-US" baseline="-25000" dirty="0" smtClean="0"/>
              <a:t>0 : </a:t>
            </a:r>
            <a:r>
              <a:rPr lang="en-GB" altLang="en-US" dirty="0" smtClean="0"/>
              <a:t>There </a:t>
            </a:r>
            <a:r>
              <a:rPr lang="en-GB" altLang="en-US" dirty="0" smtClean="0"/>
              <a:t>is no effect of maternal poverty on birthweight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null hypothesis. H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you expect to happen if nothing interesting biologically is occurring.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We would expect a mean of 3300 if poverty has no effect.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80160"/>
            <a:ext cx="5904762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2514600"/>
                <a:ext cx="7239000" cy="3962400"/>
              </a:xfrm>
            </p:spPr>
            <p:txBody>
              <a:bodyPr>
                <a:normAutofit/>
              </a:bodyPr>
              <a:lstStyle/>
              <a:p>
                <a:pPr marL="514350" indent="-51435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en-GB" altLang="en-US" dirty="0" smtClean="0"/>
                  <a:t>Collect data: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We take a sample of 25 women who live in poverty and determine the birthweight of their baby.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The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dirty="0" smtClean="0"/>
                  <a:t>=3000 grams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This is lower than the national average but is that enough?</a:t>
                </a:r>
                <a:endParaRPr lang="en-GB" altLang="en-US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2514600"/>
                <a:ext cx="7239000" cy="3962400"/>
              </a:xfrm>
              <a:blipFill>
                <a:blip r:embed="rId3"/>
                <a:stretch>
                  <a:fillRect l="-2275" t="-3692" r="-3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consider how we can classify variables in terms of the </a:t>
            </a:r>
            <a:r>
              <a:rPr lang="en-GB" u="sng" dirty="0" smtClean="0"/>
              <a:t>type of values</a:t>
            </a:r>
            <a:r>
              <a:rPr lang="en-GB" dirty="0" smtClean="0"/>
              <a:t> they can </a:t>
            </a:r>
            <a:r>
              <a:rPr lang="en-GB" dirty="0" smtClean="0"/>
              <a:t>take and the logic of hypothesis testing with an example.</a:t>
            </a:r>
            <a:endParaRPr lang="en-GB" dirty="0"/>
          </a:p>
          <a:p>
            <a:r>
              <a:rPr lang="en-GB" dirty="0" smtClean="0"/>
              <a:t>In RStudio we will cover reading </a:t>
            </a:r>
            <a:r>
              <a:rPr lang="en-GB" dirty="0"/>
              <a:t>in data </a:t>
            </a:r>
            <a:r>
              <a:rPr lang="en-GB" dirty="0" smtClean="0"/>
              <a:t>files, </a:t>
            </a:r>
            <a:r>
              <a:rPr lang="en-GB" dirty="0" smtClean="0"/>
              <a:t>summarising and plotting data. We also cover saving figures and laying out a report in word.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far is too far? Distributions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GB" sz="3200" dirty="0"/>
          </a:p>
        </p:txBody>
      </p:sp>
      <p:pic>
        <p:nvPicPr>
          <p:cNvPr id="12293" name="Picture 5" title="distribution of birthweights with a mean of 3300g and a value of 3000g indicat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595" r="7765"/>
          <a:stretch/>
        </p:blipFill>
        <p:spPr bwMode="auto">
          <a:xfrm>
            <a:off x="2057400" y="3200400"/>
            <a:ext cx="5084522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895600" y="4540340"/>
            <a:ext cx="533400" cy="4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239000" cy="3276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GB" altLang="en-US" dirty="0"/>
              <a:t>Determine the probability of our data if H</a:t>
            </a:r>
            <a:r>
              <a:rPr lang="en-GB" altLang="en-US" baseline="-25000" dirty="0"/>
              <a:t>0</a:t>
            </a:r>
            <a:r>
              <a:rPr lang="en-GB" altLang="en-US" dirty="0"/>
              <a:t> is true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far is too far? Distributions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We calculate the probability of </a:t>
            </a:r>
            <a:r>
              <a:rPr lang="en-GB" sz="3200" dirty="0" smtClean="0"/>
              <a:t>3000 </a:t>
            </a:r>
            <a:r>
              <a:rPr lang="en-GB" sz="3200" dirty="0"/>
              <a:t>g if we expect 3300 g on average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What is P(3000) </a:t>
            </a:r>
            <a:r>
              <a:rPr lang="en-GB" sz="3200" i="1" dirty="0"/>
              <a:t>or lower </a:t>
            </a:r>
            <a:r>
              <a:rPr lang="en-GB" sz="3200" dirty="0"/>
              <a:t>from a distribution with mean 3300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595" r="7765"/>
          <a:stretch/>
        </p:blipFill>
        <p:spPr bwMode="auto">
          <a:xfrm>
            <a:off x="2057400" y="3200400"/>
            <a:ext cx="5084522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360498"/>
            <a:ext cx="2476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p</a:t>
            </a:r>
            <a:r>
              <a:rPr lang="en-GB" sz="2800" dirty="0"/>
              <a:t> = 0.048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40386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Don’t worry how p was calculated </a:t>
            </a:r>
          </a:p>
        </p:txBody>
      </p:sp>
    </p:spTree>
    <p:extLst>
      <p:ext uri="{BB962C8B-B14F-4D97-AF65-F5344CB8AC3E}">
        <p14:creationId xmlns:p14="http://schemas.microsoft.com/office/powerpoint/2010/main" val="41870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more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What is P(3000) or a mean </a:t>
            </a:r>
            <a:r>
              <a:rPr lang="en-GB" sz="3200" i="1" dirty="0"/>
              <a:t>as unlikely or more unlikely</a:t>
            </a:r>
            <a:r>
              <a:rPr lang="en-GB" sz="3200" dirty="0"/>
              <a:t> from a distribution with mean 3300?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15203" r="7056"/>
          <a:stretch/>
        </p:blipFill>
        <p:spPr bwMode="auto">
          <a:xfrm>
            <a:off x="2057400" y="2971800"/>
            <a:ext cx="4706912" cy="350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04900" y="4360498"/>
            <a:ext cx="1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p</a:t>
            </a:r>
            <a:r>
              <a:rPr lang="en-GB" sz="2800" dirty="0"/>
              <a:t> = 0.096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365760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Values &gt;3600 are just as unlikely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43600" y="4622108"/>
            <a:ext cx="1066800" cy="55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467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3600" dirty="0"/>
              <a:t>Compare 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to 0.05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</a:t>
            </a:r>
            <a:r>
              <a:rPr lang="en-GB" sz="3200" dirty="0"/>
              <a:t>≤</a:t>
            </a:r>
            <a:r>
              <a:rPr lang="en-GB" altLang="en-US" sz="3200" dirty="0"/>
              <a:t> 0.05 reject H</a:t>
            </a:r>
            <a:r>
              <a:rPr lang="en-GB" altLang="en-US" sz="3200" baseline="-25000" dirty="0"/>
              <a:t>0</a:t>
            </a:r>
            <a:endParaRPr lang="en-GB" altLang="en-US" sz="32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&gt; 0.05 do not reject H</a:t>
            </a:r>
            <a:r>
              <a:rPr lang="en-GB" altLang="en-US" sz="3200" baseline="-25000" dirty="0"/>
              <a:t>0</a:t>
            </a:r>
            <a:r>
              <a:rPr lang="en-GB" altLang="en-US" sz="3200" dirty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</a:t>
            </a:r>
            <a:r>
              <a:rPr lang="en-GB" altLang="en-US" sz="3600" dirty="0" smtClean="0"/>
              <a:t>was </a:t>
            </a:r>
            <a:r>
              <a:rPr lang="en-GB" altLang="en-US" sz="3600" dirty="0"/>
              <a:t>0.096 </a:t>
            </a:r>
            <a:r>
              <a:rPr lang="en-GB" altLang="en-US" sz="3600" dirty="0" smtClean="0"/>
              <a:t>Thus: We </a:t>
            </a:r>
            <a:r>
              <a:rPr lang="en-GB" altLang="en-US" sz="3600" dirty="0"/>
              <a:t>do not reject the null hypothesis.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Our sample is consistent with poverty having no effect.</a:t>
            </a:r>
            <a:endParaRPr lang="en-GB" altLang="en-US" sz="3600" dirty="0"/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239000" cy="3276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GB" altLang="en-US" i="1" dirty="0"/>
              <a:t>p</a:t>
            </a:r>
            <a:r>
              <a:rPr lang="en-GB" dirty="0"/>
              <a:t> ≤ </a:t>
            </a:r>
            <a:r>
              <a:rPr lang="en-GB" altLang="en-US" dirty="0"/>
              <a:t>0.05 reject H</a:t>
            </a:r>
            <a:r>
              <a:rPr lang="en-GB" altLang="en-US" baseline="-25000" dirty="0"/>
              <a:t>0</a:t>
            </a:r>
            <a:r>
              <a:rPr lang="en-GB" altLang="en-US" dirty="0"/>
              <a:t>; </a:t>
            </a:r>
            <a:r>
              <a:rPr lang="en-GB" altLang="en-US" i="1" dirty="0"/>
              <a:t>p</a:t>
            </a:r>
            <a:r>
              <a:rPr lang="en-GB" altLang="en-US" dirty="0"/>
              <a:t> &gt; 0.05 do not reject H</a:t>
            </a:r>
            <a:r>
              <a:rPr lang="en-GB" altLang="en-US" baseline="-25000" dirty="0"/>
              <a:t>0</a:t>
            </a:r>
            <a:r>
              <a:rPr lang="en-GB" altLang="en-US" dirty="0"/>
              <a:t> </a:t>
            </a:r>
            <a:endParaRPr lang="en-GB" altLang="en-US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dirty="0"/>
              <a:t>Our </a:t>
            </a:r>
            <a:r>
              <a:rPr lang="en-GB" altLang="en-US" i="1" dirty="0"/>
              <a:t>p</a:t>
            </a:r>
            <a:r>
              <a:rPr lang="en-GB" altLang="en-US" dirty="0"/>
              <a:t>-value was 0.096 Thus: We do not reject the null hypothesis.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dirty="0"/>
              <a:t>Our sample is consistent with poverty having no effect.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86600" cy="1447800"/>
          </a:xfrm>
        </p:spPr>
        <p:txBody>
          <a:bodyPr/>
          <a:lstStyle/>
          <a:p>
            <a:r>
              <a:rPr lang="en-GB" altLang="en-US" sz="2400" dirty="0"/>
              <a:t>Hypothesis Testing: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The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-value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239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Probability of </a:t>
            </a:r>
            <a:r>
              <a:rPr lang="en-GB" altLang="en-US" dirty="0" smtClean="0"/>
              <a:t>data </a:t>
            </a:r>
            <a:r>
              <a:rPr lang="en-GB" altLang="en-US" dirty="0" smtClean="0"/>
              <a:t>if null hypothesis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/>
              <a:t>     </a:t>
            </a:r>
            <a:r>
              <a:rPr lang="en-GB" altLang="en-US" dirty="0" smtClean="0"/>
              <a:t>0.05 </a:t>
            </a:r>
            <a:r>
              <a:rPr lang="en-GB" altLang="en-US" dirty="0" smtClean="0"/>
              <a:t>is the crucial level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If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0.05. We reject the null hypothesis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And conclude</a:t>
            </a:r>
            <a:r>
              <a:rPr lang="en-GB" altLang="en-US" dirty="0"/>
              <a:t> </a:t>
            </a:r>
            <a:r>
              <a:rPr lang="en-GB" altLang="en-US" dirty="0" smtClean="0"/>
              <a:t>there is a significant difference between our sample and what we would expect if there was no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0DB1-C959-4294-BF05-D03DFA8DE3B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/>
              <a:t>I</a:t>
            </a:r>
            <a:r>
              <a:rPr lang="en-GB" altLang="en-US" sz="2800" dirty="0" smtClean="0"/>
              <a:t>nherent </a:t>
            </a:r>
            <a:r>
              <a:rPr lang="en-GB" altLang="en-US" sz="2800" dirty="0"/>
              <a:t>in the approach - not ‘mistakes’ you can prevent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0626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Do not reject (no 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Type 2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 smtClean="0"/>
              <a:t>For our birthweight example…..p &gt; 0.05 (0.096)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06229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Do not reject (no evidence</a:t>
                      </a:r>
                      <a:r>
                        <a:rPr lang="en-GB" sz="2400" b="0" baseline="0" dirty="0" smtClean="0">
                          <a:solidFill>
                            <a:sysClr val="windowText" lastClr="000000"/>
                          </a:solidFill>
                        </a:rPr>
                        <a:t> it is false)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Type 2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By actively following the material and carrying out the independent study the successful student will be able to</a:t>
            </a:r>
            <a:r>
              <a:rPr lang="en-US" sz="2400" dirty="0" smtClean="0"/>
              <a:t>:</a:t>
            </a:r>
            <a:endParaRPr lang="en-GB" sz="2400" dirty="0"/>
          </a:p>
          <a:p>
            <a:r>
              <a:rPr lang="en-GB" sz="2400" dirty="0" smtClean="0"/>
              <a:t>distinguish </a:t>
            </a:r>
            <a:r>
              <a:rPr lang="en-GB" sz="2400" dirty="0"/>
              <a:t>between data types </a:t>
            </a:r>
            <a:r>
              <a:rPr lang="en-GB" sz="2400" dirty="0" smtClean="0"/>
              <a:t>(</a:t>
            </a:r>
            <a:r>
              <a:rPr lang="en-GB" sz="2400" dirty="0"/>
              <a:t>MLO </a:t>
            </a:r>
            <a:r>
              <a:rPr lang="en-GB" sz="2400" dirty="0" smtClean="0"/>
              <a:t>2</a:t>
            </a:r>
            <a:r>
              <a:rPr lang="en-GB" sz="2400" dirty="0"/>
              <a:t>)</a:t>
            </a:r>
          </a:p>
          <a:p>
            <a:r>
              <a:rPr lang="en-GB" sz="2400" dirty="0"/>
              <a:t>demonstrate the process of hypothesis testing with an example </a:t>
            </a:r>
            <a:r>
              <a:rPr lang="en-GB" sz="2400" dirty="0"/>
              <a:t>(MLO </a:t>
            </a:r>
            <a:r>
              <a:rPr lang="en-GB" sz="2400" dirty="0" smtClean="0"/>
              <a:t>1)</a:t>
            </a:r>
            <a:endParaRPr lang="en-GB" sz="2400" dirty="0" smtClean="0"/>
          </a:p>
          <a:p>
            <a:r>
              <a:rPr lang="en-GB" sz="2400" dirty="0" smtClean="0"/>
              <a:t>Explain type 1 and type 2 errors (MLO 4)</a:t>
            </a:r>
            <a:endParaRPr lang="en-GB" sz="2400" dirty="0"/>
          </a:p>
          <a:p>
            <a:r>
              <a:rPr lang="en-GB" sz="2400" dirty="0"/>
              <a:t>read in data in to RStudio, create simple summaries and plots using manual pages where necessary (MLO 3)</a:t>
            </a:r>
          </a:p>
          <a:p>
            <a:r>
              <a:rPr lang="en-GB" sz="2400" dirty="0"/>
              <a:t>create neat reports in Word which include text and figures (MLO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data analysis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/>
              <a:t>In Data Analysis in R you will learn several methods for statistically analysing data.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Here we start to consider how we make appropriate choices.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It’s a journey!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The choice </a:t>
            </a:r>
            <a:r>
              <a:rPr lang="en-GB" altLang="en-US" dirty="0" smtClean="0"/>
              <a:t>of </a:t>
            </a:r>
            <a:r>
              <a:rPr lang="en-GB" altLang="en-US" dirty="0" smtClean="0"/>
              <a:t>test </a:t>
            </a:r>
            <a:r>
              <a:rPr lang="en-GB" altLang="en-US" dirty="0" smtClean="0"/>
              <a:t>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" y="6248400"/>
            <a:ext cx="5600700" cy="473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14300" y="5486400"/>
            <a:ext cx="56007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84" y="5393336"/>
            <a:ext cx="663541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Which variable is the response? (2)</a:t>
            </a:r>
          </a:p>
          <a:p>
            <a:r>
              <a:rPr lang="en-GB" sz="2800" dirty="0"/>
              <a:t>Which variables are explanatory? (2)</a:t>
            </a:r>
          </a:p>
          <a:p>
            <a:r>
              <a:rPr lang="en-GB" sz="2800" dirty="0"/>
              <a:t>What kind of values can they take? (1)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799"/>
          </a:xfrm>
        </p:spPr>
        <p:txBody>
          <a:bodyPr>
            <a:normAutofit/>
          </a:bodyPr>
          <a:lstStyle/>
          <a:p>
            <a:r>
              <a:rPr lang="en-GB" dirty="0" smtClean="0"/>
              <a:t>‘Experiments’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1710964"/>
            <a:ext cx="2971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Something </a:t>
            </a:r>
          </a:p>
          <a:p>
            <a:r>
              <a:rPr lang="en-GB" sz="2400" dirty="0"/>
              <a:t>we measure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384" y="1724788"/>
            <a:ext cx="3200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 things we control, choose or set</a:t>
            </a:r>
          </a:p>
        </p:txBody>
      </p:sp>
      <p:cxnSp>
        <p:nvCxnSpPr>
          <p:cNvPr id="18" name="Straight Arrow Connector 17"/>
          <p:cNvCxnSpPr>
            <a:stCxn id="17" idx="3"/>
            <a:endCxn id="16" idx="1"/>
          </p:cNvCxnSpPr>
          <p:nvPr/>
        </p:nvCxnSpPr>
        <p:spPr>
          <a:xfrm flipV="1">
            <a:off x="3346784" y="2126463"/>
            <a:ext cx="2520616" cy="138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" y="2593150"/>
            <a:ext cx="33147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Independent variables</a:t>
            </a:r>
          </a:p>
          <a:p>
            <a:r>
              <a:rPr lang="en-GB" sz="2400" dirty="0"/>
              <a:t>Explanatory variables</a:t>
            </a:r>
          </a:p>
          <a:p>
            <a:r>
              <a:rPr lang="en-GB" sz="2400" dirty="0"/>
              <a:t>The ‘x’ s</a:t>
            </a:r>
          </a:p>
          <a:p>
            <a:pPr algn="ctr"/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624478"/>
            <a:ext cx="37338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2400" dirty="0"/>
              <a:t>Dependent variables</a:t>
            </a:r>
          </a:p>
          <a:p>
            <a:pPr algn="r"/>
            <a:r>
              <a:rPr lang="en-GB" sz="2400" dirty="0"/>
              <a:t>Response variables</a:t>
            </a:r>
          </a:p>
          <a:p>
            <a:pPr algn="r"/>
            <a:r>
              <a:rPr lang="en-GB" sz="2400" dirty="0"/>
              <a:t>The ‘y’ s</a:t>
            </a:r>
          </a:p>
          <a:p>
            <a:pPr algn="r"/>
            <a:endParaRPr lang="en-GB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30000" t="22743" r="60952" b="52285"/>
          <a:stretch/>
        </p:blipFill>
        <p:spPr>
          <a:xfrm>
            <a:off x="3615507" y="2237988"/>
            <a:ext cx="1706470" cy="2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133600"/>
            <a:ext cx="28194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Two main types</a:t>
            </a:r>
          </a:p>
          <a:p>
            <a:pPr lvl="1"/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continuous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8360"/>
            <a:ext cx="5334000" cy="41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514600"/>
            <a:ext cx="7024688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Categories (not quantitative)</a:t>
            </a:r>
          </a:p>
          <a:p>
            <a:pPr lvl="1"/>
            <a:r>
              <a:rPr lang="en-GB" altLang="en-US" dirty="0" smtClean="0"/>
              <a:t>Counts (quantitative but discrete)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2" y="2087562"/>
            <a:ext cx="5410201" cy="31242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Categories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No </a:t>
            </a:r>
            <a:r>
              <a:rPr lang="en-GB" altLang="en-US" sz="2400" dirty="0"/>
              <a:t>scale e.g., colour, </a:t>
            </a:r>
            <a:r>
              <a:rPr lang="en-GB" altLang="en-US" sz="2400" dirty="0" smtClean="0"/>
              <a:t>species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Often </a:t>
            </a:r>
            <a:r>
              <a:rPr lang="en-GB" altLang="en-US" sz="2400" dirty="0"/>
              <a:t>an ‘explanatory’  variable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4096" y="2039937"/>
            <a:ext cx="1707479" cy="24558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B252F-02B6-4B36-B9D5-B3A2A874055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609600"/>
            <a:ext cx="7467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 Type of data - discrete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7647"/>
          <a:stretch/>
        </p:blipFill>
        <p:spPr>
          <a:xfrm>
            <a:off x="228600" y="4036968"/>
            <a:ext cx="2721935" cy="2241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7" y="3962400"/>
            <a:ext cx="2133600" cy="21336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66593" y="6241246"/>
            <a:ext cx="1717003" cy="595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 smtClean="0"/>
              <a:t>Category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14800" y="6241246"/>
            <a:ext cx="457200" cy="31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1828800" y="6241246"/>
            <a:ext cx="437793" cy="297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9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4499390-8030-4e72-ba67-f9b2c44a7d81"/>
  <p:tag name="WASPOLLED" val="40AF9A33B2834007A57C8D4ED537E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20851</TotalTime>
  <Words>1170</Words>
  <Application>Microsoft Office PowerPoint</Application>
  <PresentationFormat>On-screen Show (4:3)</PresentationFormat>
  <Paragraphs>199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Cambria Math</vt:lpstr>
      <vt:lpstr>Times New Roman</vt:lpstr>
      <vt:lpstr>Arial</vt:lpstr>
      <vt:lpstr>Calibri</vt:lpstr>
      <vt:lpstr>Wingdings</vt:lpstr>
      <vt:lpstr>Office Theme</vt:lpstr>
      <vt:lpstr>Emma Rand Data Analysis in R</vt:lpstr>
      <vt:lpstr>Summary of this week</vt:lpstr>
      <vt:lpstr>Learning objectives for the week</vt:lpstr>
      <vt:lpstr>Choosing data analysis methods</vt:lpstr>
      <vt:lpstr>The choice of test depends on ….</vt:lpstr>
      <vt:lpstr>Overview </vt:lpstr>
      <vt:lpstr>The choice of test depends on:  Type of data</vt:lpstr>
      <vt:lpstr>The choice of test depends on:  Type of data - discrete</vt:lpstr>
      <vt:lpstr>PowerPoint Presentation</vt:lpstr>
      <vt:lpstr>The choice of test depends on:  Type of data - discrete</vt:lpstr>
      <vt:lpstr>The choice of test depends on:  Type of data - continuous</vt:lpstr>
      <vt:lpstr>The choice of test depends on:  Type of data</vt:lpstr>
      <vt:lpstr>The choice of test depends on ….</vt:lpstr>
      <vt:lpstr>R data types</vt:lpstr>
      <vt:lpstr>The logic of ‘hypothesis’ testing</vt:lpstr>
      <vt:lpstr>Hypothesis Testing: steps</vt:lpstr>
      <vt:lpstr>Hypothesis Testing example</vt:lpstr>
      <vt:lpstr>The null hypothesis. H0</vt:lpstr>
      <vt:lpstr>Hypothesis Testing example</vt:lpstr>
      <vt:lpstr>How far is too far? Distributions</vt:lpstr>
      <vt:lpstr>Hypothesis Testing example</vt:lpstr>
      <vt:lpstr>How far is too far? Distributions</vt:lpstr>
      <vt:lpstr>But more appropriately</vt:lpstr>
      <vt:lpstr>Hypothesis Testing example</vt:lpstr>
      <vt:lpstr>Hypothesis Testing example</vt:lpstr>
      <vt:lpstr>Hypothesis Testing:  The p-value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240</cp:revision>
  <cp:lastPrinted>2021-01-21T07:57:40Z</cp:lastPrinted>
  <dcterms:created xsi:type="dcterms:W3CDTF">2006-08-16T00:00:00Z</dcterms:created>
  <dcterms:modified xsi:type="dcterms:W3CDTF">2021-01-21T16:14:05Z</dcterms:modified>
</cp:coreProperties>
</file>