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7" r:id="rId4"/>
    <p:sldId id="370" r:id="rId5"/>
    <p:sldId id="296" r:id="rId6"/>
    <p:sldId id="338" r:id="rId7"/>
    <p:sldId id="358" r:id="rId8"/>
    <p:sldId id="355" r:id="rId9"/>
    <p:sldId id="299" r:id="rId10"/>
    <p:sldId id="300" r:id="rId11"/>
    <p:sldId id="320" r:id="rId12"/>
    <p:sldId id="303" r:id="rId13"/>
    <p:sldId id="348" r:id="rId14"/>
    <p:sldId id="361" r:id="rId15"/>
    <p:sldId id="354" r:id="rId16"/>
    <p:sldId id="305" r:id="rId17"/>
    <p:sldId id="322" r:id="rId18"/>
    <p:sldId id="365" r:id="rId19"/>
    <p:sldId id="324" r:id="rId20"/>
    <p:sldId id="366" r:id="rId21"/>
    <p:sldId id="363" r:id="rId22"/>
    <p:sldId id="367" r:id="rId23"/>
    <p:sldId id="368" r:id="rId24"/>
    <p:sldId id="326" r:id="rId25"/>
    <p:sldId id="369" r:id="rId26"/>
    <p:sldId id="308" r:id="rId27"/>
    <p:sldId id="360" r:id="rId28"/>
    <p:sldId id="357" r:id="rId29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87" autoAdjust="0"/>
    <p:restoredTop sz="95640" autoAdjust="0"/>
  </p:normalViewPr>
  <p:slideViewPr>
    <p:cSldViewPr>
      <p:cViewPr varScale="1">
        <p:scale>
          <a:sx n="110" d="100"/>
          <a:sy n="110" d="100"/>
        </p:scale>
        <p:origin x="126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68-4A70-8843-7ECA28E3AD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68-4A70-8843-7ECA28E3AD3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68-4A70-8843-7ECA28E3A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5934592"/>
        <c:axId val="165936128"/>
        <c:axId val="43605504"/>
      </c:bar3DChart>
      <c:catAx>
        <c:axId val="1659345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5936128"/>
        <c:crosses val="autoZero"/>
        <c:auto val="1"/>
        <c:lblAlgn val="ctr"/>
        <c:lblOffset val="100"/>
        <c:noMultiLvlLbl val="0"/>
      </c:catAx>
      <c:valAx>
        <c:axId val="165936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5934592"/>
        <c:crosses val="autoZero"/>
        <c:crossBetween val="between"/>
      </c:valAx>
      <c:serAx>
        <c:axId val="43605504"/>
        <c:scaling>
          <c:orientation val="minMax"/>
        </c:scaling>
        <c:delete val="0"/>
        <c:axPos val="b"/>
        <c:majorTickMark val="out"/>
        <c:minorTickMark val="none"/>
        <c:tickLblPos val="nextTo"/>
        <c:crossAx val="165936128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0BF60-2399-471B-88B8-98E5D19A2C28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6B617-D044-4BB8-AD54-2A899191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0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0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/>
              <a:t>Not as clear cut as it seems. Some discrete data can be treated as continuous and some continuous data are effectively discretised.</a:t>
            </a:r>
          </a:p>
          <a:p>
            <a:endParaRPr lang="en-GB" altLang="en-US" dirty="0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ACB6F61-5228-4BAF-AEC0-27DB5100ECD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12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401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968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Relate</a:t>
            </a:r>
            <a:r>
              <a:rPr lang="en-GB" baseline="0" dirty="0" smtClean="0"/>
              <a:t> to binomial test we carried out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55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</a:t>
            </a:r>
            <a:r>
              <a:rPr lang="en-GB" baseline="0" dirty="0" smtClean="0"/>
              <a:t> we took another sample would that be lower too? Or was it just chance that we got a mean that much lower?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411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695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625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854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933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32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65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37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294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21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DDC0E25-EBC1-498B-A302-7C0A06DB027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7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061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DDC0E25-EBC1-498B-A302-7C0A06DB027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8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90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33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70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1C9-1E1B-4FF3-A7E9-1243E9823EB4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FBD6-812A-4416-A980-4B9119C35DA5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B8FA-BBB8-495B-B161-4F7BDFDDEDA3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19201"/>
            <a:ext cx="7086600" cy="1447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2819400"/>
            <a:ext cx="34671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14900" y="2819401"/>
            <a:ext cx="3467100" cy="160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14900" y="4572001"/>
            <a:ext cx="3467100" cy="160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507163"/>
            <a:ext cx="18288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0" y="6507163"/>
            <a:ext cx="28956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A39BD-17DB-4703-BED1-FC31A0229B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61493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19201"/>
            <a:ext cx="7086600" cy="1447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2819400"/>
            <a:ext cx="34671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2819400"/>
            <a:ext cx="34671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507163"/>
            <a:ext cx="18288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0" y="6507163"/>
            <a:ext cx="28956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B2A0E-1575-4CA3-B080-3FE70714AE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993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3476021961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347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85EC-3DC5-4FB3-BD46-054AE38A1DA3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4D26-DE6E-4F1A-B4D1-9E6E5BEF65E2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7611-242A-4AB8-BF3D-8696A364C66C}" type="datetime1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006-CEDD-4D5A-BF40-3F5AD76685BA}" type="datetime1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5178-2C49-4CC5-9BF1-3EA0F730AC68}" type="datetime1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83F6-940C-434A-A58D-C14A68B618CE}" type="datetime1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DB20-2F70-429C-8D6F-BD64D4D77F86}" type="datetime1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0C8-74D9-48C2-9E25-45761229EB05}" type="datetime1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214B-656F-4D67-9F4A-70D59F6620AC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Emma Rand</a:t>
            </a:r>
            <a:br>
              <a:rPr lang="en-GB" dirty="0"/>
            </a:br>
            <a:r>
              <a:rPr lang="en-GB" dirty="0"/>
              <a:t>Data Analysis in 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Week 3: Hypothesis testing, data types, reading data in to R and saving </a:t>
            </a:r>
            <a:r>
              <a:rPr lang="en-GB" dirty="0" smtClean="0"/>
              <a:t>figures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95" y="381000"/>
            <a:ext cx="5973009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240" y="1905000"/>
            <a:ext cx="5882640" cy="4902200"/>
          </a:xfrm>
          <a:prstGeom prst="rect">
            <a:avLst/>
          </a:prstGeom>
        </p:spPr>
      </p:pic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019300"/>
            <a:ext cx="3200400" cy="2971800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dirty="0" smtClean="0"/>
              <a:t>Counts </a:t>
            </a:r>
          </a:p>
          <a:p>
            <a:pPr marL="400050" lvl="1" indent="0">
              <a:buNone/>
            </a:pPr>
            <a:r>
              <a:rPr lang="en-GB" altLang="en-US" dirty="0" smtClean="0"/>
              <a:t>Normally a ‘response’ variable</a:t>
            </a:r>
            <a:endParaRPr lang="en-GB" altLang="en-US" dirty="0"/>
          </a:p>
          <a:p>
            <a:pPr eaLnBrk="1" hangingPunct="1"/>
            <a:endParaRPr lang="en-GB" alt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GB" altLang="en-US" sz="2400" dirty="0"/>
          </a:p>
          <a:p>
            <a:pPr lvl="1" eaLnBrk="1" hangingPunct="1">
              <a:buFont typeface="Wingdings" pitchFamily="2" charset="2"/>
              <a:buNone/>
            </a:pPr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9315E-D86C-404A-9CC5-126EEACE50F2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467600" cy="1676400"/>
          </a:xfrm>
        </p:spPr>
        <p:txBody>
          <a:bodyPr>
            <a:normAutofit/>
          </a:bodyPr>
          <a:lstStyle/>
          <a:p>
            <a:r>
              <a:rPr lang="en-GB" altLang="en-US" sz="2700" dirty="0"/>
              <a:t>The choice of </a:t>
            </a:r>
            <a:r>
              <a:rPr lang="en-GB" altLang="en-US" sz="2700" dirty="0" smtClean="0"/>
              <a:t>test </a:t>
            </a:r>
            <a:r>
              <a:rPr lang="en-GB" altLang="en-US" sz="2700" dirty="0"/>
              <a:t>depends on: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> Type of data - discrete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86000" y="3276600"/>
            <a:ext cx="739709" cy="2631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544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2819402"/>
            <a:ext cx="2895600" cy="1617663"/>
          </a:xfrm>
        </p:spPr>
        <p:txBody>
          <a:bodyPr/>
          <a:lstStyle/>
          <a:p>
            <a:pPr eaLnBrk="1" hangingPunct="1"/>
            <a:endParaRPr lang="en-GB" altLang="en-US" sz="2400" dirty="0"/>
          </a:p>
          <a:p>
            <a:pPr lvl="1" eaLnBrk="1" hangingPunct="1">
              <a:buFont typeface="Wingdings" pitchFamily="2" charset="2"/>
              <a:buNone/>
            </a:pPr>
            <a:endParaRPr lang="en-GB" altLang="en-US" sz="1800" dirty="0"/>
          </a:p>
          <a:p>
            <a:pPr lvl="1" eaLnBrk="1" hangingPunct="1">
              <a:buFont typeface="Wingdings" pitchFamily="2" charset="2"/>
              <a:buNone/>
            </a:pPr>
            <a:endParaRPr lang="en-GB" altLang="en-US" sz="1800" dirty="0"/>
          </a:p>
        </p:txBody>
      </p:sp>
      <p:sp>
        <p:nvSpPr>
          <p:cNvPr id="30725" name="Rectangle 1"/>
          <p:cNvSpPr>
            <a:spLocks noChangeArrowheads="1"/>
          </p:cNvSpPr>
          <p:nvPr/>
        </p:nvSpPr>
        <p:spPr bwMode="auto">
          <a:xfrm>
            <a:off x="179388" y="4503738"/>
            <a:ext cx="4248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GB" altLang="en-US" sz="2400">
                <a:solidFill>
                  <a:srgbClr val="FFFFFF"/>
                </a:solidFill>
                <a:latin typeface="Arial" charset="0"/>
              </a:rPr>
              <a:t>Normally a response variable</a:t>
            </a:r>
            <a:endParaRPr lang="en-GB" altLang="en-US" sz="180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9315E-D86C-404A-9CC5-126EEACE50F2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95400" y="2574130"/>
            <a:ext cx="7162800" cy="3598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600" dirty="0"/>
              <a:t>e.g., length, height, concentration</a:t>
            </a:r>
          </a:p>
          <a:p>
            <a:r>
              <a:rPr lang="en-GB" altLang="en-US" sz="3600" dirty="0"/>
              <a:t>Infinite number of possible values</a:t>
            </a:r>
          </a:p>
          <a:p>
            <a:r>
              <a:rPr lang="en-GB" altLang="en-US" sz="3600" dirty="0"/>
              <a:t>Can be a response or an explanatory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467600" cy="1676400"/>
          </a:xfrm>
        </p:spPr>
        <p:txBody>
          <a:bodyPr>
            <a:normAutofit/>
          </a:bodyPr>
          <a:lstStyle/>
          <a:p>
            <a:r>
              <a:rPr lang="en-GB" altLang="en-US" sz="2700" dirty="0"/>
              <a:t>The choice of </a:t>
            </a:r>
            <a:r>
              <a:rPr lang="en-GB" altLang="en-US" sz="2700" dirty="0" smtClean="0"/>
              <a:t>test </a:t>
            </a:r>
            <a:r>
              <a:rPr lang="en-GB" altLang="en-US" sz="2700" dirty="0"/>
              <a:t>depends on: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> Type of data - continuous</a:t>
            </a:r>
          </a:p>
        </p:txBody>
      </p:sp>
    </p:spTree>
    <p:extLst>
      <p:ext uri="{BB962C8B-B14F-4D97-AF65-F5344CB8AC3E}">
        <p14:creationId xmlns:p14="http://schemas.microsoft.com/office/powerpoint/2010/main" val="669689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7800" y="1981202"/>
            <a:ext cx="6445250" cy="1290637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dirty="0" smtClean="0"/>
              <a:t>Theory vs practice</a:t>
            </a:r>
          </a:p>
          <a:p>
            <a:pPr eaLnBrk="1" hangingPunct="1"/>
            <a:r>
              <a:rPr lang="en-GB" altLang="en-US" dirty="0" smtClean="0"/>
              <a:t>Limit of measurement</a:t>
            </a:r>
          </a:p>
        </p:txBody>
      </p:sp>
      <p:sp>
        <p:nvSpPr>
          <p:cNvPr id="33796" name="Content Placeholder 6"/>
          <p:cNvSpPr>
            <a:spLocks noGrp="1"/>
          </p:cNvSpPr>
          <p:nvPr>
            <p:ph sz="quarter" idx="3"/>
          </p:nvPr>
        </p:nvSpPr>
        <p:spPr>
          <a:xfrm>
            <a:off x="838200" y="3276600"/>
            <a:ext cx="8064500" cy="205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/>
              <a:t>Numbers of hairs on head: discrete but can be treated as continuous</a:t>
            </a:r>
          </a:p>
          <a:p>
            <a:pPr marL="0" indent="0">
              <a:buNone/>
            </a:pPr>
            <a:r>
              <a:rPr lang="en-US" altLang="en-US" sz="2400" dirty="0"/>
              <a:t>Height to nearest </a:t>
            </a:r>
            <a:r>
              <a:rPr lang="en-US" altLang="en-US" sz="2400" dirty="0" err="1"/>
              <a:t>metre</a:t>
            </a:r>
            <a:r>
              <a:rPr lang="en-US" altLang="en-US" sz="2400" dirty="0"/>
              <a:t>: continuous but </a:t>
            </a:r>
            <a:r>
              <a:rPr lang="en-US" altLang="en-US" sz="2400" dirty="0" err="1"/>
              <a:t>discretised</a:t>
            </a:r>
            <a:r>
              <a:rPr lang="en-US" altLang="en-US" sz="2400" dirty="0"/>
              <a:t> by measurement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1DC8D-CC6C-485C-A963-D03820008394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467600" cy="1676400"/>
          </a:xfrm>
        </p:spPr>
        <p:txBody>
          <a:bodyPr>
            <a:normAutofit/>
          </a:bodyPr>
          <a:lstStyle/>
          <a:p>
            <a:r>
              <a:rPr lang="en-GB" altLang="en-US" sz="2700" dirty="0"/>
              <a:t>The choice of </a:t>
            </a:r>
            <a:r>
              <a:rPr lang="en-GB" altLang="en-US" sz="2700" dirty="0" smtClean="0"/>
              <a:t>test </a:t>
            </a:r>
            <a:r>
              <a:rPr lang="en-GB" altLang="en-US" sz="2700" dirty="0"/>
              <a:t>depends on: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> Type of data</a:t>
            </a:r>
          </a:p>
        </p:txBody>
      </p:sp>
    </p:spTree>
    <p:extLst>
      <p:ext uri="{BB962C8B-B14F-4D97-AF65-F5344CB8AC3E}">
        <p14:creationId xmlns:p14="http://schemas.microsoft.com/office/powerpoint/2010/main" val="2527388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GB" dirty="0" smtClean="0"/>
              <a:t>Type of data</a:t>
            </a:r>
          </a:p>
          <a:p>
            <a:pPr marL="400050" lvl="1" indent="0">
              <a:buNone/>
              <a:defRPr/>
            </a:pPr>
            <a:r>
              <a:rPr lang="en-GB" dirty="0" smtClean="0"/>
              <a:t>What kind of values? Discrete or continuous?</a:t>
            </a:r>
          </a:p>
          <a:p>
            <a:pPr lvl="1" indent="-650875">
              <a:buNone/>
              <a:defRPr/>
            </a:pPr>
            <a:endParaRPr lang="en-GB" sz="2000" dirty="0"/>
          </a:p>
          <a:p>
            <a:pPr lvl="1" indent="-650875">
              <a:buFont typeface="+mj-lt"/>
              <a:buAutoNum type="arabicPeriod" startAt="2"/>
              <a:defRPr/>
            </a:pPr>
            <a:r>
              <a:rPr lang="en-GB" sz="3200" dirty="0"/>
              <a:t>Their role in the analysis </a:t>
            </a:r>
            <a:endParaRPr lang="en-GB" sz="3200" dirty="0" smtClean="0"/>
          </a:p>
          <a:p>
            <a:pPr marL="400050" lvl="2" indent="0">
              <a:buNone/>
              <a:defRPr/>
            </a:pPr>
            <a:r>
              <a:rPr lang="en-GB" sz="2800" dirty="0" smtClean="0"/>
              <a:t>Which is the response and which are the </a:t>
            </a:r>
          </a:p>
          <a:p>
            <a:pPr marL="400050" lvl="2" indent="0">
              <a:buNone/>
              <a:defRPr/>
            </a:pPr>
            <a:r>
              <a:rPr lang="en-GB" sz="2800" dirty="0" smtClean="0"/>
              <a:t>explanatory</a:t>
            </a:r>
          </a:p>
          <a:p>
            <a:pPr marL="400050" lvl="2" indent="0">
              <a:buNone/>
              <a:defRPr/>
            </a:pPr>
            <a:r>
              <a:rPr lang="en-GB" sz="2800" dirty="0" smtClean="0"/>
              <a:t>What is the relationship between them?</a:t>
            </a:r>
          </a:p>
          <a:p>
            <a:pPr marL="400050" lvl="2" indent="0">
              <a:buNone/>
              <a:defRPr/>
            </a:pPr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0512E-AF2E-4566-9DBE-3E1B68A4EE4E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3" name="Freeform 2"/>
          <p:cNvSpPr/>
          <p:nvPr/>
        </p:nvSpPr>
        <p:spPr>
          <a:xfrm>
            <a:off x="7406642" y="1954530"/>
            <a:ext cx="971563" cy="1120140"/>
          </a:xfrm>
          <a:custGeom>
            <a:avLst/>
            <a:gdLst>
              <a:gd name="connsiteX0" fmla="*/ 0 w 971563"/>
              <a:gd name="connsiteY0" fmla="*/ 811530 h 1120140"/>
              <a:gd name="connsiteX1" fmla="*/ 34290 w 971563"/>
              <a:gd name="connsiteY1" fmla="*/ 891540 h 1120140"/>
              <a:gd name="connsiteX2" fmla="*/ 80010 w 971563"/>
              <a:gd name="connsiteY2" fmla="*/ 925830 h 1120140"/>
              <a:gd name="connsiteX3" fmla="*/ 102870 w 971563"/>
              <a:gd name="connsiteY3" fmla="*/ 960120 h 1120140"/>
              <a:gd name="connsiteX4" fmla="*/ 137160 w 971563"/>
              <a:gd name="connsiteY4" fmla="*/ 994410 h 1120140"/>
              <a:gd name="connsiteX5" fmla="*/ 160020 w 971563"/>
              <a:gd name="connsiteY5" fmla="*/ 1040130 h 1120140"/>
              <a:gd name="connsiteX6" fmla="*/ 205740 w 971563"/>
              <a:gd name="connsiteY6" fmla="*/ 1120140 h 1120140"/>
              <a:gd name="connsiteX7" fmla="*/ 240030 w 971563"/>
              <a:gd name="connsiteY7" fmla="*/ 1097280 h 1120140"/>
              <a:gd name="connsiteX8" fmla="*/ 285750 w 971563"/>
              <a:gd name="connsiteY8" fmla="*/ 1017270 h 1120140"/>
              <a:gd name="connsiteX9" fmla="*/ 320040 w 971563"/>
              <a:gd name="connsiteY9" fmla="*/ 994410 h 1120140"/>
              <a:gd name="connsiteX10" fmla="*/ 354330 w 971563"/>
              <a:gd name="connsiteY10" fmla="*/ 937260 h 1120140"/>
              <a:gd name="connsiteX11" fmla="*/ 400050 w 971563"/>
              <a:gd name="connsiteY11" fmla="*/ 880110 h 1120140"/>
              <a:gd name="connsiteX12" fmla="*/ 422910 w 971563"/>
              <a:gd name="connsiteY12" fmla="*/ 834390 h 1120140"/>
              <a:gd name="connsiteX13" fmla="*/ 457200 w 971563"/>
              <a:gd name="connsiteY13" fmla="*/ 800100 h 1120140"/>
              <a:gd name="connsiteX14" fmla="*/ 537210 w 971563"/>
              <a:gd name="connsiteY14" fmla="*/ 697230 h 1120140"/>
              <a:gd name="connsiteX15" fmla="*/ 571500 w 971563"/>
              <a:gd name="connsiteY15" fmla="*/ 640080 h 1120140"/>
              <a:gd name="connsiteX16" fmla="*/ 617220 w 971563"/>
              <a:gd name="connsiteY16" fmla="*/ 594360 h 1120140"/>
              <a:gd name="connsiteX17" fmla="*/ 651510 w 971563"/>
              <a:gd name="connsiteY17" fmla="*/ 537210 h 1120140"/>
              <a:gd name="connsiteX18" fmla="*/ 697230 w 971563"/>
              <a:gd name="connsiteY18" fmla="*/ 468630 h 1120140"/>
              <a:gd name="connsiteX19" fmla="*/ 731520 w 971563"/>
              <a:gd name="connsiteY19" fmla="*/ 422910 h 1120140"/>
              <a:gd name="connsiteX20" fmla="*/ 754380 w 971563"/>
              <a:gd name="connsiteY20" fmla="*/ 377190 h 1120140"/>
              <a:gd name="connsiteX21" fmla="*/ 800100 w 971563"/>
              <a:gd name="connsiteY21" fmla="*/ 308610 h 1120140"/>
              <a:gd name="connsiteX22" fmla="*/ 822960 w 971563"/>
              <a:gd name="connsiteY22" fmla="*/ 262890 h 1120140"/>
              <a:gd name="connsiteX23" fmla="*/ 868680 w 971563"/>
              <a:gd name="connsiteY23" fmla="*/ 194310 h 1120140"/>
              <a:gd name="connsiteX24" fmla="*/ 891540 w 971563"/>
              <a:gd name="connsiteY24" fmla="*/ 160020 h 1120140"/>
              <a:gd name="connsiteX25" fmla="*/ 925830 w 971563"/>
              <a:gd name="connsiteY25" fmla="*/ 80010 h 1120140"/>
              <a:gd name="connsiteX26" fmla="*/ 971550 w 971563"/>
              <a:gd name="connsiteY26" fmla="*/ 0 h 112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71563" h="1120140">
                <a:moveTo>
                  <a:pt x="0" y="811530"/>
                </a:moveTo>
                <a:cubicBezTo>
                  <a:pt x="11430" y="838200"/>
                  <a:pt x="17650" y="867769"/>
                  <a:pt x="34290" y="891540"/>
                </a:cubicBezTo>
                <a:cubicBezTo>
                  <a:pt x="45214" y="907146"/>
                  <a:pt x="66540" y="912360"/>
                  <a:pt x="80010" y="925830"/>
                </a:cubicBezTo>
                <a:cubicBezTo>
                  <a:pt x="89724" y="935544"/>
                  <a:pt x="94076" y="949567"/>
                  <a:pt x="102870" y="960120"/>
                </a:cubicBezTo>
                <a:cubicBezTo>
                  <a:pt x="113218" y="972538"/>
                  <a:pt x="127765" y="981256"/>
                  <a:pt x="137160" y="994410"/>
                </a:cubicBezTo>
                <a:cubicBezTo>
                  <a:pt x="147064" y="1008275"/>
                  <a:pt x="151566" y="1025336"/>
                  <a:pt x="160020" y="1040130"/>
                </a:cubicBezTo>
                <a:cubicBezTo>
                  <a:pt x="224643" y="1153220"/>
                  <a:pt x="136659" y="981978"/>
                  <a:pt x="205740" y="1120140"/>
                </a:cubicBezTo>
                <a:cubicBezTo>
                  <a:pt x="217170" y="1112520"/>
                  <a:pt x="230316" y="1106994"/>
                  <a:pt x="240030" y="1097280"/>
                </a:cubicBezTo>
                <a:cubicBezTo>
                  <a:pt x="285096" y="1052214"/>
                  <a:pt x="240926" y="1071058"/>
                  <a:pt x="285750" y="1017270"/>
                </a:cubicBezTo>
                <a:cubicBezTo>
                  <a:pt x="294544" y="1006717"/>
                  <a:pt x="308610" y="1002030"/>
                  <a:pt x="320040" y="994410"/>
                </a:cubicBezTo>
                <a:cubicBezTo>
                  <a:pt x="331470" y="975360"/>
                  <a:pt x="341590" y="955460"/>
                  <a:pt x="354330" y="937260"/>
                </a:cubicBezTo>
                <a:cubicBezTo>
                  <a:pt x="368320" y="917274"/>
                  <a:pt x="386518" y="900409"/>
                  <a:pt x="400050" y="880110"/>
                </a:cubicBezTo>
                <a:cubicBezTo>
                  <a:pt x="409501" y="865933"/>
                  <a:pt x="413006" y="848255"/>
                  <a:pt x="422910" y="834390"/>
                </a:cubicBezTo>
                <a:cubicBezTo>
                  <a:pt x="432305" y="821236"/>
                  <a:pt x="446852" y="812518"/>
                  <a:pt x="457200" y="800100"/>
                </a:cubicBezTo>
                <a:cubicBezTo>
                  <a:pt x="485010" y="766728"/>
                  <a:pt x="514860" y="734480"/>
                  <a:pt x="537210" y="697230"/>
                </a:cubicBezTo>
                <a:cubicBezTo>
                  <a:pt x="548640" y="678180"/>
                  <a:pt x="557861" y="657616"/>
                  <a:pt x="571500" y="640080"/>
                </a:cubicBezTo>
                <a:cubicBezTo>
                  <a:pt x="584732" y="623067"/>
                  <a:pt x="603988" y="611373"/>
                  <a:pt x="617220" y="594360"/>
                </a:cubicBezTo>
                <a:cubicBezTo>
                  <a:pt x="630859" y="576824"/>
                  <a:pt x="639583" y="555953"/>
                  <a:pt x="651510" y="537210"/>
                </a:cubicBezTo>
                <a:cubicBezTo>
                  <a:pt x="666260" y="514031"/>
                  <a:pt x="680745" y="490609"/>
                  <a:pt x="697230" y="468630"/>
                </a:cubicBezTo>
                <a:cubicBezTo>
                  <a:pt x="708660" y="453390"/>
                  <a:pt x="721424" y="439064"/>
                  <a:pt x="731520" y="422910"/>
                </a:cubicBezTo>
                <a:cubicBezTo>
                  <a:pt x="740551" y="408461"/>
                  <a:pt x="745614" y="391801"/>
                  <a:pt x="754380" y="377190"/>
                </a:cubicBezTo>
                <a:cubicBezTo>
                  <a:pt x="768515" y="353631"/>
                  <a:pt x="787813" y="333184"/>
                  <a:pt x="800100" y="308610"/>
                </a:cubicBezTo>
                <a:cubicBezTo>
                  <a:pt x="807720" y="293370"/>
                  <a:pt x="814194" y="277501"/>
                  <a:pt x="822960" y="262890"/>
                </a:cubicBezTo>
                <a:cubicBezTo>
                  <a:pt x="837095" y="239331"/>
                  <a:pt x="853440" y="217170"/>
                  <a:pt x="868680" y="194310"/>
                </a:cubicBezTo>
                <a:cubicBezTo>
                  <a:pt x="876300" y="182880"/>
                  <a:pt x="887196" y="173052"/>
                  <a:pt x="891540" y="160020"/>
                </a:cubicBezTo>
                <a:cubicBezTo>
                  <a:pt x="903365" y="124546"/>
                  <a:pt x="904644" y="115320"/>
                  <a:pt x="925830" y="80010"/>
                </a:cubicBezTo>
                <a:cubicBezTo>
                  <a:pt x="973663" y="288"/>
                  <a:pt x="971550" y="40010"/>
                  <a:pt x="971550" y="0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T</a:t>
            </a:r>
            <a:r>
              <a:rPr lang="en-GB" altLang="en-US" dirty="0" smtClean="0"/>
              <a:t>he choice of </a:t>
            </a:r>
            <a:r>
              <a:rPr lang="en-GB" altLang="en-US" dirty="0" smtClean="0"/>
              <a:t>test </a:t>
            </a:r>
            <a:r>
              <a:rPr lang="en-GB" altLang="en-US" dirty="0" smtClean="0"/>
              <a:t>depends on ….</a:t>
            </a:r>
            <a:endParaRPr lang="en-GB" alt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62800" y="3657600"/>
            <a:ext cx="18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00B050"/>
                </a:solidFill>
              </a:rPr>
              <a:t>Rest of the module!</a:t>
            </a:r>
          </a:p>
        </p:txBody>
      </p:sp>
    </p:spTree>
    <p:extLst>
      <p:ext uri="{BB962C8B-B14F-4D97-AF65-F5344CB8AC3E}">
        <p14:creationId xmlns:p14="http://schemas.microsoft.com/office/powerpoint/2010/main" val="350419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00050" lvl="2" indent="0">
              <a:buNone/>
              <a:defRPr/>
            </a:pPr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0512E-AF2E-4566-9DBE-3E1B68A4EE4E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 smtClean="0"/>
              <a:t>R data types</a:t>
            </a:r>
            <a:endParaRPr lang="en-GB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5932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417638"/>
            <a:ext cx="8229600" cy="49387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077651"/>
          </a:xfrm>
        </p:spPr>
        <p:txBody>
          <a:bodyPr/>
          <a:lstStyle/>
          <a:p>
            <a:r>
              <a:rPr lang="en-GB" sz="4000" dirty="0"/>
              <a:t>The logic of ‘hypothesis’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3"/>
            <a:ext cx="8229600" cy="3581399"/>
          </a:xfrm>
        </p:spPr>
        <p:txBody>
          <a:bodyPr>
            <a:normAutofit/>
          </a:bodyPr>
          <a:lstStyle/>
          <a:p>
            <a:r>
              <a:rPr lang="en-GB" sz="2800" dirty="0"/>
              <a:t>Have a ‘null’ hypothesis’</a:t>
            </a:r>
          </a:p>
          <a:p>
            <a:r>
              <a:rPr lang="en-GB" sz="2800" dirty="0"/>
              <a:t>Calculate probability of getting your data if that null hypothesis is true</a:t>
            </a:r>
          </a:p>
          <a:p>
            <a:r>
              <a:rPr lang="en-GB" sz="2800" dirty="0"/>
              <a:t>If the probability is less than 0.05 reject the null hypothesis</a:t>
            </a:r>
          </a:p>
          <a:p>
            <a:endParaRPr lang="en-GB" sz="2800" dirty="0"/>
          </a:p>
          <a:p>
            <a:r>
              <a:rPr lang="en-GB" sz="2800" dirty="0"/>
              <a:t>Frequentist/classical statistics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from last week:</a:t>
            </a:r>
          </a:p>
        </p:txBody>
      </p:sp>
    </p:spTree>
    <p:extLst>
      <p:ext uri="{BB962C8B-B14F-4D97-AF65-F5344CB8AC3E}">
        <p14:creationId xmlns:p14="http://schemas.microsoft.com/office/powerpoint/2010/main" val="22002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549275"/>
            <a:ext cx="7086600" cy="14478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Hypothesis Testing</a:t>
            </a:r>
            <a:r>
              <a:rPr lang="en-GB" altLang="en-US" dirty="0" smtClean="0"/>
              <a:t>: steps</a:t>
            </a:r>
            <a:endParaRPr lang="en-GB" alt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150" y="1905000"/>
            <a:ext cx="6840538" cy="4572000"/>
          </a:xfrm>
        </p:spPr>
        <p:txBody>
          <a:bodyPr>
            <a:normAutofit/>
          </a:bodyPr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GB" altLang="en-US" dirty="0" smtClean="0"/>
              <a:t>Set up H</a:t>
            </a:r>
            <a:r>
              <a:rPr lang="en-GB" altLang="en-US" baseline="-25000" dirty="0" smtClean="0"/>
              <a:t>0 </a:t>
            </a:r>
            <a:r>
              <a:rPr lang="en-GB" altLang="en-US" dirty="0" smtClean="0"/>
              <a:t>“no effect</a:t>
            </a:r>
            <a:r>
              <a:rPr lang="en-GB" altLang="en-US" dirty="0" smtClean="0"/>
              <a:t>”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GB" altLang="en-US" dirty="0" smtClean="0"/>
              <a:t>Collect data</a:t>
            </a:r>
            <a:endParaRPr lang="en-GB" altLang="en-US" dirty="0" smtClean="0"/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GB" altLang="en-US" dirty="0" smtClean="0"/>
              <a:t>Determine the probability </a:t>
            </a:r>
            <a:r>
              <a:rPr lang="en-GB" altLang="en-US" dirty="0" smtClean="0"/>
              <a:t>of </a:t>
            </a:r>
            <a:r>
              <a:rPr lang="en-GB" altLang="en-US" dirty="0" smtClean="0"/>
              <a:t>our data </a:t>
            </a:r>
            <a:r>
              <a:rPr lang="en-GB" altLang="en-US" dirty="0" smtClean="0"/>
              <a:t>if H</a:t>
            </a:r>
            <a:r>
              <a:rPr lang="en-GB" altLang="en-US" baseline="-25000" dirty="0" smtClean="0"/>
              <a:t>0</a:t>
            </a:r>
            <a:r>
              <a:rPr lang="en-GB" altLang="en-US" dirty="0" smtClean="0"/>
              <a:t> is true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GB" altLang="en-US" i="1" dirty="0" smtClean="0"/>
              <a:t>p</a:t>
            </a:r>
            <a:r>
              <a:rPr lang="en-GB" dirty="0" smtClean="0"/>
              <a:t> </a:t>
            </a:r>
            <a:r>
              <a:rPr lang="en-GB" dirty="0"/>
              <a:t>≤ </a:t>
            </a:r>
            <a:r>
              <a:rPr lang="en-GB" altLang="en-US" dirty="0" smtClean="0"/>
              <a:t>0.05 reject H</a:t>
            </a:r>
            <a:r>
              <a:rPr lang="en-GB" altLang="en-US" baseline="-25000" dirty="0" smtClean="0"/>
              <a:t>0</a:t>
            </a:r>
            <a:r>
              <a:rPr lang="en-GB" altLang="en-US" dirty="0" smtClean="0"/>
              <a:t>; </a:t>
            </a:r>
            <a:r>
              <a:rPr lang="en-GB" altLang="en-US" i="1" dirty="0" smtClean="0"/>
              <a:t>p</a:t>
            </a:r>
            <a:r>
              <a:rPr lang="en-GB" altLang="en-US" dirty="0" smtClean="0"/>
              <a:t> &gt; 0.05 do not reject H</a:t>
            </a:r>
            <a:r>
              <a:rPr lang="en-GB" altLang="en-US" baseline="-25000" dirty="0" smtClean="0"/>
              <a:t>0</a:t>
            </a:r>
            <a:r>
              <a:rPr lang="en-GB" altLang="en-US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GB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31873-2F8A-463F-805F-AC7AD9F2C8F1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47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0"/>
            <a:ext cx="7086600" cy="14478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Hypothesis Testing </a:t>
            </a:r>
            <a:r>
              <a:rPr lang="en-GB" altLang="en-US" dirty="0" smtClean="0"/>
              <a:t>example</a:t>
            </a:r>
            <a:endParaRPr lang="en-GB" alt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133600"/>
            <a:ext cx="7239000" cy="43434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/>
              <a:t>Question: National </a:t>
            </a:r>
            <a:r>
              <a:rPr lang="en-US" altLang="en-US" dirty="0"/>
              <a:t>average </a:t>
            </a:r>
            <a:r>
              <a:rPr lang="en-US" altLang="en-US" dirty="0" smtClean="0"/>
              <a:t>birthweight is </a:t>
            </a:r>
            <a:r>
              <a:rPr lang="en-US" altLang="en-US" dirty="0"/>
              <a:t>3300 grams with an </a:t>
            </a:r>
            <a:r>
              <a:rPr lang="en-US" altLang="en-US" dirty="0" err="1"/>
              <a:t>s.d.</a:t>
            </a:r>
            <a:r>
              <a:rPr lang="en-US" altLang="en-US" dirty="0"/>
              <a:t> = </a:t>
            </a:r>
            <a:r>
              <a:rPr lang="en-US" altLang="en-US" dirty="0" smtClean="0"/>
              <a:t>900 grams. Does maternal poverty influence birthweight?</a:t>
            </a: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GB" altLang="en-US" dirty="0" smtClean="0"/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GB" altLang="en-US" dirty="0" smtClean="0"/>
              <a:t>Set </a:t>
            </a:r>
            <a:r>
              <a:rPr lang="en-GB" altLang="en-US" dirty="0" smtClean="0"/>
              <a:t>up </a:t>
            </a:r>
            <a:r>
              <a:rPr lang="en-GB" altLang="en-US" dirty="0" smtClean="0"/>
              <a:t>H</a:t>
            </a:r>
            <a:r>
              <a:rPr lang="en-GB" altLang="en-US" baseline="-25000" dirty="0" smtClean="0"/>
              <a:t>0 : </a:t>
            </a:r>
            <a:r>
              <a:rPr lang="en-GB" altLang="en-US" dirty="0" smtClean="0"/>
              <a:t>There </a:t>
            </a:r>
            <a:r>
              <a:rPr lang="en-GB" altLang="en-US" dirty="0" smtClean="0"/>
              <a:t>is no effect of maternal poverty on birthweight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B3844-D864-4DE5-BF33-09A340598303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84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null hypothesis. H</a:t>
            </a:r>
            <a:r>
              <a:rPr lang="en-GB" baseline="-25000" dirty="0"/>
              <a:t>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96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you expect to happen if nothing interesting biologically is occurring.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We would expect a mean of 3300 if poverty has no effect.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080160"/>
            <a:ext cx="5904762" cy="2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47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0"/>
            <a:ext cx="7086600" cy="1447800"/>
          </a:xfrm>
        </p:spPr>
        <p:txBody>
          <a:bodyPr/>
          <a:lstStyle/>
          <a:p>
            <a:r>
              <a:rPr lang="en-GB" altLang="en-US" dirty="0"/>
              <a:t>Hypothesis Testing </a:t>
            </a:r>
            <a:r>
              <a:rPr lang="en-GB" altLang="en-US" dirty="0" smtClean="0"/>
              <a:t>example</a:t>
            </a:r>
            <a:endParaRPr lang="en-GB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8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43000" y="2514600"/>
                <a:ext cx="7239000" cy="3962400"/>
              </a:xfrm>
            </p:spPr>
            <p:txBody>
              <a:bodyPr>
                <a:normAutofit/>
              </a:bodyPr>
              <a:lstStyle/>
              <a:p>
                <a:pPr marL="514350" indent="-514350" eaLnBrk="1" hangingPunct="1">
                  <a:lnSpc>
                    <a:spcPct val="90000"/>
                  </a:lnSpc>
                  <a:buFont typeface="+mj-lt"/>
                  <a:buAutoNum type="arabicPeriod" startAt="2"/>
                </a:pPr>
                <a:r>
                  <a:rPr lang="en-GB" altLang="en-US" dirty="0" smtClean="0"/>
                  <a:t>Collect data: 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GB" altLang="en-US" dirty="0" smtClean="0"/>
                  <a:t>We take a sample of 25 women who live in poverty and determine the birthweight of their baby.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GB" altLang="en-US" dirty="0" smtClean="0"/>
                  <a:t>The mean,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altLang="en-US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altLang="en-US" dirty="0" smtClean="0"/>
                  <a:t>=3000 grams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GB" altLang="en-US" dirty="0" smtClean="0"/>
                  <a:t>This is lower than the national average but is that enough?</a:t>
                </a:r>
                <a:endParaRPr lang="en-GB" altLang="en-US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GB" altLang="en-US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GB" altLang="en-US" dirty="0" smtClean="0"/>
              </a:p>
            </p:txBody>
          </p:sp>
        </mc:Choice>
        <mc:Fallback>
          <p:sp>
            <p:nvSpPr>
              <p:cNvPr id="378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3000" y="2514600"/>
                <a:ext cx="7239000" cy="3962400"/>
              </a:xfrm>
              <a:blipFill>
                <a:blip r:embed="rId3"/>
                <a:stretch>
                  <a:fillRect l="-2275" t="-3692" r="-33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B3844-D864-4DE5-BF33-09A340598303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18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will consider how we can classify variables in terms of the </a:t>
            </a:r>
            <a:r>
              <a:rPr lang="en-GB" u="sng" dirty="0" smtClean="0"/>
              <a:t>type of values</a:t>
            </a:r>
            <a:r>
              <a:rPr lang="en-GB" dirty="0" smtClean="0"/>
              <a:t> they can </a:t>
            </a:r>
            <a:r>
              <a:rPr lang="en-GB" dirty="0" smtClean="0"/>
              <a:t>take and the logic of hypothesis testing with an example.</a:t>
            </a:r>
            <a:endParaRPr lang="en-GB" dirty="0"/>
          </a:p>
          <a:p>
            <a:r>
              <a:rPr lang="en-GB" dirty="0" smtClean="0"/>
              <a:t>In RStudio we will cover reading </a:t>
            </a:r>
            <a:r>
              <a:rPr lang="en-GB" dirty="0"/>
              <a:t>in data </a:t>
            </a:r>
            <a:r>
              <a:rPr lang="en-GB" dirty="0" smtClean="0"/>
              <a:t>files, </a:t>
            </a:r>
            <a:r>
              <a:rPr lang="en-GB" dirty="0" smtClean="0"/>
              <a:t>summarising and plotting data. We also cover saving figures and laying out a report in word.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far is too far? Distributions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1535668"/>
            <a:ext cx="74676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GB" sz="3200" dirty="0"/>
          </a:p>
        </p:txBody>
      </p:sp>
      <p:pic>
        <p:nvPicPr>
          <p:cNvPr id="12293" name="Picture 5" title="distribution of birthweights with a mean of 3300g and a value of 3000g indicate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0" t="18595" r="7765"/>
          <a:stretch/>
        </p:blipFill>
        <p:spPr bwMode="auto">
          <a:xfrm>
            <a:off x="2057400" y="3200400"/>
            <a:ext cx="5084522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895600" y="4540340"/>
            <a:ext cx="533400" cy="48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694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0"/>
            <a:ext cx="7086600" cy="1447800"/>
          </a:xfrm>
        </p:spPr>
        <p:txBody>
          <a:bodyPr/>
          <a:lstStyle/>
          <a:p>
            <a:r>
              <a:rPr lang="en-GB" altLang="en-US" dirty="0"/>
              <a:t>Hypothesis Testing </a:t>
            </a:r>
            <a:r>
              <a:rPr lang="en-GB" altLang="en-US" dirty="0" smtClean="0"/>
              <a:t>example</a:t>
            </a:r>
            <a:endParaRPr lang="en-GB" alt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514600"/>
            <a:ext cx="7239000" cy="32766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 startAt="3"/>
            </a:pPr>
            <a:r>
              <a:rPr lang="en-GB" altLang="en-US" dirty="0"/>
              <a:t>Determine the probability of our data if H</a:t>
            </a:r>
            <a:r>
              <a:rPr lang="en-GB" altLang="en-US" baseline="-25000" dirty="0"/>
              <a:t>0</a:t>
            </a:r>
            <a:r>
              <a:rPr lang="en-GB" altLang="en-US" dirty="0"/>
              <a:t> is true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GB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B3844-D864-4DE5-BF33-09A340598303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1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far is too far? Distributions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1535668"/>
            <a:ext cx="74676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GB" sz="3200" dirty="0"/>
              <a:t>We calculate the probability of </a:t>
            </a:r>
            <a:r>
              <a:rPr lang="en-GB" sz="3200" dirty="0" smtClean="0"/>
              <a:t>3000 </a:t>
            </a:r>
            <a:r>
              <a:rPr lang="en-GB" sz="3200" dirty="0"/>
              <a:t>g if we expect 3300 g on average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GB" sz="3200" dirty="0"/>
              <a:t>What is P(3000) </a:t>
            </a:r>
            <a:r>
              <a:rPr lang="en-GB" sz="3200" i="1" dirty="0"/>
              <a:t>or lower </a:t>
            </a:r>
            <a:r>
              <a:rPr lang="en-GB" sz="3200" dirty="0"/>
              <a:t>from a distribution with mean 3300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0" t="18595" r="7765"/>
          <a:stretch/>
        </p:blipFill>
        <p:spPr bwMode="auto">
          <a:xfrm>
            <a:off x="2057400" y="3200400"/>
            <a:ext cx="5084522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400" y="4360498"/>
            <a:ext cx="2476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i="1" dirty="0"/>
              <a:t>p</a:t>
            </a:r>
            <a:r>
              <a:rPr lang="en-GB" sz="2800" dirty="0"/>
              <a:t> = 0.048</a:t>
            </a:r>
          </a:p>
        </p:txBody>
      </p:sp>
      <p:sp>
        <p:nvSpPr>
          <p:cNvPr id="6" name="Rectangle 5"/>
          <p:cNvSpPr/>
          <p:nvPr/>
        </p:nvSpPr>
        <p:spPr>
          <a:xfrm>
            <a:off x="7086600" y="4038600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Don’t worry how p was calculated </a:t>
            </a:r>
          </a:p>
        </p:txBody>
      </p:sp>
    </p:spTree>
    <p:extLst>
      <p:ext uri="{BB962C8B-B14F-4D97-AF65-F5344CB8AC3E}">
        <p14:creationId xmlns:p14="http://schemas.microsoft.com/office/powerpoint/2010/main" val="4187061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more appropriately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1535668"/>
            <a:ext cx="74676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GB" sz="3200" dirty="0"/>
              <a:t>What is P(3000) or a mean </a:t>
            </a:r>
            <a:r>
              <a:rPr lang="en-GB" sz="3200" i="1" dirty="0"/>
              <a:t>as unlikely or more unlikely</a:t>
            </a:r>
            <a:r>
              <a:rPr lang="en-GB" sz="3200" dirty="0"/>
              <a:t> from a distribution with mean 3300?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4" t="15203" r="7056"/>
          <a:stretch/>
        </p:blipFill>
        <p:spPr bwMode="auto">
          <a:xfrm>
            <a:off x="2057400" y="2971800"/>
            <a:ext cx="4706912" cy="3505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104900" y="4360498"/>
            <a:ext cx="190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i="1" dirty="0"/>
              <a:t>p</a:t>
            </a:r>
            <a:r>
              <a:rPr lang="en-GB" sz="2800" dirty="0"/>
              <a:t> = 0.096</a:t>
            </a:r>
          </a:p>
        </p:txBody>
      </p:sp>
      <p:sp>
        <p:nvSpPr>
          <p:cNvPr id="7" name="Rectangle 6"/>
          <p:cNvSpPr/>
          <p:nvPr/>
        </p:nvSpPr>
        <p:spPr>
          <a:xfrm>
            <a:off x="5943600" y="3657600"/>
            <a:ext cx="2819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Values &gt;3600 are just as unlikely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943600" y="4622108"/>
            <a:ext cx="1066800" cy="559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938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0"/>
            <a:ext cx="7086600" cy="1447800"/>
          </a:xfrm>
        </p:spPr>
        <p:txBody>
          <a:bodyPr/>
          <a:lstStyle/>
          <a:p>
            <a:r>
              <a:rPr lang="en-GB" altLang="en-US" dirty="0"/>
              <a:t>Hypothesis Testing – relationship to L1 example</a:t>
            </a:r>
            <a:endParaRPr lang="en-GB" alt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467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altLang="en-US" sz="3600" dirty="0"/>
              <a:t>Compare our </a:t>
            </a:r>
            <a:r>
              <a:rPr lang="en-GB" altLang="en-US" sz="3600" i="1" dirty="0"/>
              <a:t>p</a:t>
            </a:r>
            <a:r>
              <a:rPr lang="en-GB" altLang="en-US" sz="3600" dirty="0"/>
              <a:t>-value to 0.05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GB" altLang="en-US" sz="3200" i="1" dirty="0"/>
              <a:t>p</a:t>
            </a:r>
            <a:r>
              <a:rPr lang="en-GB" altLang="en-US" sz="3200" dirty="0"/>
              <a:t> </a:t>
            </a:r>
            <a:r>
              <a:rPr lang="en-GB" sz="3200" dirty="0"/>
              <a:t>≤</a:t>
            </a:r>
            <a:r>
              <a:rPr lang="en-GB" altLang="en-US" sz="3200" dirty="0"/>
              <a:t> 0.05 reject H</a:t>
            </a:r>
            <a:r>
              <a:rPr lang="en-GB" altLang="en-US" sz="3200" baseline="-25000" dirty="0"/>
              <a:t>0</a:t>
            </a:r>
            <a:endParaRPr lang="en-GB" altLang="en-US" sz="3200" dirty="0"/>
          </a:p>
          <a:p>
            <a:pPr marL="400050" lvl="1" indent="0">
              <a:lnSpc>
                <a:spcPct val="90000"/>
              </a:lnSpc>
              <a:buNone/>
            </a:pPr>
            <a:r>
              <a:rPr lang="en-GB" altLang="en-US" sz="3200" i="1" dirty="0"/>
              <a:t>p</a:t>
            </a:r>
            <a:r>
              <a:rPr lang="en-GB" altLang="en-US" sz="3200" dirty="0"/>
              <a:t> &gt; 0.05 do not reject H</a:t>
            </a:r>
            <a:r>
              <a:rPr lang="en-GB" altLang="en-US" sz="3200" baseline="-25000" dirty="0"/>
              <a:t>0</a:t>
            </a:r>
            <a:r>
              <a:rPr lang="en-GB" altLang="en-US" sz="3200" dirty="0"/>
              <a:t>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GB" altLang="en-US" sz="3600" dirty="0" smtClean="0"/>
              <a:t>Our </a:t>
            </a:r>
            <a:r>
              <a:rPr lang="en-GB" altLang="en-US" sz="3600" i="1" dirty="0"/>
              <a:t>p</a:t>
            </a:r>
            <a:r>
              <a:rPr lang="en-GB" altLang="en-US" sz="3600" dirty="0"/>
              <a:t>-value </a:t>
            </a:r>
            <a:r>
              <a:rPr lang="en-GB" altLang="en-US" sz="3600" dirty="0" smtClean="0"/>
              <a:t>was </a:t>
            </a:r>
            <a:r>
              <a:rPr lang="en-GB" altLang="en-US" sz="3600" dirty="0"/>
              <a:t>0.096 </a:t>
            </a:r>
            <a:r>
              <a:rPr lang="en-GB" altLang="en-US" sz="3600" dirty="0" smtClean="0"/>
              <a:t>Thus: We </a:t>
            </a:r>
            <a:r>
              <a:rPr lang="en-GB" altLang="en-US" sz="3600" dirty="0"/>
              <a:t>do not reject the null hypothesis.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GB" altLang="en-US" sz="3600" dirty="0" smtClean="0"/>
              <a:t>Our sample is consistent with poverty having no effect.</a:t>
            </a:r>
            <a:endParaRPr lang="en-GB" altLang="en-US" sz="3600" dirty="0"/>
          </a:p>
          <a:p>
            <a:pPr marL="0" indent="0">
              <a:lnSpc>
                <a:spcPct val="90000"/>
              </a:lnSpc>
              <a:buNone/>
            </a:pPr>
            <a:endParaRPr lang="en-GB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B3844-D864-4DE5-BF33-09A340598303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6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0"/>
            <a:ext cx="7086600" cy="1447800"/>
          </a:xfrm>
        </p:spPr>
        <p:txBody>
          <a:bodyPr/>
          <a:lstStyle/>
          <a:p>
            <a:r>
              <a:rPr lang="en-GB" altLang="en-US" dirty="0"/>
              <a:t>Hypothesis Testing </a:t>
            </a:r>
            <a:r>
              <a:rPr lang="en-GB" altLang="en-US" dirty="0" smtClean="0"/>
              <a:t>example</a:t>
            </a:r>
            <a:endParaRPr lang="en-GB" alt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514600"/>
            <a:ext cx="7239000" cy="32766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 startAt="4"/>
            </a:pPr>
            <a:r>
              <a:rPr lang="en-GB" altLang="en-US" i="1" dirty="0"/>
              <a:t>p</a:t>
            </a:r>
            <a:r>
              <a:rPr lang="en-GB" dirty="0"/>
              <a:t> ≤ </a:t>
            </a:r>
            <a:r>
              <a:rPr lang="en-GB" altLang="en-US" dirty="0"/>
              <a:t>0.05 reject H</a:t>
            </a:r>
            <a:r>
              <a:rPr lang="en-GB" altLang="en-US" baseline="-25000" dirty="0"/>
              <a:t>0</a:t>
            </a:r>
            <a:r>
              <a:rPr lang="en-GB" altLang="en-US" dirty="0"/>
              <a:t>; </a:t>
            </a:r>
            <a:r>
              <a:rPr lang="en-GB" altLang="en-US" i="1" dirty="0"/>
              <a:t>p</a:t>
            </a:r>
            <a:r>
              <a:rPr lang="en-GB" altLang="en-US" dirty="0"/>
              <a:t> &gt; 0.05 do not reject H</a:t>
            </a:r>
            <a:r>
              <a:rPr lang="en-GB" altLang="en-US" baseline="-25000" dirty="0"/>
              <a:t>0</a:t>
            </a:r>
            <a:r>
              <a:rPr lang="en-GB" altLang="en-US" dirty="0"/>
              <a:t> </a:t>
            </a:r>
            <a:endParaRPr lang="en-GB" altLang="en-US" dirty="0" smtClean="0"/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GB" altLang="en-US" dirty="0"/>
              <a:t>Our </a:t>
            </a:r>
            <a:r>
              <a:rPr lang="en-GB" altLang="en-US" i="1" dirty="0"/>
              <a:t>p</a:t>
            </a:r>
            <a:r>
              <a:rPr lang="en-GB" altLang="en-US" dirty="0"/>
              <a:t>-value was 0.096 Thus: We do not reject the null hypothesis.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GB" altLang="en-US" dirty="0"/>
              <a:t>Our sample is consistent with poverty having no effect.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en-US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GB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B3844-D864-4DE5-BF33-09A340598303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70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086600" cy="1447800"/>
          </a:xfrm>
        </p:spPr>
        <p:txBody>
          <a:bodyPr/>
          <a:lstStyle/>
          <a:p>
            <a:r>
              <a:rPr lang="en-GB" altLang="en-US" sz="2400" dirty="0"/>
              <a:t>Hypothesis Testing:</a:t>
            </a:r>
            <a:r>
              <a:rPr lang="en-GB" altLang="en-US" dirty="0" smtClean="0"/>
              <a:t> </a:t>
            </a:r>
            <a:br>
              <a:rPr lang="en-GB" altLang="en-US" dirty="0" smtClean="0"/>
            </a:br>
            <a:r>
              <a:rPr lang="en-GB" altLang="en-US" dirty="0" smtClean="0"/>
              <a:t>The </a:t>
            </a:r>
            <a:r>
              <a:rPr lang="en-GB" altLang="en-US" i="1" dirty="0" smtClean="0"/>
              <a:t>p</a:t>
            </a:r>
            <a:r>
              <a:rPr lang="en-GB" altLang="en-US" dirty="0" smtClean="0"/>
              <a:t>-value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72390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Probability of </a:t>
            </a:r>
            <a:r>
              <a:rPr lang="en-GB" altLang="en-US" dirty="0" smtClean="0"/>
              <a:t>data </a:t>
            </a:r>
            <a:r>
              <a:rPr lang="en-GB" altLang="en-US" dirty="0" smtClean="0"/>
              <a:t>if null hypothesis true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000" dirty="0"/>
              <a:t>     </a:t>
            </a:r>
            <a:r>
              <a:rPr lang="en-GB" altLang="en-US" dirty="0" smtClean="0"/>
              <a:t>0.05 </a:t>
            </a:r>
            <a:r>
              <a:rPr lang="en-GB" altLang="en-US" dirty="0" smtClean="0"/>
              <a:t>is the crucial level</a:t>
            </a:r>
          </a:p>
          <a:p>
            <a:pPr>
              <a:lnSpc>
                <a:spcPct val="90000"/>
              </a:lnSpc>
            </a:pPr>
            <a:r>
              <a:rPr lang="en-GB" altLang="en-US" dirty="0" smtClean="0"/>
              <a:t>If </a:t>
            </a:r>
            <a:r>
              <a:rPr lang="en-GB" altLang="en-US" i="1" dirty="0" smtClean="0"/>
              <a:t>p</a:t>
            </a:r>
            <a:r>
              <a:rPr lang="en-GB" altLang="en-US" dirty="0" smtClean="0"/>
              <a:t> </a:t>
            </a:r>
            <a:r>
              <a:rPr lang="en-GB" dirty="0"/>
              <a:t>≤ </a:t>
            </a:r>
            <a:r>
              <a:rPr lang="en-GB" altLang="en-US" dirty="0" smtClean="0"/>
              <a:t>0.05. We reject the null hypothesis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And conclude</a:t>
            </a:r>
            <a:r>
              <a:rPr lang="en-GB" altLang="en-US" dirty="0"/>
              <a:t> </a:t>
            </a:r>
            <a:r>
              <a:rPr lang="en-GB" altLang="en-US" dirty="0" smtClean="0"/>
              <a:t>there is a significant difference between our sample and what we would expect if there was no effect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C0DB1-C959-4294-BF05-D03DFA8DE3B0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79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2133600"/>
            <a:ext cx="8077200" cy="990600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GB" altLang="en-US" sz="2800" dirty="0"/>
              <a:t>I</a:t>
            </a:r>
            <a:r>
              <a:rPr lang="en-GB" altLang="en-US" sz="2800" dirty="0" smtClean="0"/>
              <a:t>nherent </a:t>
            </a:r>
            <a:r>
              <a:rPr lang="en-GB" altLang="en-US" sz="2800" dirty="0"/>
              <a:t>in the approach - not ‘mistakes’ you can prevent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7AAC97-54D3-4F03-BA0F-2B3AA660F08E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4800" y="228600"/>
            <a:ext cx="84582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Hypothesis Testing:</a:t>
            </a:r>
            <a:r>
              <a:rPr lang="en-GB" altLang="en-US" dirty="0"/>
              <a:t> </a:t>
            </a:r>
            <a:br>
              <a:rPr lang="en-GB" altLang="en-US" dirty="0"/>
            </a:br>
            <a:r>
              <a:rPr lang="en-GB" altLang="en-US" dirty="0"/>
              <a:t>Type </a:t>
            </a:r>
            <a:r>
              <a:rPr lang="en-GB" altLang="en-US" dirty="0" smtClean="0"/>
              <a:t>1 </a:t>
            </a:r>
            <a:r>
              <a:rPr lang="en-GB" altLang="en-US" dirty="0"/>
              <a:t>and type 2</a:t>
            </a:r>
            <a:r>
              <a:rPr lang="en-GB" altLang="en-US" dirty="0" smtClean="0"/>
              <a:t> </a:t>
            </a:r>
            <a:r>
              <a:rPr lang="en-GB" altLang="en-US" dirty="0"/>
              <a:t>errors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0626"/>
              </p:ext>
            </p:extLst>
          </p:nvPr>
        </p:nvGraphicFramePr>
        <p:xfrm>
          <a:off x="495300" y="3425192"/>
          <a:ext cx="8420100" cy="1828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62500">
                  <a:extLst>
                    <a:ext uri="{9D8B030D-6E8A-4147-A177-3AD203B41FA5}">
                      <a16:colId xmlns:a16="http://schemas.microsoft.com/office/drawing/2014/main" val="308441598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41808583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9569838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GB" sz="2400" b="0" dirty="0" smtClean="0"/>
                        <a:t>Decision after testing</a:t>
                      </a:r>
                      <a:endParaRPr lang="en-GB" sz="2400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(unknown) True state of </a:t>
                      </a:r>
                      <a:r>
                        <a:rPr lang="en-GB" sz="2400" b="0" i="1" dirty="0" smtClean="0"/>
                        <a:t>H</a:t>
                      </a:r>
                      <a:r>
                        <a:rPr lang="en-GB" sz="2400" b="0" i="1" baseline="-25000" dirty="0" smtClean="0"/>
                        <a:t>0</a:t>
                      </a:r>
                      <a:endParaRPr lang="en-GB" sz="2400" b="0" i="1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420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True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False</a:t>
                      </a:r>
                      <a:endParaRPr lang="en-GB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31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 smtClean="0"/>
                        <a:t>Reject (evidence</a:t>
                      </a:r>
                      <a:r>
                        <a:rPr lang="en-GB" sz="2400" b="0" baseline="0" dirty="0" smtClean="0"/>
                        <a:t> it is false)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Type</a:t>
                      </a:r>
                      <a:r>
                        <a:rPr lang="en-GB" sz="2400" b="0" baseline="0" dirty="0" smtClean="0"/>
                        <a:t> 1 error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Correct</a:t>
                      </a:r>
                      <a:endParaRPr lang="en-GB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6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 smtClean="0"/>
                        <a:t>Do not reject (no evidence</a:t>
                      </a:r>
                      <a:r>
                        <a:rPr lang="en-GB" sz="2400" b="0" baseline="0" dirty="0" smtClean="0"/>
                        <a:t> it is false)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Correct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 smtClean="0"/>
                        <a:t>Type 2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28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7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2133600"/>
            <a:ext cx="8077200" cy="990600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GB" altLang="en-US" sz="2800" dirty="0" smtClean="0"/>
              <a:t>For our birthweight example…..p &gt; 0.05 (0.096)</a:t>
            </a:r>
            <a:endParaRPr lang="en-GB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7AAC97-54D3-4F03-BA0F-2B3AA660F08E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4800" y="228600"/>
            <a:ext cx="84582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Hypothesis Testing:</a:t>
            </a:r>
            <a:r>
              <a:rPr lang="en-GB" altLang="en-US" dirty="0"/>
              <a:t> </a:t>
            </a:r>
            <a:br>
              <a:rPr lang="en-GB" altLang="en-US" dirty="0"/>
            </a:br>
            <a:r>
              <a:rPr lang="en-GB" altLang="en-US" dirty="0"/>
              <a:t>Type </a:t>
            </a:r>
            <a:r>
              <a:rPr lang="en-GB" altLang="en-US" dirty="0" smtClean="0"/>
              <a:t>1 </a:t>
            </a:r>
            <a:r>
              <a:rPr lang="en-GB" altLang="en-US" dirty="0"/>
              <a:t>and type 2</a:t>
            </a:r>
            <a:r>
              <a:rPr lang="en-GB" altLang="en-US" dirty="0" smtClean="0"/>
              <a:t> </a:t>
            </a:r>
            <a:r>
              <a:rPr lang="en-GB" altLang="en-US" dirty="0"/>
              <a:t>errors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06229"/>
              </p:ext>
            </p:extLst>
          </p:nvPr>
        </p:nvGraphicFramePr>
        <p:xfrm>
          <a:off x="495300" y="3425192"/>
          <a:ext cx="8420100" cy="1828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62500">
                  <a:extLst>
                    <a:ext uri="{9D8B030D-6E8A-4147-A177-3AD203B41FA5}">
                      <a16:colId xmlns:a16="http://schemas.microsoft.com/office/drawing/2014/main" val="308441598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41808583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9569838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GB" sz="2400" b="0" dirty="0" smtClean="0"/>
                        <a:t>Decision after testing</a:t>
                      </a:r>
                      <a:endParaRPr lang="en-GB" sz="2400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(unknown) True state of </a:t>
                      </a:r>
                      <a:r>
                        <a:rPr lang="en-GB" sz="2400" b="0" i="1" dirty="0" smtClean="0"/>
                        <a:t>H</a:t>
                      </a:r>
                      <a:r>
                        <a:rPr lang="en-GB" sz="2400" b="0" i="1" baseline="-25000" dirty="0" smtClean="0"/>
                        <a:t>0</a:t>
                      </a:r>
                      <a:endParaRPr lang="en-GB" sz="2400" b="0" i="1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420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True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False</a:t>
                      </a:r>
                      <a:endParaRPr lang="en-GB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31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 smtClean="0"/>
                        <a:t>Reject (evidence</a:t>
                      </a:r>
                      <a:r>
                        <a:rPr lang="en-GB" sz="2400" b="0" baseline="0" dirty="0" smtClean="0"/>
                        <a:t> it is false)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Type</a:t>
                      </a:r>
                      <a:r>
                        <a:rPr lang="en-GB" sz="2400" b="0" baseline="0" dirty="0" smtClean="0"/>
                        <a:t> 1 error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Correct</a:t>
                      </a:r>
                      <a:endParaRPr lang="en-GB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6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 smtClean="0">
                          <a:solidFill>
                            <a:sysClr val="windowText" lastClr="000000"/>
                          </a:solidFill>
                        </a:rPr>
                        <a:t>Do not reject (no evidence</a:t>
                      </a:r>
                      <a:r>
                        <a:rPr lang="en-GB" sz="2400" b="0" baseline="0" dirty="0" smtClean="0">
                          <a:solidFill>
                            <a:sysClr val="windowText" lastClr="000000"/>
                          </a:solidFill>
                        </a:rPr>
                        <a:t> it is false)</a:t>
                      </a:r>
                      <a:endParaRPr lang="en-GB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>
                          <a:solidFill>
                            <a:sysClr val="windowText" lastClr="000000"/>
                          </a:solidFill>
                        </a:rPr>
                        <a:t>Correct</a:t>
                      </a:r>
                      <a:endParaRPr lang="en-GB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 smtClean="0">
                          <a:solidFill>
                            <a:sysClr val="windowText" lastClr="000000"/>
                          </a:solidFill>
                        </a:rPr>
                        <a:t>Type 2 error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28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5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 for the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By actively following the material and carrying out the independent study the successful student will be able to</a:t>
            </a:r>
            <a:r>
              <a:rPr lang="en-US" sz="2400" dirty="0" smtClean="0"/>
              <a:t>:</a:t>
            </a:r>
            <a:endParaRPr lang="en-GB" sz="2400" dirty="0"/>
          </a:p>
          <a:p>
            <a:r>
              <a:rPr lang="en-GB" sz="2400" dirty="0" smtClean="0"/>
              <a:t>distinguish </a:t>
            </a:r>
            <a:r>
              <a:rPr lang="en-GB" sz="2400" dirty="0"/>
              <a:t>between data types </a:t>
            </a:r>
            <a:r>
              <a:rPr lang="en-GB" sz="2400" dirty="0" smtClean="0"/>
              <a:t>(</a:t>
            </a:r>
            <a:r>
              <a:rPr lang="en-GB" sz="2400" dirty="0"/>
              <a:t>MLO </a:t>
            </a:r>
            <a:r>
              <a:rPr lang="en-GB" sz="2400" dirty="0" smtClean="0"/>
              <a:t>2</a:t>
            </a:r>
            <a:r>
              <a:rPr lang="en-GB" sz="2400" dirty="0"/>
              <a:t>)</a:t>
            </a:r>
          </a:p>
          <a:p>
            <a:r>
              <a:rPr lang="en-GB" sz="2400" dirty="0"/>
              <a:t>demonstrate the process of hypothesis testing with an example </a:t>
            </a:r>
            <a:r>
              <a:rPr lang="en-GB" sz="2400" dirty="0"/>
              <a:t>(MLO </a:t>
            </a:r>
            <a:r>
              <a:rPr lang="en-GB" sz="2400" dirty="0" smtClean="0"/>
              <a:t>1)</a:t>
            </a:r>
            <a:endParaRPr lang="en-GB" sz="2400" dirty="0" smtClean="0"/>
          </a:p>
          <a:p>
            <a:r>
              <a:rPr lang="en-GB" sz="2400" dirty="0" smtClean="0"/>
              <a:t>Explain type 1 and type 2 errors (MLO 4)</a:t>
            </a:r>
            <a:endParaRPr lang="en-GB" sz="2400" dirty="0"/>
          </a:p>
          <a:p>
            <a:r>
              <a:rPr lang="en-GB" sz="2400" dirty="0"/>
              <a:t>read in data in to RStudio, create simple summaries and plots using manual pages where necessary (MLO 3)</a:t>
            </a:r>
          </a:p>
          <a:p>
            <a:r>
              <a:rPr lang="en-GB" sz="2400" dirty="0"/>
              <a:t>create neat reports in Word which include text and figures (MLO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Choosing data analysis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dirty="0" smtClean="0"/>
              <a:t>In Data Analysis in R you will learn several methods for statistically analysing data.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 smtClean="0"/>
              <a:t>Here we start to consider how we make appropriate choices.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 smtClean="0"/>
              <a:t>It’s a journey!</a:t>
            </a: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" y="3505200"/>
            <a:ext cx="48768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33400" y="1600200"/>
            <a:ext cx="26670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dirty="0" smtClean="0"/>
              <a:t>The choice </a:t>
            </a:r>
            <a:r>
              <a:rPr lang="en-GB" altLang="en-US" dirty="0" smtClean="0"/>
              <a:t>of </a:t>
            </a:r>
            <a:r>
              <a:rPr lang="en-GB" altLang="en-US" dirty="0" smtClean="0"/>
              <a:t>test </a:t>
            </a:r>
            <a:r>
              <a:rPr lang="en-GB" altLang="en-US" dirty="0" smtClean="0"/>
              <a:t>depends on ….</a:t>
            </a:r>
            <a:endParaRPr lang="en-GB" altLang="en-US" b="1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GB" dirty="0"/>
              <a:t>Type of </a:t>
            </a:r>
            <a:r>
              <a:rPr lang="en-GB" dirty="0" smtClean="0"/>
              <a:t>data</a:t>
            </a:r>
          </a:p>
          <a:p>
            <a:pPr marL="0" indent="0">
              <a:buNone/>
              <a:defRPr/>
            </a:pPr>
            <a:r>
              <a:rPr lang="en-GB" sz="2800" dirty="0" smtClean="0"/>
              <a:t>The </a:t>
            </a:r>
            <a:r>
              <a:rPr lang="en-GB" sz="2800" dirty="0"/>
              <a:t>type of values a variable can </a:t>
            </a:r>
            <a:r>
              <a:rPr lang="en-GB" sz="2800" dirty="0" smtClean="0"/>
              <a:t>take: </a:t>
            </a:r>
            <a:r>
              <a:rPr lang="en-GB" sz="2800" u="sng" dirty="0" smtClean="0"/>
              <a:t>Discrete</a:t>
            </a:r>
            <a:r>
              <a:rPr lang="en-GB" sz="2800" dirty="0" smtClean="0"/>
              <a:t> or </a:t>
            </a:r>
            <a:r>
              <a:rPr lang="en-GB" sz="2800" u="sng" dirty="0" smtClean="0"/>
              <a:t>continuous</a:t>
            </a:r>
            <a:r>
              <a:rPr lang="en-GB" sz="2800" dirty="0" smtClean="0"/>
              <a:t>?</a:t>
            </a:r>
          </a:p>
          <a:p>
            <a:pPr lvl="1" indent="-650875">
              <a:buNone/>
              <a:defRPr/>
            </a:pPr>
            <a:endParaRPr lang="en-GB" sz="2000" dirty="0"/>
          </a:p>
          <a:p>
            <a:pPr lvl="1" indent="-650875">
              <a:buFont typeface="+mj-lt"/>
              <a:buAutoNum type="arabicPeriod" startAt="2"/>
              <a:defRPr/>
            </a:pPr>
            <a:r>
              <a:rPr lang="en-GB" sz="3200" dirty="0"/>
              <a:t>Their role in the analysis </a:t>
            </a:r>
          </a:p>
          <a:p>
            <a:pPr marL="92075" lvl="1" indent="0">
              <a:buNone/>
              <a:defRPr/>
            </a:pPr>
            <a:r>
              <a:rPr lang="en-GB" sz="2800" dirty="0" smtClean="0"/>
              <a:t>Which is the response and which </a:t>
            </a:r>
            <a:r>
              <a:rPr lang="en-GB" dirty="0" smtClean="0"/>
              <a:t>is/are explanatory?</a:t>
            </a:r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0512E-AF2E-4566-9DBE-3E1B68A4EE4E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23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4300" y="6248400"/>
            <a:ext cx="5600700" cy="4730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14300" y="5486400"/>
            <a:ext cx="56007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6384" y="5393336"/>
            <a:ext cx="6635416" cy="1384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800" dirty="0"/>
              <a:t>Which variable is the response? (2)</a:t>
            </a:r>
          </a:p>
          <a:p>
            <a:r>
              <a:rPr lang="en-GB" sz="2800" dirty="0"/>
              <a:t>Which variables are explanatory? (2)</a:t>
            </a:r>
          </a:p>
          <a:p>
            <a:r>
              <a:rPr lang="en-GB" sz="2800" dirty="0"/>
              <a:t>What kind of values can they take? (1)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799"/>
          </a:xfrm>
        </p:spPr>
        <p:txBody>
          <a:bodyPr>
            <a:normAutofit/>
          </a:bodyPr>
          <a:lstStyle/>
          <a:p>
            <a:r>
              <a:rPr lang="en-GB" dirty="0" smtClean="0"/>
              <a:t>‘Experiments’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7400" y="1710964"/>
            <a:ext cx="29718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Something </a:t>
            </a:r>
          </a:p>
          <a:p>
            <a:r>
              <a:rPr lang="en-GB" sz="2400" dirty="0"/>
              <a:t>we measure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6384" y="1724788"/>
            <a:ext cx="32004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Some things we control, choose or set</a:t>
            </a:r>
          </a:p>
        </p:txBody>
      </p:sp>
      <p:cxnSp>
        <p:nvCxnSpPr>
          <p:cNvPr id="18" name="Straight Arrow Connector 17"/>
          <p:cNvCxnSpPr>
            <a:stCxn id="17" idx="3"/>
            <a:endCxn id="16" idx="1"/>
          </p:cNvCxnSpPr>
          <p:nvPr/>
        </p:nvCxnSpPr>
        <p:spPr>
          <a:xfrm flipV="1">
            <a:off x="3346784" y="2126463"/>
            <a:ext cx="2520616" cy="138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300" y="2593150"/>
            <a:ext cx="3314700" cy="15696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Independent variables</a:t>
            </a:r>
          </a:p>
          <a:p>
            <a:r>
              <a:rPr lang="en-GB" sz="2400" dirty="0"/>
              <a:t>Explanatory variables</a:t>
            </a:r>
          </a:p>
          <a:p>
            <a:r>
              <a:rPr lang="en-GB" sz="2400" dirty="0"/>
              <a:t>The ‘x’ s</a:t>
            </a:r>
          </a:p>
          <a:p>
            <a:pPr algn="ctr"/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105400" y="2624478"/>
            <a:ext cx="3733800" cy="15696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GB" sz="2400" dirty="0"/>
              <a:t>Dependent variables</a:t>
            </a:r>
          </a:p>
          <a:p>
            <a:pPr algn="r"/>
            <a:r>
              <a:rPr lang="en-GB" sz="2400" dirty="0"/>
              <a:t>Response variables</a:t>
            </a:r>
          </a:p>
          <a:p>
            <a:pPr algn="r"/>
            <a:r>
              <a:rPr lang="en-GB" sz="2400" dirty="0"/>
              <a:t>The ‘y’ s</a:t>
            </a:r>
          </a:p>
          <a:p>
            <a:pPr algn="r"/>
            <a:endParaRPr lang="en-GB" sz="2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30000" t="22743" r="60952" b="52285"/>
          <a:stretch/>
        </p:blipFill>
        <p:spPr>
          <a:xfrm>
            <a:off x="3615507" y="2237988"/>
            <a:ext cx="1706470" cy="29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467600" cy="1676400"/>
          </a:xfrm>
        </p:spPr>
        <p:txBody>
          <a:bodyPr>
            <a:normAutofit/>
          </a:bodyPr>
          <a:lstStyle/>
          <a:p>
            <a:r>
              <a:rPr lang="en-GB" altLang="en-US" sz="2700" dirty="0"/>
              <a:t>The choice of </a:t>
            </a:r>
            <a:r>
              <a:rPr lang="en-GB" altLang="en-US" sz="2700" dirty="0" smtClean="0"/>
              <a:t>test </a:t>
            </a:r>
            <a:r>
              <a:rPr lang="en-GB" altLang="en-US" sz="2700" dirty="0"/>
              <a:t>depends on: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> Type of data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2133600"/>
            <a:ext cx="2819400" cy="3429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dirty="0" smtClean="0"/>
              <a:t>Two main types</a:t>
            </a:r>
          </a:p>
          <a:p>
            <a:pPr lvl="1"/>
            <a:r>
              <a:rPr lang="en-GB" altLang="en-US" dirty="0" smtClean="0"/>
              <a:t>discrete</a:t>
            </a:r>
          </a:p>
          <a:p>
            <a:pPr lvl="1"/>
            <a:r>
              <a:rPr lang="en-GB" altLang="en-US" dirty="0" smtClean="0"/>
              <a:t>continuous</a:t>
            </a:r>
          </a:p>
          <a:p>
            <a:pPr eaLnBrk="1" hangingPunct="1"/>
            <a:endParaRPr lang="en-GB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97E8F-D4E2-47D3-B928-2AFC78C9E1C0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18360"/>
            <a:ext cx="5334000" cy="411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18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467600" cy="1676400"/>
          </a:xfrm>
        </p:spPr>
        <p:txBody>
          <a:bodyPr>
            <a:normAutofit/>
          </a:bodyPr>
          <a:lstStyle/>
          <a:p>
            <a:r>
              <a:rPr lang="en-GB" altLang="en-US" sz="2700" dirty="0"/>
              <a:t>The choice of </a:t>
            </a:r>
            <a:r>
              <a:rPr lang="en-GB" altLang="en-US" sz="2700" dirty="0" smtClean="0"/>
              <a:t>test </a:t>
            </a:r>
            <a:r>
              <a:rPr lang="en-GB" altLang="en-US" sz="2700" dirty="0"/>
              <a:t>depends on: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> Type of data - discrete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2514600"/>
            <a:ext cx="7024688" cy="3429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dirty="0" smtClean="0"/>
              <a:t>Discrete</a:t>
            </a:r>
          </a:p>
          <a:p>
            <a:pPr lvl="1"/>
            <a:r>
              <a:rPr lang="en-GB" altLang="en-US" dirty="0" smtClean="0"/>
              <a:t>Categories (not quantitative)</a:t>
            </a:r>
          </a:p>
          <a:p>
            <a:pPr lvl="1"/>
            <a:r>
              <a:rPr lang="en-GB" altLang="en-US" dirty="0" smtClean="0"/>
              <a:t>Counts (quantitative but discrete)</a:t>
            </a:r>
          </a:p>
          <a:p>
            <a:pPr eaLnBrk="1" hangingPunct="1"/>
            <a:endParaRPr lang="en-GB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97E8F-D4E2-47D3-B928-2AFC78C9E1C0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50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2" y="2087562"/>
            <a:ext cx="5410201" cy="3124200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dirty="0" smtClean="0"/>
              <a:t>Categories</a:t>
            </a:r>
          </a:p>
          <a:p>
            <a:pPr lvl="1">
              <a:buFont typeface="Wingdings" pitchFamily="2" charset="2"/>
              <a:buNone/>
            </a:pPr>
            <a:r>
              <a:rPr lang="en-GB" altLang="en-US" sz="2400" dirty="0" smtClean="0"/>
              <a:t>No </a:t>
            </a:r>
            <a:r>
              <a:rPr lang="en-GB" altLang="en-US" sz="2400" dirty="0"/>
              <a:t>scale e.g., colour, </a:t>
            </a:r>
            <a:r>
              <a:rPr lang="en-GB" altLang="en-US" sz="2400" dirty="0" smtClean="0"/>
              <a:t>species</a:t>
            </a:r>
          </a:p>
          <a:p>
            <a:pPr lvl="1">
              <a:buFont typeface="Wingdings" pitchFamily="2" charset="2"/>
              <a:buNone/>
            </a:pPr>
            <a:r>
              <a:rPr lang="en-GB" altLang="en-US" sz="2400" dirty="0" smtClean="0"/>
              <a:t>Often </a:t>
            </a:r>
            <a:r>
              <a:rPr lang="en-GB" altLang="en-US" sz="2400" dirty="0"/>
              <a:t>an ‘explanatory’  variable</a:t>
            </a:r>
          </a:p>
        </p:txBody>
      </p:sp>
      <p:pic>
        <p:nvPicPr>
          <p:cNvPr id="2970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84096" y="2039937"/>
            <a:ext cx="1707479" cy="2455863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B252F-02B6-4B36-B9D5-B3A2A8740552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609600"/>
            <a:ext cx="74676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700" dirty="0"/>
              <a:t>The choice of </a:t>
            </a:r>
            <a:r>
              <a:rPr lang="en-GB" altLang="en-US" sz="2700" dirty="0" smtClean="0"/>
              <a:t>test </a:t>
            </a:r>
            <a:r>
              <a:rPr lang="en-GB" altLang="en-US" sz="2700" dirty="0"/>
              <a:t>depends on: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 Type of data - discrete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7647"/>
          <a:stretch/>
        </p:blipFill>
        <p:spPr>
          <a:xfrm>
            <a:off x="228600" y="4036968"/>
            <a:ext cx="2721935" cy="2241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3687" y="3962400"/>
            <a:ext cx="2133600" cy="2133600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266593" y="6241246"/>
            <a:ext cx="1717003" cy="595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en-US" dirty="0" smtClean="0"/>
              <a:t>Category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114800" y="6241246"/>
            <a:ext cx="457200" cy="31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 flipV="1">
            <a:off x="1828800" y="6241246"/>
            <a:ext cx="437793" cy="2976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491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b4499390-8030-4e72-ba67-f9b2c44a7d81"/>
  <p:tag name="WASPOLLED" val="40AF9A33B2834007A57C8D4ED537E3CB"/>
  <p:tag name="TPVERSION" val="8"/>
  <p:tag name="TPFULLVERSION" val="8.6.3.13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20353</TotalTime>
  <Words>1174</Words>
  <Application>Microsoft Office PowerPoint</Application>
  <PresentationFormat>On-screen Show (4:3)</PresentationFormat>
  <Paragraphs>199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Cambria Math</vt:lpstr>
      <vt:lpstr>Times New Roman</vt:lpstr>
      <vt:lpstr>Arial</vt:lpstr>
      <vt:lpstr>Calibri</vt:lpstr>
      <vt:lpstr>Wingdings</vt:lpstr>
      <vt:lpstr>Office Theme</vt:lpstr>
      <vt:lpstr>Emma Rand Data Analysis in R</vt:lpstr>
      <vt:lpstr>Summary of this week</vt:lpstr>
      <vt:lpstr>Learning objectives for the week</vt:lpstr>
      <vt:lpstr>Choosing data analysis methods</vt:lpstr>
      <vt:lpstr>The choice of test depends on ….</vt:lpstr>
      <vt:lpstr>Overview </vt:lpstr>
      <vt:lpstr>The choice of test depends on:  Type of data</vt:lpstr>
      <vt:lpstr>The choice of test depends on:  Type of data - discrete</vt:lpstr>
      <vt:lpstr>PowerPoint Presentation</vt:lpstr>
      <vt:lpstr>The choice of test depends on:  Type of data - discrete</vt:lpstr>
      <vt:lpstr>The choice of test depends on:  Type of data - continuous</vt:lpstr>
      <vt:lpstr>The choice of test depends on:  Type of data</vt:lpstr>
      <vt:lpstr>The choice of test depends on ….</vt:lpstr>
      <vt:lpstr>R data types</vt:lpstr>
      <vt:lpstr>The logic of ‘hypothesis’ testing</vt:lpstr>
      <vt:lpstr>Hypothesis Testing: steps</vt:lpstr>
      <vt:lpstr>Hypothesis Testing example</vt:lpstr>
      <vt:lpstr>The null hypothesis. H0</vt:lpstr>
      <vt:lpstr>Hypothesis Testing example</vt:lpstr>
      <vt:lpstr>How far is too far? Distributions</vt:lpstr>
      <vt:lpstr>Hypothesis Testing example</vt:lpstr>
      <vt:lpstr>How far is too far? Distributions</vt:lpstr>
      <vt:lpstr>But more appropriately</vt:lpstr>
      <vt:lpstr>Hypothesis Testing – relationship to L1 example</vt:lpstr>
      <vt:lpstr>Hypothesis Testing example</vt:lpstr>
      <vt:lpstr>Hypothesis Testing:  The p-value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Skills term 2: Statistics</dc:title>
  <dc:creator>Emma Rand</dc:creator>
  <cp:lastModifiedBy>Emma Rand</cp:lastModifiedBy>
  <cp:revision>239</cp:revision>
  <dcterms:created xsi:type="dcterms:W3CDTF">2006-08-16T00:00:00Z</dcterms:created>
  <dcterms:modified xsi:type="dcterms:W3CDTF">2021-01-21T07:56:59Z</dcterms:modified>
</cp:coreProperties>
</file>