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handoutMasterIdLst>
    <p:handoutMasterId r:id="rId27"/>
  </p:handoutMasterIdLst>
  <p:sldIdLst>
    <p:sldId id="256" r:id="rId2"/>
    <p:sldId id="307" r:id="rId3"/>
    <p:sldId id="332" r:id="rId4"/>
    <p:sldId id="355" r:id="rId5"/>
    <p:sldId id="356" r:id="rId6"/>
    <p:sldId id="308" r:id="rId7"/>
    <p:sldId id="309" r:id="rId8"/>
    <p:sldId id="263" r:id="rId9"/>
    <p:sldId id="314" r:id="rId10"/>
    <p:sldId id="258" r:id="rId11"/>
    <p:sldId id="257" r:id="rId12"/>
    <p:sldId id="302" r:id="rId13"/>
    <p:sldId id="315" r:id="rId14"/>
    <p:sldId id="353" r:id="rId15"/>
    <p:sldId id="316" r:id="rId16"/>
    <p:sldId id="317" r:id="rId17"/>
    <p:sldId id="346" r:id="rId18"/>
    <p:sldId id="347" r:id="rId19"/>
    <p:sldId id="318" r:id="rId20"/>
    <p:sldId id="319" r:id="rId21"/>
    <p:sldId id="320" r:id="rId22"/>
    <p:sldId id="321" r:id="rId23"/>
    <p:sldId id="348" r:id="rId24"/>
    <p:sldId id="322" r:id="rId25"/>
  </p:sldIdLst>
  <p:sldSz cx="9144000" cy="6858000" type="screen4x3"/>
  <p:notesSz cx="10233025" cy="7102475"/>
  <p:embeddedFontLst>
    <p:embeddedFont>
      <p:font typeface="Roboto" panose="020B0604020202020204" charset="0"/>
      <p:regular r:id="rId28"/>
      <p:bold r:id="rId29"/>
    </p:embeddedFont>
    <p:embeddedFont>
      <p:font typeface="Calibri" panose="020F0502020204030204" pitchFamily="34" charset="0"/>
      <p:regular r:id="rId30"/>
      <p:bold r:id="rId31"/>
      <p:italic r:id="rId32"/>
      <p:boldItalic r:id="rId33"/>
    </p:embeddedFont>
  </p:embeddedFontLst>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8" autoAdjust="0"/>
    <p:restoredTop sz="94660"/>
  </p:normalViewPr>
  <p:slideViewPr>
    <p:cSldViewPr>
      <p:cViewPr varScale="1">
        <p:scale>
          <a:sx n="105" d="100"/>
          <a:sy n="105" d="100"/>
        </p:scale>
        <p:origin x="104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2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1F8-419C-97F7-DDA4668A2D8A}"/>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1F8-419C-97F7-DDA4668A2D8A}"/>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1F8-419C-97F7-DDA4668A2D8A}"/>
            </c:ext>
          </c:extLst>
        </c:ser>
        <c:dLbls>
          <c:showLegendKey val="0"/>
          <c:showVal val="0"/>
          <c:showCatName val="0"/>
          <c:showSerName val="0"/>
          <c:showPercent val="0"/>
          <c:showBubbleSize val="0"/>
        </c:dLbls>
        <c:gapWidth val="150"/>
        <c:shape val="box"/>
        <c:axId val="189033088"/>
        <c:axId val="189043072"/>
        <c:axId val="43727936"/>
      </c:bar3DChart>
      <c:catAx>
        <c:axId val="189033088"/>
        <c:scaling>
          <c:orientation val="minMax"/>
        </c:scaling>
        <c:delete val="0"/>
        <c:axPos val="b"/>
        <c:numFmt formatCode="General" sourceLinked="0"/>
        <c:majorTickMark val="out"/>
        <c:minorTickMark val="none"/>
        <c:tickLblPos val="nextTo"/>
        <c:crossAx val="189043072"/>
        <c:crosses val="autoZero"/>
        <c:auto val="1"/>
        <c:lblAlgn val="ctr"/>
        <c:lblOffset val="100"/>
        <c:noMultiLvlLbl val="0"/>
      </c:catAx>
      <c:valAx>
        <c:axId val="189043072"/>
        <c:scaling>
          <c:orientation val="minMax"/>
        </c:scaling>
        <c:delete val="0"/>
        <c:axPos val="l"/>
        <c:majorGridlines/>
        <c:numFmt formatCode="General" sourceLinked="1"/>
        <c:majorTickMark val="out"/>
        <c:minorTickMark val="none"/>
        <c:tickLblPos val="nextTo"/>
        <c:crossAx val="189033088"/>
        <c:crosses val="autoZero"/>
        <c:crossBetween val="between"/>
      </c:valAx>
      <c:serAx>
        <c:axId val="43727936"/>
        <c:scaling>
          <c:orientation val="minMax"/>
        </c:scaling>
        <c:delete val="0"/>
        <c:axPos val="b"/>
        <c:majorTickMark val="out"/>
        <c:minorTickMark val="none"/>
        <c:tickLblPos val="nextTo"/>
        <c:crossAx val="189043072"/>
        <c:crosses val="autoZero"/>
      </c:ser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21" cy="35479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795818" y="0"/>
            <a:ext cx="4434921" cy="354793"/>
          </a:xfrm>
          <a:prstGeom prst="rect">
            <a:avLst/>
          </a:prstGeom>
        </p:spPr>
        <p:txBody>
          <a:bodyPr vert="horz" lIns="91440" tIns="45720" rIns="91440" bIns="45720" rtlCol="0"/>
          <a:lstStyle>
            <a:lvl1pPr algn="r">
              <a:defRPr sz="1200"/>
            </a:lvl1pPr>
          </a:lstStyle>
          <a:p>
            <a:fld id="{9BAAE969-ADB3-48D7-A951-C00E48273C18}" type="datetimeFigureOut">
              <a:rPr lang="en-GB" smtClean="0"/>
              <a:t>13/01/2020</a:t>
            </a:fld>
            <a:endParaRPr lang="en-GB"/>
          </a:p>
        </p:txBody>
      </p:sp>
      <p:sp>
        <p:nvSpPr>
          <p:cNvPr id="4" name="Footer Placeholder 3"/>
          <p:cNvSpPr>
            <a:spLocks noGrp="1"/>
          </p:cNvSpPr>
          <p:nvPr>
            <p:ph type="ftr" sz="quarter" idx="2"/>
          </p:nvPr>
        </p:nvSpPr>
        <p:spPr>
          <a:xfrm>
            <a:off x="1" y="6746581"/>
            <a:ext cx="4434921" cy="35479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795818" y="6746581"/>
            <a:ext cx="4434921" cy="354793"/>
          </a:xfrm>
          <a:prstGeom prst="rect">
            <a:avLst/>
          </a:prstGeom>
        </p:spPr>
        <p:txBody>
          <a:bodyPr vert="horz" lIns="91440" tIns="45720" rIns="91440" bIns="45720" rtlCol="0" anchor="b"/>
          <a:lstStyle>
            <a:lvl1pPr algn="r">
              <a:defRPr sz="1200"/>
            </a:lvl1pPr>
          </a:lstStyle>
          <a:p>
            <a:fld id="{8ED17753-C2F4-4F5E-AC25-EADE1A8E9139}" type="slidenum">
              <a:rPr lang="en-GB" smtClean="0"/>
              <a:t>‹#›</a:t>
            </a:fld>
            <a:endParaRPr lang="en-GB"/>
          </a:p>
        </p:txBody>
      </p:sp>
    </p:spTree>
    <p:extLst>
      <p:ext uri="{BB962C8B-B14F-4D97-AF65-F5344CB8AC3E}">
        <p14:creationId xmlns:p14="http://schemas.microsoft.com/office/powerpoint/2010/main" val="3652331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311" cy="355124"/>
          </a:xfrm>
          <a:prstGeom prst="rect">
            <a:avLst/>
          </a:prstGeom>
        </p:spPr>
        <p:txBody>
          <a:bodyPr vert="horz" lIns="99057" tIns="49528" rIns="99057" bIns="49528" rtlCol="0"/>
          <a:lstStyle>
            <a:lvl1pPr algn="l">
              <a:defRPr sz="1300"/>
            </a:lvl1pPr>
          </a:lstStyle>
          <a:p>
            <a:endParaRPr lang="en-GB"/>
          </a:p>
        </p:txBody>
      </p:sp>
      <p:sp>
        <p:nvSpPr>
          <p:cNvPr id="3" name="Date Placeholder 2"/>
          <p:cNvSpPr>
            <a:spLocks noGrp="1"/>
          </p:cNvSpPr>
          <p:nvPr>
            <p:ph type="dt" idx="1"/>
          </p:nvPr>
        </p:nvSpPr>
        <p:spPr>
          <a:xfrm>
            <a:off x="5796346" y="0"/>
            <a:ext cx="4434311" cy="355124"/>
          </a:xfrm>
          <a:prstGeom prst="rect">
            <a:avLst/>
          </a:prstGeom>
        </p:spPr>
        <p:txBody>
          <a:bodyPr vert="horz" lIns="99057" tIns="49528" rIns="99057" bIns="49528" rtlCol="0"/>
          <a:lstStyle>
            <a:lvl1pPr algn="r">
              <a:defRPr sz="1300"/>
            </a:lvl1pPr>
          </a:lstStyle>
          <a:p>
            <a:fld id="{8410BF60-2399-471B-88B8-98E5D19A2C28}" type="datetimeFigureOut">
              <a:rPr lang="en-GB" smtClean="0"/>
              <a:t>13/01/2020</a:t>
            </a:fld>
            <a:endParaRPr lang="en-GB"/>
          </a:p>
        </p:txBody>
      </p:sp>
      <p:sp>
        <p:nvSpPr>
          <p:cNvPr id="4" name="Slide Image Placeholder 3"/>
          <p:cNvSpPr>
            <a:spLocks noGrp="1" noRot="1" noChangeAspect="1"/>
          </p:cNvSpPr>
          <p:nvPr>
            <p:ph type="sldImg" idx="2"/>
          </p:nvPr>
        </p:nvSpPr>
        <p:spPr>
          <a:xfrm>
            <a:off x="3340100" y="531813"/>
            <a:ext cx="3552825" cy="2665412"/>
          </a:xfrm>
          <a:prstGeom prst="rect">
            <a:avLst/>
          </a:prstGeom>
          <a:noFill/>
          <a:ln w="12700">
            <a:solidFill>
              <a:prstClr val="black"/>
            </a:solidFill>
          </a:ln>
        </p:spPr>
        <p:txBody>
          <a:bodyPr vert="horz" lIns="99057" tIns="49528" rIns="99057" bIns="49528" rtlCol="0" anchor="ctr"/>
          <a:lstStyle/>
          <a:p>
            <a:endParaRPr lang="en-GB"/>
          </a:p>
        </p:txBody>
      </p:sp>
      <p:sp>
        <p:nvSpPr>
          <p:cNvPr id="5" name="Notes Placeholder 4"/>
          <p:cNvSpPr>
            <a:spLocks noGrp="1"/>
          </p:cNvSpPr>
          <p:nvPr>
            <p:ph type="body" sz="quarter" idx="3"/>
          </p:nvPr>
        </p:nvSpPr>
        <p:spPr>
          <a:xfrm>
            <a:off x="1023303" y="3373676"/>
            <a:ext cx="8186420" cy="3196114"/>
          </a:xfrm>
          <a:prstGeom prst="rect">
            <a:avLst/>
          </a:prstGeom>
        </p:spPr>
        <p:txBody>
          <a:bodyPr vert="horz" lIns="99057" tIns="49528" rIns="99057" bIns="495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746119"/>
            <a:ext cx="4434311" cy="355124"/>
          </a:xfrm>
          <a:prstGeom prst="rect">
            <a:avLst/>
          </a:prstGeom>
        </p:spPr>
        <p:txBody>
          <a:bodyPr vert="horz" lIns="99057" tIns="49528" rIns="99057" bIns="49528" rtlCol="0" anchor="b"/>
          <a:lstStyle>
            <a:lvl1pPr algn="l">
              <a:defRPr sz="1300"/>
            </a:lvl1pPr>
          </a:lstStyle>
          <a:p>
            <a:endParaRPr lang="en-GB"/>
          </a:p>
        </p:txBody>
      </p:sp>
      <p:sp>
        <p:nvSpPr>
          <p:cNvPr id="7" name="Slide Number Placeholder 6"/>
          <p:cNvSpPr>
            <a:spLocks noGrp="1"/>
          </p:cNvSpPr>
          <p:nvPr>
            <p:ph type="sldNum" sz="quarter" idx="5"/>
          </p:nvPr>
        </p:nvSpPr>
        <p:spPr>
          <a:xfrm>
            <a:off x="5796346" y="6746119"/>
            <a:ext cx="4434311" cy="355124"/>
          </a:xfrm>
          <a:prstGeom prst="rect">
            <a:avLst/>
          </a:prstGeom>
        </p:spPr>
        <p:txBody>
          <a:bodyPr vert="horz" lIns="99057" tIns="49528" rIns="99057" bIns="49528" rtlCol="0" anchor="b"/>
          <a:lstStyle>
            <a:lvl1pPr algn="r">
              <a:defRPr sz="1300"/>
            </a:lvl1pPr>
          </a:lstStyle>
          <a:p>
            <a:fld id="{EE96B617-D044-4BB8-AD54-2A899191954D}" type="slidenum">
              <a:rPr lang="en-GB" smtClean="0"/>
              <a:t>‹#›</a:t>
            </a:fld>
            <a:endParaRPr lang="en-GB"/>
          </a:p>
        </p:txBody>
      </p:sp>
    </p:spTree>
    <p:extLst>
      <p:ext uri="{BB962C8B-B14F-4D97-AF65-F5344CB8AC3E}">
        <p14:creationId xmlns:p14="http://schemas.microsoft.com/office/powerpoint/2010/main" val="2427007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E96B617-D044-4BB8-AD54-2A899191954D}" type="slidenum">
              <a:rPr lang="en-GB" smtClean="0"/>
              <a:t>1</a:t>
            </a:fld>
            <a:endParaRPr lang="en-GB"/>
          </a:p>
        </p:txBody>
      </p:sp>
    </p:spTree>
    <p:extLst>
      <p:ext uri="{BB962C8B-B14F-4D97-AF65-F5344CB8AC3E}">
        <p14:creationId xmlns:p14="http://schemas.microsoft.com/office/powerpoint/2010/main" val="2178708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96B617-D044-4BB8-AD54-2A899191954D}" type="slidenum">
              <a:rPr lang="en-GB" smtClean="0"/>
              <a:t>2</a:t>
            </a:fld>
            <a:endParaRPr lang="en-GB"/>
          </a:p>
        </p:txBody>
      </p:sp>
    </p:spTree>
    <p:extLst>
      <p:ext uri="{BB962C8B-B14F-4D97-AF65-F5344CB8AC3E}">
        <p14:creationId xmlns:p14="http://schemas.microsoft.com/office/powerpoint/2010/main" val="210184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96B617-D044-4BB8-AD54-2A899191954D}" type="slidenum">
              <a:rPr lang="en-GB" smtClean="0"/>
              <a:t>3</a:t>
            </a:fld>
            <a:endParaRPr lang="en-GB"/>
          </a:p>
        </p:txBody>
      </p:sp>
    </p:spTree>
    <p:extLst>
      <p:ext uri="{BB962C8B-B14F-4D97-AF65-F5344CB8AC3E}">
        <p14:creationId xmlns:p14="http://schemas.microsoft.com/office/powerpoint/2010/main" val="2101841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96B617-D044-4BB8-AD54-2A899191954D}" type="slidenum">
              <a:rPr lang="en-GB" smtClean="0"/>
              <a:t>6</a:t>
            </a:fld>
            <a:endParaRPr lang="en-GB"/>
          </a:p>
        </p:txBody>
      </p:sp>
    </p:spTree>
    <p:extLst>
      <p:ext uri="{BB962C8B-B14F-4D97-AF65-F5344CB8AC3E}">
        <p14:creationId xmlns:p14="http://schemas.microsoft.com/office/powerpoint/2010/main" val="719371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96B617-D044-4BB8-AD54-2A899191954D}" type="slidenum">
              <a:rPr lang="en-GB" smtClean="0"/>
              <a:t>13</a:t>
            </a:fld>
            <a:endParaRPr lang="en-GB"/>
          </a:p>
        </p:txBody>
      </p:sp>
    </p:spTree>
    <p:extLst>
      <p:ext uri="{BB962C8B-B14F-4D97-AF65-F5344CB8AC3E}">
        <p14:creationId xmlns:p14="http://schemas.microsoft.com/office/powerpoint/2010/main" val="1728823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96B617-D044-4BB8-AD54-2A899191954D}" type="slidenum">
              <a:rPr lang="en-GB" smtClean="0"/>
              <a:t>14</a:t>
            </a:fld>
            <a:endParaRPr lang="en-GB"/>
          </a:p>
        </p:txBody>
      </p:sp>
    </p:spTree>
    <p:extLst>
      <p:ext uri="{BB962C8B-B14F-4D97-AF65-F5344CB8AC3E}">
        <p14:creationId xmlns:p14="http://schemas.microsoft.com/office/powerpoint/2010/main" val="2084199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96B617-D044-4BB8-AD54-2A899191954D}" type="slidenum">
              <a:rPr lang="en-GB" smtClean="0"/>
              <a:t>18</a:t>
            </a:fld>
            <a:endParaRPr lang="en-GB"/>
          </a:p>
        </p:txBody>
      </p:sp>
    </p:spTree>
    <p:extLst>
      <p:ext uri="{BB962C8B-B14F-4D97-AF65-F5344CB8AC3E}">
        <p14:creationId xmlns:p14="http://schemas.microsoft.com/office/powerpoint/2010/main" val="4060146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96B617-D044-4BB8-AD54-2A899191954D}" type="slidenum">
              <a:rPr lang="en-GB" smtClean="0"/>
              <a:t>19</a:t>
            </a:fld>
            <a:endParaRPr lang="en-GB"/>
          </a:p>
        </p:txBody>
      </p:sp>
    </p:spTree>
    <p:extLst>
      <p:ext uri="{BB962C8B-B14F-4D97-AF65-F5344CB8AC3E}">
        <p14:creationId xmlns:p14="http://schemas.microsoft.com/office/powerpoint/2010/main" val="359524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D8741C9-1E1B-4FF3-A7E9-1243E9823EB4}" type="datetime1">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12FBD6-812A-4416-A980-4B9119C35DA5}" type="datetime1">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DB8FA-BBB8-495B-B161-4F7BDFDDEDA3}" type="datetime1">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20C214B-656F-4D67-9F4A-70D59F6620AC}" type="datetime1">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166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20C214B-656F-4D67-9F4A-70D59F6620AC}" type="datetime1">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graphicFrame>
        <p:nvGraphicFramePr>
          <p:cNvPr id="6" name="TPChart" hidden="1"/>
          <p:cNvGraphicFramePr/>
          <p:nvPr userDrawn="1">
            <p:extLst>
              <p:ext uri="{D42A27DB-BD31-4B8C-83A1-F6EECF244321}">
                <p14:modId xmlns:p14="http://schemas.microsoft.com/office/powerpoint/2010/main" val="678302318"/>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622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5385EC-3DC5-4FB3-BD46-054AE38A1DA3}" type="datetime1">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04D26-DE6E-4F1A-B4D1-9E6E5BEF65E2}" type="datetime1">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DF7611-242A-4AB8-BF3D-8696A364C66C}" type="datetime1">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B8C006-CEDD-4D5A-BF40-3F5AD76685BA}" type="datetime1">
              <a:rPr lang="en-US" smtClean="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3F5178-2C49-4CC5-9BF1-3EA0F730AC68}" type="datetime1">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083F6-940C-434A-A58D-C14A68B618CE}" type="datetime1">
              <a:rPr lang="en-US" smtClean="0"/>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69DB20-2F70-429C-8D6F-BD64D4D77F86}" type="datetime1">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CA00C8-74D9-48C2-9E25-45761229EB05}" type="datetime1">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C214B-656F-4D67-9F4A-70D59F6620AC}" type="datetime1">
              <a:rPr lang="en-US" smtClean="0"/>
              <a:t>1/13/2020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docs.google.com/spreadsheets/d/1kN26o_qhIvkLVl3u-1ROawLsWOWkt7U2CGD3fpS2818/edit?usp=sharing"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vle.york.ac.uk/webapps/blackboard/content/listContentEditable.jsp?content_id=_3360939_1&amp;course_id=_94739_1"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905000"/>
            <a:ext cx="8686800" cy="2895599"/>
          </a:xfrm>
        </p:spPr>
        <p:txBody>
          <a:bodyPr>
            <a:normAutofit fontScale="90000"/>
          </a:bodyPr>
          <a:lstStyle/>
          <a:p>
            <a:r>
              <a:rPr lang="en-GB" dirty="0"/>
              <a:t>Emma Rand</a:t>
            </a:r>
            <a:br>
              <a:rPr lang="en-GB" dirty="0"/>
            </a:br>
            <a:r>
              <a:rPr lang="en-GB" dirty="0"/>
              <a:t/>
            </a:r>
            <a:br>
              <a:rPr lang="en-GB" dirty="0"/>
            </a:br>
            <a:r>
              <a:rPr lang="en-GB" dirty="0"/>
              <a:t>Laboratory &amp; Professional skills for </a:t>
            </a:r>
            <a:r>
              <a:rPr lang="en-GB" dirty="0" err="1"/>
              <a:t>Bioscientists</a:t>
            </a:r>
            <a:r>
              <a:rPr lang="en-GB" dirty="0"/>
              <a:t> </a:t>
            </a:r>
            <a:br>
              <a:rPr lang="en-GB" dirty="0"/>
            </a:br>
            <a:r>
              <a:rPr lang="en-GB" dirty="0"/>
              <a:t>Term 2: Data Analysis in R</a:t>
            </a:r>
          </a:p>
        </p:txBody>
      </p:sp>
      <p:sp>
        <p:nvSpPr>
          <p:cNvPr id="3" name="Subtitle 2"/>
          <p:cNvSpPr>
            <a:spLocks noGrp="1"/>
          </p:cNvSpPr>
          <p:nvPr>
            <p:ph type="subTitle" idx="1"/>
          </p:nvPr>
        </p:nvSpPr>
        <p:spPr>
          <a:xfrm>
            <a:off x="1228165" y="5029200"/>
            <a:ext cx="6400800" cy="990600"/>
          </a:xfrm>
        </p:spPr>
        <p:txBody>
          <a:bodyPr>
            <a:normAutofit lnSpcReduction="10000"/>
          </a:bodyPr>
          <a:lstStyle/>
          <a:p>
            <a:r>
              <a:rPr lang="en-GB" dirty="0"/>
              <a:t>Week 2: Introduction to module and RStudio</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991" y="298277"/>
            <a:ext cx="5973009" cy="1247949"/>
          </a:xfrm>
          <a:prstGeom prst="rect">
            <a:avLst/>
          </a:prstGeom>
        </p:spPr>
      </p:pic>
    </p:spTree>
    <p:extLst>
      <p:ext uri="{BB962C8B-B14F-4D97-AF65-F5344CB8AC3E}">
        <p14:creationId xmlns:p14="http://schemas.microsoft.com/office/powerpoint/2010/main" val="659260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of this week</a:t>
            </a:r>
          </a:p>
        </p:txBody>
      </p:sp>
      <p:sp>
        <p:nvSpPr>
          <p:cNvPr id="3" name="Content Placeholder 2"/>
          <p:cNvSpPr>
            <a:spLocks noGrp="1"/>
          </p:cNvSpPr>
          <p:nvPr>
            <p:ph idx="1"/>
          </p:nvPr>
        </p:nvSpPr>
        <p:spPr/>
        <p:txBody>
          <a:bodyPr>
            <a:normAutofit/>
          </a:bodyPr>
          <a:lstStyle/>
          <a:p>
            <a:r>
              <a:rPr lang="en-GB" dirty="0"/>
              <a:t>We explain why we do statistical tests </a:t>
            </a:r>
          </a:p>
          <a:p>
            <a:endParaRPr lang="en-GB" dirty="0"/>
          </a:p>
          <a:p>
            <a:r>
              <a:rPr lang="en-GB" dirty="0"/>
              <a:t>Using </a:t>
            </a:r>
            <a:r>
              <a:rPr lang="en-GB" dirty="0" err="1"/>
              <a:t>DataCamp</a:t>
            </a:r>
            <a:r>
              <a:rPr lang="en-GB" dirty="0"/>
              <a:t> and RStudio we learn how to use the command line, basic functions and arguments; navigate the panes; and what the workspace, scripts and history are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44688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objectives for the week</a:t>
            </a:r>
          </a:p>
        </p:txBody>
      </p:sp>
      <p:sp>
        <p:nvSpPr>
          <p:cNvPr id="3" name="Content Placeholder 2"/>
          <p:cNvSpPr>
            <a:spLocks noGrp="1"/>
          </p:cNvSpPr>
          <p:nvPr>
            <p:ph idx="1"/>
          </p:nvPr>
        </p:nvSpPr>
        <p:spPr/>
        <p:txBody>
          <a:bodyPr>
            <a:normAutofit fontScale="92500" lnSpcReduction="20000"/>
          </a:bodyPr>
          <a:lstStyle/>
          <a:p>
            <a:pPr marL="0" indent="0">
              <a:buNone/>
            </a:pPr>
            <a:r>
              <a:rPr lang="en-GB" dirty="0"/>
              <a:t>By actively following the lecture and practical and carrying out the independent study the successful student will be able to:</a:t>
            </a:r>
          </a:p>
          <a:p>
            <a:r>
              <a:rPr lang="en-GB" sz="2800" dirty="0"/>
              <a:t>to explain why we need statistical tests and the logic of hypothesis testing (MLO 1)</a:t>
            </a:r>
          </a:p>
          <a:p>
            <a:r>
              <a:rPr lang="en-GB" sz="2800" dirty="0"/>
              <a:t>use the R command line as a calculator and to assign variables (MLO 3)</a:t>
            </a:r>
          </a:p>
          <a:p>
            <a:r>
              <a:rPr lang="en-GB" sz="2800" dirty="0"/>
              <a:t>Create and use the basic data types in R (MLO 3)</a:t>
            </a:r>
          </a:p>
          <a:p>
            <a:r>
              <a:rPr lang="en-GB" sz="2800" dirty="0"/>
              <a:t>find their way around the RStudio windows (MLO 3)</a:t>
            </a:r>
          </a:p>
          <a:p>
            <a:r>
              <a:rPr lang="en-GB" sz="2800" dirty="0"/>
              <a:t>create, use and save a script file to run r commands (MLO 3)</a:t>
            </a:r>
          </a:p>
          <a:p>
            <a:r>
              <a:rPr lang="en-GB" sz="2800" dirty="0"/>
              <a:t>search and understand manual pages (MLO 3)</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01072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Foundations of statistical testing: Science overview </a:t>
            </a:r>
          </a:p>
        </p:txBody>
      </p:sp>
      <p:sp>
        <p:nvSpPr>
          <p:cNvPr id="3" name="Content Placeholder 2"/>
          <p:cNvSpPr>
            <a:spLocks noGrp="1"/>
          </p:cNvSpPr>
          <p:nvPr>
            <p:ph idx="1"/>
          </p:nvPr>
        </p:nvSpPr>
        <p:spPr>
          <a:xfrm>
            <a:off x="457200" y="1600201"/>
            <a:ext cx="8229600" cy="685799"/>
          </a:xfrm>
        </p:spPr>
        <p:txBody>
          <a:bodyPr>
            <a:normAutofit/>
          </a:bodyPr>
          <a:lstStyle/>
          <a:p>
            <a:r>
              <a:rPr lang="en-GB" dirty="0"/>
              <a:t>‘Experiments’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TextBox 4"/>
          <p:cNvSpPr txBox="1"/>
          <p:nvPr/>
        </p:nvSpPr>
        <p:spPr>
          <a:xfrm>
            <a:off x="5867400" y="2244365"/>
            <a:ext cx="297180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dirty="0"/>
              <a:t>Something </a:t>
            </a:r>
          </a:p>
          <a:p>
            <a:r>
              <a:rPr lang="en-GB" sz="2400" dirty="0"/>
              <a:t>we measure</a:t>
            </a:r>
          </a:p>
        </p:txBody>
      </p:sp>
      <p:sp>
        <p:nvSpPr>
          <p:cNvPr id="6" name="TextBox 5"/>
          <p:cNvSpPr txBox="1"/>
          <p:nvPr/>
        </p:nvSpPr>
        <p:spPr>
          <a:xfrm>
            <a:off x="146384" y="2258189"/>
            <a:ext cx="320040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dirty="0"/>
              <a:t>Some things we control, choose or set</a:t>
            </a:r>
          </a:p>
        </p:txBody>
      </p:sp>
      <p:cxnSp>
        <p:nvCxnSpPr>
          <p:cNvPr id="8" name="Straight Arrow Connector 7"/>
          <p:cNvCxnSpPr>
            <a:stCxn id="6" idx="3"/>
            <a:endCxn id="5" idx="1"/>
          </p:cNvCxnSpPr>
          <p:nvPr/>
        </p:nvCxnSpPr>
        <p:spPr>
          <a:xfrm flipV="1">
            <a:off x="3346784" y="2659864"/>
            <a:ext cx="2520616" cy="138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4300" y="3126551"/>
            <a:ext cx="3314700" cy="156966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dirty="0"/>
              <a:t>Independent variables</a:t>
            </a:r>
          </a:p>
          <a:p>
            <a:r>
              <a:rPr lang="en-GB" sz="2400" dirty="0"/>
              <a:t>Explanatory variables</a:t>
            </a:r>
          </a:p>
          <a:p>
            <a:r>
              <a:rPr lang="en-GB" sz="2400" dirty="0"/>
              <a:t>The ‘x’ s</a:t>
            </a:r>
          </a:p>
          <a:p>
            <a:pPr algn="ctr"/>
            <a:endParaRPr lang="en-GB" sz="2400" dirty="0"/>
          </a:p>
        </p:txBody>
      </p:sp>
      <p:sp>
        <p:nvSpPr>
          <p:cNvPr id="10" name="TextBox 9"/>
          <p:cNvSpPr txBox="1"/>
          <p:nvPr/>
        </p:nvSpPr>
        <p:spPr>
          <a:xfrm>
            <a:off x="5105400" y="3157879"/>
            <a:ext cx="3733800" cy="156966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GB" sz="2400" dirty="0"/>
              <a:t>Dependent variables</a:t>
            </a:r>
          </a:p>
          <a:p>
            <a:pPr algn="r"/>
            <a:r>
              <a:rPr lang="en-GB" sz="2400" dirty="0"/>
              <a:t>Response variables</a:t>
            </a:r>
          </a:p>
          <a:p>
            <a:pPr algn="r"/>
            <a:r>
              <a:rPr lang="en-GB" sz="2400" dirty="0"/>
              <a:t>The ‘y’ s</a:t>
            </a:r>
          </a:p>
          <a:p>
            <a:pPr algn="r"/>
            <a:endParaRPr lang="en-GB" sz="2400" dirty="0"/>
          </a:p>
        </p:txBody>
      </p:sp>
      <p:sp>
        <p:nvSpPr>
          <p:cNvPr id="12" name="TextBox 11"/>
          <p:cNvSpPr txBox="1"/>
          <p:nvPr/>
        </p:nvSpPr>
        <p:spPr>
          <a:xfrm>
            <a:off x="5878850" y="5562600"/>
            <a:ext cx="266700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800" dirty="0"/>
              <a:t>inferences made</a:t>
            </a:r>
          </a:p>
        </p:txBody>
      </p:sp>
      <p:pic>
        <p:nvPicPr>
          <p:cNvPr id="22" name="Picture 21"/>
          <p:cNvPicPr>
            <a:picLocks noChangeAspect="1"/>
          </p:cNvPicPr>
          <p:nvPr/>
        </p:nvPicPr>
        <p:blipFill rotWithShape="1">
          <a:blip r:embed="rId2"/>
          <a:srcRect l="30000" t="22743" r="60952" b="52285"/>
          <a:stretch/>
        </p:blipFill>
        <p:spPr>
          <a:xfrm>
            <a:off x="3591075" y="3276601"/>
            <a:ext cx="2006617" cy="3461356"/>
          </a:xfrm>
          <a:prstGeom prst="rect">
            <a:avLst/>
          </a:prstGeom>
        </p:spPr>
      </p:pic>
    </p:spTree>
    <p:extLst>
      <p:ext uri="{BB962C8B-B14F-4D97-AF65-F5344CB8AC3E}">
        <p14:creationId xmlns:p14="http://schemas.microsoft.com/office/powerpoint/2010/main" val="791712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do we need statistics?</a:t>
            </a:r>
          </a:p>
        </p:txBody>
      </p:sp>
      <p:sp>
        <p:nvSpPr>
          <p:cNvPr id="3" name="Content Placeholder 2"/>
          <p:cNvSpPr>
            <a:spLocks noGrp="1"/>
          </p:cNvSpPr>
          <p:nvPr>
            <p:ph idx="1"/>
          </p:nvPr>
        </p:nvSpPr>
        <p:spPr/>
        <p:txBody>
          <a:bodyPr>
            <a:normAutofit/>
          </a:bodyPr>
          <a:lstStyle/>
          <a:p>
            <a:r>
              <a:rPr lang="en-GB" i="1" dirty="0"/>
              <a:t>Responses</a:t>
            </a:r>
            <a:r>
              <a:rPr lang="en-GB" dirty="0"/>
              <a:t> vary</a:t>
            </a:r>
          </a:p>
          <a:p>
            <a:r>
              <a:rPr lang="en-GB" dirty="0"/>
              <a:t>We see patterns</a:t>
            </a:r>
          </a:p>
          <a:p>
            <a:r>
              <a:rPr lang="en-GB" dirty="0"/>
              <a:t>‘coincidence’ can be common</a:t>
            </a:r>
          </a:p>
          <a:p>
            <a:endParaRPr lang="en-GB" dirty="0"/>
          </a:p>
          <a:p>
            <a:r>
              <a:rPr lang="en-GB" dirty="0"/>
              <a:t>The birthday problem</a:t>
            </a:r>
          </a:p>
          <a:p>
            <a:pPr marL="0" indent="0">
              <a:buNone/>
            </a:pPr>
            <a:r>
              <a:rPr lang="en-GB" dirty="0"/>
              <a:t>If you are in a group of 25 people, what is the probability of sharing a birthday?</a:t>
            </a:r>
          </a:p>
          <a:p>
            <a:pPr marL="0" indent="0">
              <a:buNone/>
            </a:pPr>
            <a:endParaRPr lang="en-GB" dirty="0"/>
          </a:p>
          <a:p>
            <a:pPr marL="0" indent="0">
              <a:buNone/>
            </a:pP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498401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do we need statistics?</a:t>
            </a:r>
          </a:p>
        </p:txBody>
      </p:sp>
      <p:sp>
        <p:nvSpPr>
          <p:cNvPr id="3" name="Content Placeholder 2"/>
          <p:cNvSpPr>
            <a:spLocks noGrp="1"/>
          </p:cNvSpPr>
          <p:nvPr>
            <p:ph idx="1"/>
          </p:nvPr>
        </p:nvSpPr>
        <p:spPr/>
        <p:txBody>
          <a:bodyPr>
            <a:normAutofit/>
          </a:bodyPr>
          <a:lstStyle/>
          <a:p>
            <a:r>
              <a:rPr lang="en-GB" i="1" dirty="0"/>
              <a:t>Responses</a:t>
            </a:r>
            <a:r>
              <a:rPr lang="en-GB" dirty="0"/>
              <a:t> vary; ‘coincidence’ can be common</a:t>
            </a:r>
          </a:p>
          <a:p>
            <a:r>
              <a:rPr lang="en-GB" dirty="0"/>
              <a:t>Logic of statistical testing: Birthweight</a:t>
            </a:r>
          </a:p>
          <a:p>
            <a:pPr lvl="1"/>
            <a:r>
              <a:rPr lang="en-GB" dirty="0"/>
              <a:t>National average is 3300 grams with an </a:t>
            </a:r>
            <a:r>
              <a:rPr lang="en-GB" dirty="0" err="1"/>
              <a:t>s.d.</a:t>
            </a:r>
            <a:r>
              <a:rPr lang="en-GB" dirty="0"/>
              <a:t> = 900</a:t>
            </a:r>
          </a:p>
          <a:p>
            <a:pPr lvl="1"/>
            <a:r>
              <a:rPr lang="en-GB" dirty="0"/>
              <a:t>Do mothers who live in poverty have babies of average birthweight?</a:t>
            </a:r>
          </a:p>
          <a:p>
            <a:pPr lvl="1"/>
            <a:r>
              <a:rPr lang="en-GB" dirty="0"/>
              <a:t>Take a sample: 25 mothers who live in poverty has a mean of 3000 grams</a:t>
            </a:r>
          </a:p>
          <a:p>
            <a:pPr lvl="1"/>
            <a:r>
              <a:rPr lang="en-GB" dirty="0"/>
              <a:t>What should you conclude about the effect of poverty?</a:t>
            </a:r>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668432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logic of ‘hypothesis’ testing</a:t>
            </a:r>
          </a:p>
        </p:txBody>
      </p:sp>
      <p:sp>
        <p:nvSpPr>
          <p:cNvPr id="3" name="Content Placeholder 2"/>
          <p:cNvSpPr>
            <a:spLocks noGrp="1"/>
          </p:cNvSpPr>
          <p:nvPr>
            <p:ph idx="1"/>
          </p:nvPr>
        </p:nvSpPr>
        <p:spPr/>
        <p:txBody>
          <a:bodyPr/>
          <a:lstStyle/>
          <a:p>
            <a:r>
              <a:rPr lang="en-GB" dirty="0"/>
              <a:t>Do our results (3000 g) seem likely if mean weight is 3300g?</a:t>
            </a:r>
          </a:p>
          <a:p>
            <a:r>
              <a:rPr lang="en-GB" dirty="0"/>
              <a:t>3300 g (the National average) is the ‘no effect hypothesis’</a:t>
            </a:r>
          </a:p>
          <a:p>
            <a:r>
              <a:rPr lang="en-GB" dirty="0"/>
              <a:t>“The null hypothesis”</a:t>
            </a:r>
          </a:p>
          <a:p>
            <a:pPr marL="0" indent="0">
              <a:buNone/>
            </a:pPr>
            <a:endParaRPr lang="en-GB" dirty="0"/>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016282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The null hypothesis. H</a:t>
            </a:r>
            <a:r>
              <a:rPr lang="en-GB" baseline="-25000" dirty="0"/>
              <a:t>0</a:t>
            </a:r>
          </a:p>
        </p:txBody>
      </p:sp>
      <p:sp>
        <p:nvSpPr>
          <p:cNvPr id="3" name="Content Placeholder 2"/>
          <p:cNvSpPr>
            <a:spLocks noGrp="1"/>
          </p:cNvSpPr>
          <p:nvPr>
            <p:ph idx="1"/>
          </p:nvPr>
        </p:nvSpPr>
        <p:spPr>
          <a:xfrm>
            <a:off x="762000" y="1600200"/>
            <a:ext cx="7696200" cy="4525963"/>
          </a:xfrm>
        </p:spPr>
        <p:txBody>
          <a:bodyPr>
            <a:normAutofit/>
          </a:bodyPr>
          <a:lstStyle/>
          <a:p>
            <a:pPr marL="0" indent="0">
              <a:buNone/>
            </a:pPr>
            <a:r>
              <a:rPr lang="en-GB" dirty="0"/>
              <a:t>What you expect to happen if nothing interesting biologically is occurring.</a:t>
            </a:r>
            <a:br>
              <a:rPr lang="en-GB" dirty="0"/>
            </a:br>
            <a:r>
              <a:rPr lang="en-GB" dirty="0"/>
              <a:t/>
            </a:r>
            <a:br>
              <a:rPr lang="en-GB" dirty="0"/>
            </a:br>
            <a:r>
              <a:rPr lang="en-GB" dirty="0"/>
              <a:t>We would expect a mean of 3300 if poverty has no effect.</a:t>
            </a:r>
            <a:br>
              <a:rPr lang="en-GB" dirty="0"/>
            </a:br>
            <a:r>
              <a:rPr lang="en-GB" dirty="0"/>
              <a:t/>
            </a:r>
            <a:br>
              <a:rPr lang="en-GB" dirty="0"/>
            </a:br>
            <a:endParaRPr lang="en-GB" dirty="0"/>
          </a:p>
          <a:p>
            <a:pPr marL="0" indent="0">
              <a:buNone/>
            </a:pP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5" name="Picture 4"/>
          <p:cNvPicPr>
            <a:picLocks noChangeAspect="1"/>
          </p:cNvPicPr>
          <p:nvPr/>
        </p:nvPicPr>
        <p:blipFill>
          <a:blip r:embed="rId2"/>
          <a:stretch>
            <a:fillRect/>
          </a:stretch>
        </p:blipFill>
        <p:spPr>
          <a:xfrm>
            <a:off x="1371600" y="4080160"/>
            <a:ext cx="5904762" cy="2276190"/>
          </a:xfrm>
          <a:prstGeom prst="rect">
            <a:avLst/>
          </a:prstGeom>
        </p:spPr>
      </p:pic>
    </p:spTree>
    <p:extLst>
      <p:ext uri="{BB962C8B-B14F-4D97-AF65-F5344CB8AC3E}">
        <p14:creationId xmlns:p14="http://schemas.microsoft.com/office/powerpoint/2010/main" val="1445381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81400"/>
            <a:ext cx="7696200" cy="2849563"/>
          </a:xfrm>
        </p:spPr>
        <p:txBody>
          <a:bodyPr>
            <a:normAutofit/>
          </a:bodyPr>
          <a:lstStyle/>
          <a:p>
            <a:pPr marL="0" indent="0">
              <a:buNone/>
            </a:pPr>
            <a:r>
              <a:rPr lang="en-GB" dirty="0"/>
              <a:t>This does not mean every baby is 3300 g or every sample of babies has a mean of 3300 g.</a:t>
            </a:r>
          </a:p>
          <a:p>
            <a:pPr marL="0" indent="0">
              <a:buNone/>
            </a:pPr>
            <a:endParaRPr lang="en-GB" dirty="0"/>
          </a:p>
          <a:p>
            <a:pPr marL="0" indent="0">
              <a:buNone/>
            </a:pPr>
            <a:r>
              <a:rPr lang="en-GB" dirty="0"/>
              <a:t>It means we wouldn’t expect a sample mean to be “too far” from 3300 g</a:t>
            </a:r>
          </a:p>
          <a:p>
            <a:pPr marL="0" indent="0">
              <a:buNone/>
            </a:pPr>
            <a:endParaRPr lang="en-GB" dirty="0"/>
          </a:p>
          <a:p>
            <a:pPr marL="0" indent="0">
              <a:buNone/>
            </a:pP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5" name="Picture 4"/>
          <p:cNvPicPr>
            <a:picLocks noChangeAspect="1"/>
          </p:cNvPicPr>
          <p:nvPr/>
        </p:nvPicPr>
        <p:blipFill>
          <a:blip r:embed="rId2"/>
          <a:stretch>
            <a:fillRect/>
          </a:stretch>
        </p:blipFill>
        <p:spPr>
          <a:xfrm>
            <a:off x="1371600" y="1181592"/>
            <a:ext cx="5904762" cy="2276190"/>
          </a:xfrm>
          <a:prstGeom prst="rect">
            <a:avLst/>
          </a:prstGeom>
        </p:spPr>
      </p:pic>
      <p:sp>
        <p:nvSpPr>
          <p:cNvPr id="8" name="Title 1">
            <a:extLst>
              <a:ext uri="{FF2B5EF4-FFF2-40B4-BE49-F238E27FC236}">
                <a16:creationId xmlns:a16="http://schemas.microsoft.com/office/drawing/2014/main" id="{4A28EE5C-3478-4054-AC93-07C041A5D9E5}"/>
              </a:ext>
            </a:extLst>
          </p:cNvPr>
          <p:cNvSpPr>
            <a:spLocks noGrp="1"/>
          </p:cNvSpPr>
          <p:nvPr>
            <p:ph type="title"/>
          </p:nvPr>
        </p:nvSpPr>
        <p:spPr>
          <a:xfrm>
            <a:off x="457200" y="274638"/>
            <a:ext cx="8229600" cy="1143000"/>
          </a:xfrm>
        </p:spPr>
        <p:txBody>
          <a:bodyPr>
            <a:normAutofit/>
          </a:bodyPr>
          <a:lstStyle/>
          <a:p>
            <a:r>
              <a:rPr lang="en-GB" dirty="0"/>
              <a:t>The null hypothesis. H</a:t>
            </a:r>
            <a:r>
              <a:rPr lang="en-GB" baseline="-25000" dirty="0"/>
              <a:t>0</a:t>
            </a:r>
          </a:p>
        </p:txBody>
      </p:sp>
    </p:spTree>
    <p:extLst>
      <p:ext uri="{BB962C8B-B14F-4D97-AF65-F5344CB8AC3E}">
        <p14:creationId xmlns:p14="http://schemas.microsoft.com/office/powerpoint/2010/main" val="499359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far is too far? Distributions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3" name="Rectangle 2"/>
          <p:cNvSpPr/>
          <p:nvPr/>
        </p:nvSpPr>
        <p:spPr>
          <a:xfrm>
            <a:off x="533400" y="1535668"/>
            <a:ext cx="7467600" cy="1569660"/>
          </a:xfrm>
          <a:prstGeom prst="rect">
            <a:avLst/>
          </a:prstGeom>
        </p:spPr>
        <p:txBody>
          <a:bodyPr vert="horz" lIns="91440" tIns="45720" rIns="91440" bIns="45720" rtlCol="0">
            <a:normAutofit fontScale="85000" lnSpcReduction="20000"/>
          </a:bodyPr>
          <a:lstStyle/>
          <a:p>
            <a:pPr>
              <a:spcBef>
                <a:spcPct val="20000"/>
              </a:spcBef>
              <a:buFont typeface="Arial" pitchFamily="34" charset="0"/>
              <a:buNone/>
            </a:pPr>
            <a:r>
              <a:rPr lang="en-GB" sz="3200" dirty="0"/>
              <a:t>We calculate the probability of 3000 g if we expect 3300 g on average</a:t>
            </a:r>
          </a:p>
          <a:p>
            <a:pPr>
              <a:spcBef>
                <a:spcPct val="20000"/>
              </a:spcBef>
              <a:buFont typeface="Arial" pitchFamily="34" charset="0"/>
              <a:buNone/>
            </a:pPr>
            <a:r>
              <a:rPr lang="en-GB" sz="3200" dirty="0"/>
              <a:t>What is P(3000) </a:t>
            </a:r>
            <a:r>
              <a:rPr lang="en-GB" sz="3200" i="1" dirty="0"/>
              <a:t>or lower </a:t>
            </a:r>
            <a:r>
              <a:rPr lang="en-GB" sz="3200" dirty="0"/>
              <a:t>from a distribution with mean 3300</a:t>
            </a:r>
          </a:p>
        </p:txBody>
      </p:sp>
      <p:pic>
        <p:nvPicPr>
          <p:cNvPr id="1229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13410" t="18595" r="7765"/>
          <a:stretch/>
        </p:blipFill>
        <p:spPr bwMode="auto">
          <a:xfrm>
            <a:off x="2057400" y="3200400"/>
            <a:ext cx="5084522"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3400" y="4360498"/>
            <a:ext cx="2476500" cy="523220"/>
          </a:xfrm>
          <a:prstGeom prst="rect">
            <a:avLst/>
          </a:prstGeom>
        </p:spPr>
        <p:txBody>
          <a:bodyPr wrap="square">
            <a:spAutoFit/>
          </a:bodyPr>
          <a:lstStyle/>
          <a:p>
            <a:r>
              <a:rPr lang="en-GB" sz="2800" i="1" dirty="0"/>
              <a:t>p</a:t>
            </a:r>
            <a:r>
              <a:rPr lang="en-GB" sz="2800" dirty="0"/>
              <a:t> = 0.048</a:t>
            </a:r>
          </a:p>
        </p:txBody>
      </p:sp>
      <p:sp>
        <p:nvSpPr>
          <p:cNvPr id="6" name="Rectangle 5"/>
          <p:cNvSpPr/>
          <p:nvPr/>
        </p:nvSpPr>
        <p:spPr>
          <a:xfrm>
            <a:off x="7086600" y="4038600"/>
            <a:ext cx="1828800" cy="646331"/>
          </a:xfrm>
          <a:prstGeom prst="rect">
            <a:avLst/>
          </a:prstGeom>
        </p:spPr>
        <p:txBody>
          <a:bodyPr wrap="square">
            <a:spAutoFit/>
          </a:bodyPr>
          <a:lstStyle/>
          <a:p>
            <a:r>
              <a:rPr lang="en-GB" dirty="0"/>
              <a:t>Don’t worry how p was calculated </a:t>
            </a:r>
          </a:p>
        </p:txBody>
      </p:sp>
    </p:spTree>
    <p:extLst>
      <p:ext uri="{BB962C8B-B14F-4D97-AF65-F5344CB8AC3E}">
        <p14:creationId xmlns:p14="http://schemas.microsoft.com/office/powerpoint/2010/main" val="1460784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Possible, but not likely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pic>
        <p:nvPicPr>
          <p:cNvPr id="1229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13410" t="18595" r="7765"/>
          <a:stretch/>
        </p:blipFill>
        <p:spPr bwMode="auto">
          <a:xfrm>
            <a:off x="1771650" y="1094582"/>
            <a:ext cx="5084522"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21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Analysis in R Aims</a:t>
            </a:r>
          </a:p>
        </p:txBody>
      </p:sp>
      <p:sp>
        <p:nvSpPr>
          <p:cNvPr id="3" name="Content Placeholder 2"/>
          <p:cNvSpPr>
            <a:spLocks noGrp="1"/>
          </p:cNvSpPr>
          <p:nvPr>
            <p:ph idx="1"/>
          </p:nvPr>
        </p:nvSpPr>
        <p:spPr>
          <a:xfrm>
            <a:off x="1066800" y="1219200"/>
            <a:ext cx="7620000" cy="5181600"/>
          </a:xfrm>
        </p:spPr>
        <p:txBody>
          <a:bodyPr>
            <a:normAutofit/>
          </a:bodyPr>
          <a:lstStyle/>
          <a:p>
            <a:pPr marL="0" indent="0">
              <a:buNone/>
            </a:pPr>
            <a:r>
              <a:rPr lang="en-GB" altLang="en-US" sz="3600" dirty="0"/>
              <a:t>To explain what matters in choosing methods of data analysis and give you practice in making those decisions.</a:t>
            </a:r>
          </a:p>
          <a:p>
            <a:pPr marL="0" indent="0">
              <a:buNone/>
            </a:pPr>
            <a:endParaRPr lang="en-GB" sz="3600" dirty="0"/>
          </a:p>
          <a:p>
            <a:pPr marL="0" indent="0">
              <a:buNone/>
            </a:pPr>
            <a:r>
              <a:rPr lang="en-GB" sz="3600" dirty="0"/>
              <a:t>To train you in analysing data in R specifically and help you develop an understanding of some core and highly transferable concepts in data analysis.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839898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But more appropriately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3" name="Rectangle 2"/>
          <p:cNvSpPr/>
          <p:nvPr/>
        </p:nvSpPr>
        <p:spPr>
          <a:xfrm>
            <a:off x="533400" y="1535668"/>
            <a:ext cx="7467600" cy="1569660"/>
          </a:xfrm>
          <a:prstGeom prst="rect">
            <a:avLst/>
          </a:prstGeom>
        </p:spPr>
        <p:txBody>
          <a:bodyPr vert="horz" lIns="91440" tIns="45720" rIns="91440" bIns="45720" rtlCol="0">
            <a:normAutofit/>
          </a:bodyPr>
          <a:lstStyle/>
          <a:p>
            <a:pPr>
              <a:spcBef>
                <a:spcPct val="20000"/>
              </a:spcBef>
              <a:buFont typeface="Arial" pitchFamily="34" charset="0"/>
              <a:buNone/>
            </a:pPr>
            <a:r>
              <a:rPr lang="en-GB" sz="3200" dirty="0"/>
              <a:t>What is P(3000) or a mean </a:t>
            </a:r>
            <a:r>
              <a:rPr lang="en-GB" sz="3200" i="1" dirty="0"/>
              <a:t>as unlikely or more unlikely</a:t>
            </a:r>
            <a:r>
              <a:rPr lang="en-GB" sz="3200" dirty="0"/>
              <a:t> from a distribution with mean 3300?</a:t>
            </a:r>
          </a:p>
        </p:txBody>
      </p:sp>
      <p:pic>
        <p:nvPicPr>
          <p:cNvPr id="1331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3624" t="15203" r="7056"/>
          <a:stretch/>
        </p:blipFill>
        <p:spPr bwMode="auto">
          <a:xfrm>
            <a:off x="2057400" y="2971800"/>
            <a:ext cx="4706912" cy="3505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104900" y="4360498"/>
            <a:ext cx="1905000" cy="523220"/>
          </a:xfrm>
          <a:prstGeom prst="rect">
            <a:avLst/>
          </a:prstGeom>
        </p:spPr>
        <p:txBody>
          <a:bodyPr wrap="square">
            <a:spAutoFit/>
          </a:bodyPr>
          <a:lstStyle/>
          <a:p>
            <a:r>
              <a:rPr lang="en-GB" sz="2800" i="1" dirty="0"/>
              <a:t>p</a:t>
            </a:r>
            <a:r>
              <a:rPr lang="en-GB" sz="2800" dirty="0"/>
              <a:t> = 0.096</a:t>
            </a:r>
          </a:p>
        </p:txBody>
      </p:sp>
      <p:sp>
        <p:nvSpPr>
          <p:cNvPr id="7" name="Rectangle 6"/>
          <p:cNvSpPr/>
          <p:nvPr/>
        </p:nvSpPr>
        <p:spPr>
          <a:xfrm>
            <a:off x="5943600" y="3657600"/>
            <a:ext cx="2819400" cy="954107"/>
          </a:xfrm>
          <a:prstGeom prst="rect">
            <a:avLst/>
          </a:prstGeom>
        </p:spPr>
        <p:txBody>
          <a:bodyPr wrap="square">
            <a:spAutoFit/>
          </a:bodyPr>
          <a:lstStyle/>
          <a:p>
            <a:r>
              <a:rPr lang="en-GB" sz="2800" dirty="0"/>
              <a:t>Values &gt;3600 are just as unlikely</a:t>
            </a:r>
          </a:p>
        </p:txBody>
      </p:sp>
      <p:cxnSp>
        <p:nvCxnSpPr>
          <p:cNvPr id="6" name="Straight Arrow Connector 5"/>
          <p:cNvCxnSpPr/>
          <p:nvPr/>
        </p:nvCxnSpPr>
        <p:spPr>
          <a:xfrm flipH="1">
            <a:off x="5943600" y="4622108"/>
            <a:ext cx="1066800" cy="559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056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Rectangle 2"/>
          <p:cNvSpPr>
            <a:spLocks noGrp="1" noChangeArrowheads="1"/>
          </p:cNvSpPr>
          <p:nvPr>
            <p:ph idx="1"/>
          </p:nvPr>
        </p:nvSpPr>
        <p:spPr/>
        <p:txBody>
          <a:bodyPr/>
          <a:lstStyle/>
          <a:p>
            <a:pPr>
              <a:spcBef>
                <a:spcPts val="1200"/>
              </a:spcBef>
              <a:spcAft>
                <a:spcPts val="1200"/>
              </a:spcAft>
            </a:pPr>
            <a:r>
              <a:rPr lang="en-GB" altLang="en-US" sz="3000" dirty="0"/>
              <a:t> </a:t>
            </a:r>
            <a:r>
              <a:rPr lang="en-GB" sz="2800" dirty="0">
                <a:solidFill>
                  <a:srgbClr val="FF0000"/>
                </a:solidFill>
              </a:rPr>
              <a:t>0.096 </a:t>
            </a:r>
            <a:r>
              <a:rPr lang="en-GB" altLang="en-US" sz="3000" dirty="0"/>
              <a:t>is probability of a sample like this if poverty has no effect on birthweight</a:t>
            </a:r>
          </a:p>
          <a:p>
            <a:pPr eaLnBrk="1" hangingPunct="1">
              <a:spcBef>
                <a:spcPts val="1200"/>
              </a:spcBef>
              <a:spcAft>
                <a:spcPts val="1200"/>
              </a:spcAft>
            </a:pPr>
            <a:r>
              <a:rPr lang="en-GB" altLang="en-US" sz="3000" dirty="0"/>
              <a:t>How far is too far? i.e., Is that a big or small probability?</a:t>
            </a:r>
          </a:p>
          <a:p>
            <a:pPr eaLnBrk="1" hangingPunct="1">
              <a:spcBef>
                <a:spcPts val="1200"/>
              </a:spcBef>
              <a:spcAft>
                <a:spcPts val="1200"/>
              </a:spcAft>
            </a:pPr>
            <a:r>
              <a:rPr lang="en-GB" altLang="en-US" sz="3000" dirty="0"/>
              <a:t>Use 0.05 (1 in 20) 	</a:t>
            </a:r>
          </a:p>
          <a:p>
            <a:pPr eaLnBrk="1" hangingPunct="1">
              <a:spcBef>
                <a:spcPts val="1200"/>
              </a:spcBef>
              <a:spcAft>
                <a:spcPts val="1200"/>
              </a:spcAft>
            </a:pPr>
            <a:endParaRPr lang="en-GB" altLang="en-US" sz="3000" dirty="0"/>
          </a:p>
        </p:txBody>
      </p:sp>
    </p:spTree>
    <p:extLst>
      <p:ext uri="{BB962C8B-B14F-4D97-AF65-F5344CB8AC3E}">
        <p14:creationId xmlns:p14="http://schemas.microsoft.com/office/powerpoint/2010/main" val="381742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0.05 is the (arbitrary) significance level used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Rectangle 2"/>
          <p:cNvSpPr>
            <a:spLocks noGrp="1" noChangeArrowheads="1"/>
          </p:cNvSpPr>
          <p:nvPr>
            <p:ph idx="1"/>
          </p:nvPr>
        </p:nvSpPr>
        <p:spPr>
          <a:xfrm>
            <a:off x="457200" y="1600200"/>
            <a:ext cx="8229600" cy="4681537"/>
          </a:xfrm>
        </p:spPr>
        <p:txBody>
          <a:bodyPr>
            <a:normAutofit/>
          </a:bodyPr>
          <a:lstStyle/>
          <a:p>
            <a:pPr>
              <a:defRPr/>
            </a:pPr>
            <a:r>
              <a:rPr lang="en-GB" altLang="en-US" sz="2800" dirty="0"/>
              <a:t>If probability of our result or one as extreme or more extreme is </a:t>
            </a:r>
            <a:r>
              <a:rPr lang="en-GB" sz="2800" dirty="0"/>
              <a:t>≤ </a:t>
            </a:r>
            <a:r>
              <a:rPr lang="en-GB" altLang="en-US" sz="2800" dirty="0"/>
              <a:t>0.05 we REJECT our null hypothesis.</a:t>
            </a:r>
          </a:p>
          <a:p>
            <a:pPr marL="0" indent="0" eaLnBrk="1" hangingPunct="1">
              <a:buFont typeface="Wingdings" pitchFamily="2" charset="2"/>
              <a:buNone/>
              <a:defRPr/>
            </a:pPr>
            <a:endParaRPr lang="en-GB" altLang="en-US" sz="3600" dirty="0"/>
          </a:p>
          <a:p>
            <a:pPr eaLnBrk="1" hangingPunct="1">
              <a:defRPr/>
            </a:pPr>
            <a:endParaRPr lang="en-GB" altLang="en-US" sz="2800" dirty="0"/>
          </a:p>
          <a:p>
            <a:pPr eaLnBrk="1" hangingPunct="1">
              <a:defRPr/>
            </a:pPr>
            <a:r>
              <a:rPr lang="en-GB" altLang="en-US" sz="2800" dirty="0"/>
              <a:t>If probability of our result or one as extreme or more extreme is &gt; 0.05 we DO NOT REJECT our null hypothesis.</a:t>
            </a:r>
          </a:p>
          <a:p>
            <a:pPr eaLnBrk="1" hangingPunct="1">
              <a:buFont typeface="Wingdings" pitchFamily="2" charset="2"/>
              <a:buNone/>
              <a:defRPr/>
            </a:pPr>
            <a:endParaRPr lang="en-GB" altLang="en-US" sz="2800" dirty="0"/>
          </a:p>
        </p:txBody>
      </p:sp>
      <p:sp>
        <p:nvSpPr>
          <p:cNvPr id="8" name="TextBox 7"/>
          <p:cNvSpPr txBox="1"/>
          <p:nvPr/>
        </p:nvSpPr>
        <p:spPr>
          <a:xfrm>
            <a:off x="2335212" y="2895600"/>
            <a:ext cx="4608513" cy="523875"/>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a:defRPr/>
            </a:pPr>
            <a:r>
              <a:rPr lang="en-GB" sz="2800" dirty="0"/>
              <a:t>p ≤ 0.05, test is significant</a:t>
            </a:r>
          </a:p>
        </p:txBody>
      </p:sp>
      <p:sp>
        <p:nvSpPr>
          <p:cNvPr id="9" name="TextBox 8"/>
          <p:cNvSpPr txBox="1"/>
          <p:nvPr/>
        </p:nvSpPr>
        <p:spPr>
          <a:xfrm>
            <a:off x="2335212" y="5253037"/>
            <a:ext cx="4608513" cy="523875"/>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a:defRPr/>
            </a:pPr>
            <a:r>
              <a:rPr lang="en-GB" sz="2800" dirty="0"/>
              <a:t>p &gt; 0.05, test is not significant</a:t>
            </a:r>
          </a:p>
        </p:txBody>
      </p:sp>
      <p:sp>
        <p:nvSpPr>
          <p:cNvPr id="3" name="Oval 2"/>
          <p:cNvSpPr/>
          <p:nvPr/>
        </p:nvSpPr>
        <p:spPr>
          <a:xfrm>
            <a:off x="533400" y="4800600"/>
            <a:ext cx="8077200" cy="1600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32227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logic of ‘hypothesis’ testing</a:t>
            </a:r>
          </a:p>
        </p:txBody>
      </p:sp>
      <p:sp>
        <p:nvSpPr>
          <p:cNvPr id="3" name="Content Placeholder 2"/>
          <p:cNvSpPr>
            <a:spLocks noGrp="1"/>
          </p:cNvSpPr>
          <p:nvPr>
            <p:ph idx="1"/>
          </p:nvPr>
        </p:nvSpPr>
        <p:spPr/>
        <p:txBody>
          <a:bodyPr/>
          <a:lstStyle/>
          <a:p>
            <a:r>
              <a:rPr lang="en-GB" dirty="0"/>
              <a:t>Have a ‘null’ hypothesis’</a:t>
            </a:r>
          </a:p>
          <a:p>
            <a:r>
              <a:rPr lang="en-GB" dirty="0"/>
              <a:t>Calculate probability of getting your data if that null hypothesis is true</a:t>
            </a:r>
          </a:p>
          <a:p>
            <a:r>
              <a:rPr lang="en-GB" dirty="0"/>
              <a:t>If the probability is less than 0.05 reject the null hypothesis</a:t>
            </a:r>
          </a:p>
          <a:p>
            <a:endParaRPr lang="en-GB" dirty="0"/>
          </a:p>
          <a:p>
            <a:r>
              <a:rPr lang="en-GB" dirty="0"/>
              <a:t>Frequentist/classical statistics</a:t>
            </a:r>
          </a:p>
          <a:p>
            <a:r>
              <a:rPr lang="en-GB" dirty="0" err="1"/>
              <a:t>N.b.</a:t>
            </a:r>
            <a:r>
              <a:rPr lang="en-GB" dirty="0"/>
              <a:t> 0.05 is an agreed but arbitrary level</a:t>
            </a:r>
          </a:p>
          <a:p>
            <a:pPr marL="0" indent="0">
              <a:buNone/>
            </a:pPr>
            <a:endParaRPr lang="en-GB" dirty="0"/>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966781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objectives for the week</a:t>
            </a:r>
          </a:p>
        </p:txBody>
      </p:sp>
      <p:sp>
        <p:nvSpPr>
          <p:cNvPr id="3" name="Content Placeholder 2"/>
          <p:cNvSpPr>
            <a:spLocks noGrp="1"/>
          </p:cNvSpPr>
          <p:nvPr>
            <p:ph idx="1"/>
          </p:nvPr>
        </p:nvSpPr>
        <p:spPr>
          <a:xfrm>
            <a:off x="914400" y="1600200"/>
            <a:ext cx="7772400" cy="4525963"/>
          </a:xfrm>
        </p:spPr>
        <p:txBody>
          <a:bodyPr>
            <a:normAutofit fontScale="92500" lnSpcReduction="20000"/>
          </a:bodyPr>
          <a:lstStyle/>
          <a:p>
            <a:pPr marL="0" indent="0">
              <a:buNone/>
            </a:pPr>
            <a:r>
              <a:rPr lang="en-GB" dirty="0"/>
              <a:t>By actively following the lecture and practical and carrying out the independent study the successful student will be able to:</a:t>
            </a:r>
          </a:p>
          <a:p>
            <a:r>
              <a:rPr lang="en-GB" sz="2800" dirty="0"/>
              <a:t>to explain why we need statistical tests and the logic of hypothesis testing (MLO 1)</a:t>
            </a:r>
          </a:p>
          <a:p>
            <a:r>
              <a:rPr lang="en-GB" sz="2800" dirty="0"/>
              <a:t>use the R command line as a calculator and to assign variables (MLO 3)</a:t>
            </a:r>
          </a:p>
          <a:p>
            <a:r>
              <a:rPr lang="en-GB" sz="2800" dirty="0"/>
              <a:t>Create and use the basic data types in R (MLO 3)</a:t>
            </a:r>
          </a:p>
          <a:p>
            <a:r>
              <a:rPr lang="en-GB" sz="2800" dirty="0"/>
              <a:t>find their way around the RStudio windows (MLO 3)</a:t>
            </a:r>
          </a:p>
          <a:p>
            <a:r>
              <a:rPr lang="en-GB" sz="2800" dirty="0"/>
              <a:t>create, use and save a script file to run r commands (MLO 3)</a:t>
            </a:r>
          </a:p>
          <a:p>
            <a:r>
              <a:rPr lang="en-GB" sz="2800" dirty="0"/>
              <a:t>search and understand manual pages (MLO 3)</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7" name="Down Arrow 6"/>
          <p:cNvSpPr/>
          <p:nvPr/>
        </p:nvSpPr>
        <p:spPr>
          <a:xfrm>
            <a:off x="381000" y="3733800"/>
            <a:ext cx="457200" cy="2209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rot="10800000">
            <a:off x="381000" y="2819400"/>
            <a:ext cx="457200" cy="7007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6463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Learning Outcomes (MLO)</a:t>
            </a:r>
          </a:p>
        </p:txBody>
      </p:sp>
      <p:sp>
        <p:nvSpPr>
          <p:cNvPr id="3" name="Content Placeholder 2"/>
          <p:cNvSpPr>
            <a:spLocks noGrp="1"/>
          </p:cNvSpPr>
          <p:nvPr>
            <p:ph idx="1"/>
          </p:nvPr>
        </p:nvSpPr>
        <p:spPr>
          <a:xfrm>
            <a:off x="457200" y="1219200"/>
            <a:ext cx="8229600" cy="5181600"/>
          </a:xfrm>
        </p:spPr>
        <p:txBody>
          <a:bodyPr>
            <a:normAutofit/>
          </a:bodyPr>
          <a:lstStyle/>
          <a:p>
            <a:pPr marL="0" indent="0">
              <a:buNone/>
            </a:pPr>
            <a:r>
              <a:rPr lang="en-GB" altLang="en-US" sz="2600" dirty="0"/>
              <a:t>The successful student will be able to:</a:t>
            </a:r>
          </a:p>
          <a:p>
            <a:pPr marL="914400" lvl="1" indent="-457200">
              <a:spcBef>
                <a:spcPts val="800"/>
              </a:spcBef>
              <a:buFont typeface="+mj-lt"/>
              <a:buAutoNum type="arabicPeriod"/>
            </a:pPr>
            <a:r>
              <a:rPr lang="en-GB" altLang="en-US" sz="2000" dirty="0"/>
              <a:t>Explain the purpose of data analysis</a:t>
            </a:r>
          </a:p>
          <a:p>
            <a:pPr marL="914400" lvl="1" indent="-457200">
              <a:spcBef>
                <a:spcPts val="800"/>
              </a:spcBef>
              <a:buFont typeface="+mj-lt"/>
              <a:buAutoNum type="arabicPeriod"/>
            </a:pPr>
            <a:r>
              <a:rPr lang="en-GB" altLang="en-US" sz="2000" dirty="0"/>
              <a:t>Choose classical univariate statistical tests (and some non-parametric equivalents) appropriate to a given scenario and recognise when these are not suitable</a:t>
            </a:r>
          </a:p>
          <a:p>
            <a:pPr marL="914400" lvl="1" indent="-457200">
              <a:spcBef>
                <a:spcPts val="800"/>
              </a:spcBef>
              <a:buFont typeface="+mj-lt"/>
              <a:buAutoNum type="arabicPeriod"/>
            </a:pPr>
            <a:r>
              <a:rPr lang="en-GB" altLang="en-US" sz="2000" dirty="0"/>
              <a:t>Use R to perform these analyses on data in a variety of formats</a:t>
            </a:r>
          </a:p>
          <a:p>
            <a:pPr marL="914400" lvl="1" indent="-457200">
              <a:spcBef>
                <a:spcPts val="800"/>
              </a:spcBef>
              <a:buFont typeface="+mj-lt"/>
              <a:buAutoNum type="arabicPeriod"/>
            </a:pPr>
            <a:r>
              <a:rPr lang="en-GB" altLang="en-US" sz="2000" dirty="0"/>
              <a:t>Interpret, report and graphically present the results of covered tests</a:t>
            </a:r>
          </a:p>
          <a:p>
            <a:pPr>
              <a:spcBef>
                <a:spcPts val="800"/>
              </a:spcBef>
            </a:pPr>
            <a:r>
              <a:rPr lang="en-GB" sz="2400" dirty="0"/>
              <a:t>Meeting the learning outcomes will enable you to:</a:t>
            </a:r>
          </a:p>
          <a:p>
            <a:pPr lvl="1">
              <a:spcBef>
                <a:spcPts val="0"/>
              </a:spcBef>
            </a:pPr>
            <a:r>
              <a:rPr lang="en-GB" sz="2000" dirty="0"/>
              <a:t>Write-up your laboratory report</a:t>
            </a:r>
          </a:p>
          <a:p>
            <a:pPr lvl="1">
              <a:spcBef>
                <a:spcPts val="0"/>
              </a:spcBef>
            </a:pPr>
            <a:r>
              <a:rPr lang="en-GB" sz="2000" dirty="0"/>
              <a:t>Design and analyse experiments including those for projects in stages 2, 3, and 4 and year-away</a:t>
            </a:r>
          </a:p>
          <a:p>
            <a:pPr lvl="1">
              <a:spcBef>
                <a:spcPts val="0"/>
              </a:spcBef>
            </a:pPr>
            <a:r>
              <a:rPr lang="en-GB" sz="2000" dirty="0"/>
              <a:t>Evaluate and interpret the data analysis in papers</a:t>
            </a:r>
          </a:p>
          <a:p>
            <a:pPr lvl="1">
              <a:spcBef>
                <a:spcPts val="0"/>
              </a:spcBef>
            </a:pPr>
            <a:r>
              <a:rPr lang="en-GB" sz="2000" dirty="0"/>
              <a:t>Perform well in assessments</a:t>
            </a:r>
          </a:p>
          <a:p>
            <a:pPr lvl="1">
              <a:spcBef>
                <a:spcPts val="0"/>
              </a:spcBef>
            </a:pPr>
            <a:r>
              <a:rPr lang="en-GB" sz="2000" dirty="0"/>
              <a:t>Improve your employability!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76722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95185A-8FC7-4D20-A15E-11817F68E537}"/>
              </a:ext>
            </a:extLst>
          </p:cNvPr>
          <p:cNvSpPr>
            <a:spLocks noGrp="1"/>
          </p:cNvSpPr>
          <p:nvPr>
            <p:ph type="title"/>
          </p:nvPr>
        </p:nvSpPr>
        <p:spPr>
          <a:xfrm>
            <a:off x="457200" y="274638"/>
            <a:ext cx="8458200" cy="1401762"/>
          </a:xfrm>
        </p:spPr>
        <p:txBody>
          <a:bodyPr>
            <a:normAutofit fontScale="90000"/>
          </a:bodyPr>
          <a:lstStyle/>
          <a:p>
            <a:r>
              <a:rPr lang="en-US" dirty="0"/>
              <a:t>What advice or encouragement would you give to a stage 1 student?</a:t>
            </a:r>
            <a:endParaRPr lang="en-GB" dirty="0"/>
          </a:p>
        </p:txBody>
      </p:sp>
      <p:sp>
        <p:nvSpPr>
          <p:cNvPr id="2" name="Slide Number Placeholder 1">
            <a:extLst>
              <a:ext uri="{FF2B5EF4-FFF2-40B4-BE49-F238E27FC236}">
                <a16:creationId xmlns:a16="http://schemas.microsoft.com/office/drawing/2014/main" id="{869E6221-8CB6-4C36-85AD-A681C8FB1903}"/>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5" name="Rectangle 4">
            <a:extLst>
              <a:ext uri="{FF2B5EF4-FFF2-40B4-BE49-F238E27FC236}">
                <a16:creationId xmlns:a16="http://schemas.microsoft.com/office/drawing/2014/main" id="{DCBDF84F-FA6C-44A5-A410-1D57A71C6A4B}"/>
              </a:ext>
            </a:extLst>
          </p:cNvPr>
          <p:cNvSpPr/>
          <p:nvPr/>
        </p:nvSpPr>
        <p:spPr>
          <a:xfrm>
            <a:off x="200809" y="1679882"/>
            <a:ext cx="2895600" cy="954107"/>
          </a:xfrm>
          <a:prstGeom prst="rect">
            <a:avLst/>
          </a:prstGeom>
          <a:solidFill>
            <a:schemeClr val="accent6">
              <a:lumMod val="20000"/>
              <a:lumOff val="80000"/>
            </a:schemeClr>
          </a:solidFill>
          <a:ln>
            <a:solidFill>
              <a:schemeClr val="tx1"/>
            </a:solidFill>
          </a:ln>
        </p:spPr>
        <p:txBody>
          <a:bodyPr wrap="square">
            <a:spAutoFit/>
          </a:bodyPr>
          <a:lstStyle/>
          <a:p>
            <a:r>
              <a:rPr lang="en-US" sz="1400" dirty="0">
                <a:latin typeface="Arial" panose="020B0604020202020204" pitchFamily="34" charset="0"/>
              </a:rPr>
              <a:t>You might not like it, but try to like it because you're not going to every get away from it throughout your degree</a:t>
            </a:r>
            <a:endParaRPr lang="en-GB" sz="1400" dirty="0"/>
          </a:p>
        </p:txBody>
      </p:sp>
      <p:sp>
        <p:nvSpPr>
          <p:cNvPr id="7" name="Rectangle 6">
            <a:extLst>
              <a:ext uri="{FF2B5EF4-FFF2-40B4-BE49-F238E27FC236}">
                <a16:creationId xmlns:a16="http://schemas.microsoft.com/office/drawing/2014/main" id="{2844DB0D-BE49-4698-A888-6C6497271F62}"/>
              </a:ext>
            </a:extLst>
          </p:cNvPr>
          <p:cNvSpPr/>
          <p:nvPr/>
        </p:nvSpPr>
        <p:spPr>
          <a:xfrm>
            <a:off x="3325009" y="2527292"/>
            <a:ext cx="1475591" cy="523220"/>
          </a:xfrm>
          <a:prstGeom prst="rect">
            <a:avLst/>
          </a:prstGeom>
          <a:solidFill>
            <a:schemeClr val="accent5">
              <a:lumMod val="20000"/>
              <a:lumOff val="80000"/>
            </a:schemeClr>
          </a:solidFill>
          <a:ln>
            <a:solidFill>
              <a:schemeClr val="tx1"/>
            </a:solidFill>
          </a:ln>
        </p:spPr>
        <p:txBody>
          <a:bodyPr wrap="square">
            <a:spAutoFit/>
          </a:bodyPr>
          <a:lstStyle/>
          <a:p>
            <a:r>
              <a:rPr lang="en-GB" sz="1400">
                <a:latin typeface="Arial" panose="020B0604020202020204" pitchFamily="34" charset="0"/>
              </a:rPr>
              <a:t>GO. TO. THE. WORKSHOPS</a:t>
            </a:r>
            <a:endParaRPr lang="en-GB" sz="1400" dirty="0"/>
          </a:p>
        </p:txBody>
      </p:sp>
      <p:sp>
        <p:nvSpPr>
          <p:cNvPr id="8" name="Rectangle 7">
            <a:extLst>
              <a:ext uri="{FF2B5EF4-FFF2-40B4-BE49-F238E27FC236}">
                <a16:creationId xmlns:a16="http://schemas.microsoft.com/office/drawing/2014/main" id="{F8E09813-1988-43B8-9A31-147539703A1C}"/>
              </a:ext>
            </a:extLst>
          </p:cNvPr>
          <p:cNvSpPr/>
          <p:nvPr/>
        </p:nvSpPr>
        <p:spPr>
          <a:xfrm>
            <a:off x="3260749" y="1681994"/>
            <a:ext cx="5672579" cy="738664"/>
          </a:xfrm>
          <a:prstGeom prst="rect">
            <a:avLst/>
          </a:prstGeom>
          <a:solidFill>
            <a:schemeClr val="accent4">
              <a:lumMod val="20000"/>
              <a:lumOff val="80000"/>
            </a:schemeClr>
          </a:solidFill>
          <a:ln>
            <a:solidFill>
              <a:schemeClr val="tx1"/>
            </a:solidFill>
          </a:ln>
        </p:spPr>
        <p:txBody>
          <a:bodyPr wrap="square">
            <a:spAutoFit/>
          </a:bodyPr>
          <a:lstStyle/>
          <a:p>
            <a:r>
              <a:rPr lang="en-US" sz="1400" dirty="0" err="1">
                <a:latin typeface="Arial" panose="020B0604020202020204" pitchFamily="34" charset="0"/>
              </a:rPr>
              <a:t>Practise</a:t>
            </a:r>
            <a:r>
              <a:rPr lang="en-US" sz="1400" dirty="0">
                <a:latin typeface="Arial" panose="020B0604020202020204" pitchFamily="34" charset="0"/>
              </a:rPr>
              <a:t> </a:t>
            </a:r>
            <a:r>
              <a:rPr lang="en-US" sz="1400" dirty="0" err="1">
                <a:latin typeface="Arial" panose="020B0604020202020204" pitchFamily="34" charset="0"/>
              </a:rPr>
              <a:t>practise</a:t>
            </a:r>
            <a:r>
              <a:rPr lang="en-US" sz="1400" dirty="0">
                <a:latin typeface="Arial" panose="020B0604020202020204" pitchFamily="34" charset="0"/>
              </a:rPr>
              <a:t> </a:t>
            </a:r>
            <a:r>
              <a:rPr lang="en-US" sz="1400" dirty="0" err="1">
                <a:latin typeface="Arial" panose="020B0604020202020204" pitchFamily="34" charset="0"/>
              </a:rPr>
              <a:t>practise</a:t>
            </a:r>
            <a:r>
              <a:rPr lang="en-US" sz="1400" dirty="0">
                <a:latin typeface="Arial" panose="020B0604020202020204" pitchFamily="34" charset="0"/>
              </a:rPr>
              <a:t>!! Just mess around in R as much as possible, understanding the content of the lectures is not enough you have to get to know R’s little quirks and what writing a code is like. </a:t>
            </a:r>
            <a:endParaRPr lang="en-GB" sz="1400" dirty="0"/>
          </a:p>
        </p:txBody>
      </p:sp>
      <p:sp>
        <p:nvSpPr>
          <p:cNvPr id="9" name="Rectangle 8">
            <a:extLst>
              <a:ext uri="{FF2B5EF4-FFF2-40B4-BE49-F238E27FC236}">
                <a16:creationId xmlns:a16="http://schemas.microsoft.com/office/drawing/2014/main" id="{9804DD65-FBBB-4D30-AF52-1C257A90DF05}"/>
              </a:ext>
            </a:extLst>
          </p:cNvPr>
          <p:cNvSpPr/>
          <p:nvPr/>
        </p:nvSpPr>
        <p:spPr>
          <a:xfrm>
            <a:off x="94129" y="4407309"/>
            <a:ext cx="3166620" cy="954107"/>
          </a:xfrm>
          <a:prstGeom prst="rect">
            <a:avLst/>
          </a:prstGeom>
          <a:solidFill>
            <a:schemeClr val="accent1">
              <a:lumMod val="20000"/>
              <a:lumOff val="80000"/>
            </a:schemeClr>
          </a:solidFill>
          <a:ln>
            <a:solidFill>
              <a:schemeClr val="tx1"/>
            </a:solidFill>
          </a:ln>
        </p:spPr>
        <p:txBody>
          <a:bodyPr wrap="square">
            <a:spAutoFit/>
          </a:bodyPr>
          <a:lstStyle/>
          <a:p>
            <a:r>
              <a:rPr lang="en-US" sz="1400" dirty="0">
                <a:latin typeface="Arial" panose="020B0604020202020204" pitchFamily="34" charset="0"/>
              </a:rPr>
              <a:t>Just get stuck in because it will really help you down the line! Once you gain confidence then it starts to become really enjoyable too!</a:t>
            </a:r>
            <a:endParaRPr lang="en-GB" sz="1400" dirty="0"/>
          </a:p>
        </p:txBody>
      </p:sp>
      <p:sp>
        <p:nvSpPr>
          <p:cNvPr id="10" name="Rectangle 9">
            <a:extLst>
              <a:ext uri="{FF2B5EF4-FFF2-40B4-BE49-F238E27FC236}">
                <a16:creationId xmlns:a16="http://schemas.microsoft.com/office/drawing/2014/main" id="{736448DB-C792-49BF-8E4A-DB205810F95F}"/>
              </a:ext>
            </a:extLst>
          </p:cNvPr>
          <p:cNvSpPr/>
          <p:nvPr/>
        </p:nvSpPr>
        <p:spPr>
          <a:xfrm>
            <a:off x="94129" y="2723192"/>
            <a:ext cx="3166620" cy="1600438"/>
          </a:xfrm>
          <a:prstGeom prst="rect">
            <a:avLst/>
          </a:prstGeom>
          <a:solidFill>
            <a:schemeClr val="accent2">
              <a:lumMod val="20000"/>
              <a:lumOff val="80000"/>
            </a:schemeClr>
          </a:solidFill>
          <a:ln>
            <a:solidFill>
              <a:schemeClr val="tx1"/>
            </a:solidFill>
          </a:ln>
        </p:spPr>
        <p:txBody>
          <a:bodyPr wrap="square">
            <a:spAutoFit/>
          </a:bodyPr>
          <a:lstStyle/>
          <a:p>
            <a:r>
              <a:rPr lang="en-US" sz="1400" dirty="0">
                <a:latin typeface="Arial" panose="020B0604020202020204" pitchFamily="34" charset="0"/>
              </a:rPr>
              <a:t>Stay and understand every workshop, they may seen really hard at the time but it will but so helpful in your future years. I left early in workshops as I found them too hard and was scared to ask for help, now in final year I'm having to play catch up. </a:t>
            </a:r>
            <a:endParaRPr lang="en-GB" sz="1400" dirty="0"/>
          </a:p>
        </p:txBody>
      </p:sp>
      <p:sp>
        <p:nvSpPr>
          <p:cNvPr id="11" name="Rectangle 10">
            <a:extLst>
              <a:ext uri="{FF2B5EF4-FFF2-40B4-BE49-F238E27FC236}">
                <a16:creationId xmlns:a16="http://schemas.microsoft.com/office/drawing/2014/main" id="{010D373F-2FD2-4612-9E2B-2182889D5F31}"/>
              </a:ext>
            </a:extLst>
          </p:cNvPr>
          <p:cNvSpPr/>
          <p:nvPr/>
        </p:nvSpPr>
        <p:spPr>
          <a:xfrm>
            <a:off x="5410200" y="4751934"/>
            <a:ext cx="3505200" cy="954107"/>
          </a:xfrm>
          <a:prstGeom prst="rect">
            <a:avLst/>
          </a:prstGeom>
          <a:solidFill>
            <a:schemeClr val="bg2">
              <a:lumMod val="90000"/>
            </a:schemeClr>
          </a:solidFill>
          <a:ln>
            <a:solidFill>
              <a:schemeClr val="tx1"/>
            </a:solidFill>
          </a:ln>
        </p:spPr>
        <p:txBody>
          <a:bodyPr wrap="square">
            <a:spAutoFit/>
          </a:bodyPr>
          <a:lstStyle/>
          <a:p>
            <a:r>
              <a:rPr lang="en-US" sz="1400" dirty="0" err="1">
                <a:latin typeface="Arial" panose="020B0604020202020204" pitchFamily="34" charset="0"/>
              </a:rPr>
              <a:t>Recognise</a:t>
            </a:r>
            <a:r>
              <a:rPr lang="en-US" sz="1400" dirty="0">
                <a:latin typeface="Arial" panose="020B0604020202020204" pitchFamily="34" charset="0"/>
              </a:rPr>
              <a:t> the importance of it! Statistics/ data science, including R, aren't just useful in your degree but are essential for research in both industry and academia! </a:t>
            </a:r>
            <a:endParaRPr lang="en-GB" sz="1400" dirty="0"/>
          </a:p>
        </p:txBody>
      </p:sp>
      <p:sp>
        <p:nvSpPr>
          <p:cNvPr id="12" name="Rectangle 11">
            <a:extLst>
              <a:ext uri="{FF2B5EF4-FFF2-40B4-BE49-F238E27FC236}">
                <a16:creationId xmlns:a16="http://schemas.microsoft.com/office/drawing/2014/main" id="{13D11381-DBAE-4B9B-9EA7-A21B5B93EE86}"/>
              </a:ext>
            </a:extLst>
          </p:cNvPr>
          <p:cNvSpPr/>
          <p:nvPr/>
        </p:nvSpPr>
        <p:spPr>
          <a:xfrm>
            <a:off x="3325009" y="4098893"/>
            <a:ext cx="5628491" cy="1384995"/>
          </a:xfrm>
          <a:prstGeom prst="rect">
            <a:avLst/>
          </a:prstGeom>
          <a:solidFill>
            <a:schemeClr val="accent3">
              <a:lumMod val="20000"/>
              <a:lumOff val="80000"/>
            </a:schemeClr>
          </a:solidFill>
          <a:ln>
            <a:solidFill>
              <a:schemeClr val="tx1"/>
            </a:solidFill>
          </a:ln>
        </p:spPr>
        <p:txBody>
          <a:bodyPr wrap="square">
            <a:spAutoFit/>
          </a:bodyPr>
          <a:lstStyle/>
          <a:p>
            <a:r>
              <a:rPr lang="en-US" sz="1400" dirty="0" err="1">
                <a:latin typeface="Arial" panose="020B0604020202020204" pitchFamily="34" charset="0"/>
              </a:rPr>
              <a:t>Rstudio</a:t>
            </a:r>
            <a:r>
              <a:rPr lang="en-US" sz="1400" dirty="0">
                <a:latin typeface="Arial" panose="020B0604020202020204" pitchFamily="34" charset="0"/>
              </a:rPr>
              <a:t> can be daunting, however Emma is an expert in </a:t>
            </a:r>
            <a:r>
              <a:rPr lang="en-US" sz="1400" dirty="0" err="1">
                <a:latin typeface="Arial" panose="020B0604020202020204" pitchFamily="34" charset="0"/>
              </a:rPr>
              <a:t>Rstudio</a:t>
            </a:r>
            <a:r>
              <a:rPr lang="en-US" sz="1400" dirty="0">
                <a:latin typeface="Arial" panose="020B0604020202020204" pitchFamily="34" charset="0"/>
              </a:rPr>
              <a:t> and very few other biology degrees can offer the same level of training as you have available through her teaching. Taking the time to learn </a:t>
            </a:r>
            <a:r>
              <a:rPr lang="en-US" sz="1400" dirty="0" err="1">
                <a:latin typeface="Arial" panose="020B0604020202020204" pitchFamily="34" charset="0"/>
              </a:rPr>
              <a:t>Rstudio</a:t>
            </a:r>
            <a:r>
              <a:rPr lang="en-US" sz="1400" dirty="0">
                <a:latin typeface="Arial" panose="020B0604020202020204" pitchFamily="34" charset="0"/>
              </a:rPr>
              <a:t> will be really useful if you intend to do a year in industry or finding grad jobs requiring any kind of data analysis skills. Don't skip the workshops during your first year!</a:t>
            </a:r>
            <a:endParaRPr lang="en-GB" sz="1400" dirty="0"/>
          </a:p>
        </p:txBody>
      </p:sp>
      <p:sp>
        <p:nvSpPr>
          <p:cNvPr id="13" name="Rectangle 12">
            <a:extLst>
              <a:ext uri="{FF2B5EF4-FFF2-40B4-BE49-F238E27FC236}">
                <a16:creationId xmlns:a16="http://schemas.microsoft.com/office/drawing/2014/main" id="{AAE98201-7AB0-4A6B-9101-F05390E8DDB1}"/>
              </a:ext>
            </a:extLst>
          </p:cNvPr>
          <p:cNvSpPr/>
          <p:nvPr/>
        </p:nvSpPr>
        <p:spPr>
          <a:xfrm>
            <a:off x="4887109" y="2515241"/>
            <a:ext cx="4162762" cy="738664"/>
          </a:xfrm>
          <a:prstGeom prst="rect">
            <a:avLst/>
          </a:prstGeom>
          <a:solidFill>
            <a:schemeClr val="tx2">
              <a:lumMod val="20000"/>
              <a:lumOff val="80000"/>
            </a:schemeClr>
          </a:solidFill>
          <a:ln>
            <a:solidFill>
              <a:schemeClr val="tx1"/>
            </a:solidFill>
          </a:ln>
        </p:spPr>
        <p:txBody>
          <a:bodyPr wrap="square">
            <a:spAutoFit/>
          </a:bodyPr>
          <a:lstStyle/>
          <a:p>
            <a:r>
              <a:rPr lang="en-US" sz="1400" dirty="0">
                <a:solidFill>
                  <a:srgbClr val="000000"/>
                </a:solidFill>
                <a:latin typeface="Roboto" panose="02000000000000000000" pitchFamily="2" charset="0"/>
              </a:rPr>
              <a:t>R is widely used in top institutions, that is a good resource that will allow people to stand out, and that it is way more powerful than it appears to be.</a:t>
            </a:r>
            <a:endParaRPr lang="en-GB" sz="1400" dirty="0"/>
          </a:p>
        </p:txBody>
      </p:sp>
      <p:sp>
        <p:nvSpPr>
          <p:cNvPr id="14" name="Rectangle 13">
            <a:extLst>
              <a:ext uri="{FF2B5EF4-FFF2-40B4-BE49-F238E27FC236}">
                <a16:creationId xmlns:a16="http://schemas.microsoft.com/office/drawing/2014/main" id="{9A99D78A-F4F2-43C2-8985-0A47F904E226}"/>
              </a:ext>
            </a:extLst>
          </p:cNvPr>
          <p:cNvSpPr/>
          <p:nvPr/>
        </p:nvSpPr>
        <p:spPr>
          <a:xfrm>
            <a:off x="94130" y="5473005"/>
            <a:ext cx="8821270" cy="1384995"/>
          </a:xfrm>
          <a:prstGeom prst="rect">
            <a:avLst/>
          </a:prstGeom>
          <a:solidFill>
            <a:schemeClr val="accent5">
              <a:lumMod val="20000"/>
              <a:lumOff val="80000"/>
            </a:schemeClr>
          </a:solidFill>
          <a:ln>
            <a:solidFill>
              <a:schemeClr val="tx1"/>
            </a:solidFill>
          </a:ln>
        </p:spPr>
        <p:txBody>
          <a:bodyPr wrap="square">
            <a:spAutoFit/>
          </a:bodyPr>
          <a:lstStyle/>
          <a:p>
            <a:r>
              <a:rPr lang="en-US" sz="1400" dirty="0">
                <a:latin typeface="Arial" panose="020B0604020202020204" pitchFamily="34" charset="0"/>
              </a:rPr>
              <a:t>At the beginning it will seem impossible, but don't give up because the more you practice the better you will be able to solve any problems that arise. I would recommend attending all the workshops, as R isn't something you can just read about and understand. It is a lot easier to learn if you can watch someone do it and practice doing it yourself. If you think you are only one that doesn't get it, then you are wrong, because most people will feel the same. I hadn't done any coding before I came to </a:t>
            </a:r>
            <a:r>
              <a:rPr lang="en-US" sz="1400" dirty="0" err="1">
                <a:latin typeface="Arial" panose="020B0604020202020204" pitchFamily="34" charset="0"/>
              </a:rPr>
              <a:t>uni</a:t>
            </a:r>
            <a:r>
              <a:rPr lang="en-US" sz="1400" dirty="0">
                <a:latin typeface="Arial" panose="020B0604020202020204" pitchFamily="34" charset="0"/>
              </a:rPr>
              <a:t> and I really didn't like R to begin with, but now I can see how much easier and faster it is to </a:t>
            </a:r>
            <a:r>
              <a:rPr lang="en-US" sz="1400" dirty="0" err="1">
                <a:latin typeface="Arial" panose="020B0604020202020204" pitchFamily="34" charset="0"/>
              </a:rPr>
              <a:t>analyse</a:t>
            </a:r>
            <a:r>
              <a:rPr lang="en-US" sz="1400" dirty="0">
                <a:latin typeface="Arial" panose="020B0604020202020204" pitchFamily="34" charset="0"/>
              </a:rPr>
              <a:t> data with R. </a:t>
            </a:r>
            <a:endParaRPr lang="en-GB" sz="1400" dirty="0"/>
          </a:p>
        </p:txBody>
      </p:sp>
      <p:sp>
        <p:nvSpPr>
          <p:cNvPr id="15" name="Rectangle 14">
            <a:extLst>
              <a:ext uri="{FF2B5EF4-FFF2-40B4-BE49-F238E27FC236}">
                <a16:creationId xmlns:a16="http://schemas.microsoft.com/office/drawing/2014/main" id="{AE3EA019-204D-4030-8730-F7E3F76C5C05}"/>
              </a:ext>
            </a:extLst>
          </p:cNvPr>
          <p:cNvSpPr/>
          <p:nvPr/>
        </p:nvSpPr>
        <p:spPr>
          <a:xfrm>
            <a:off x="5676900" y="3315460"/>
            <a:ext cx="3276600" cy="738664"/>
          </a:xfrm>
          <a:prstGeom prst="rect">
            <a:avLst/>
          </a:prstGeom>
          <a:solidFill>
            <a:schemeClr val="accent4">
              <a:lumMod val="20000"/>
              <a:lumOff val="80000"/>
            </a:schemeClr>
          </a:solidFill>
          <a:ln>
            <a:solidFill>
              <a:schemeClr val="tx1"/>
            </a:solidFill>
          </a:ln>
        </p:spPr>
        <p:txBody>
          <a:bodyPr wrap="square">
            <a:spAutoFit/>
          </a:bodyPr>
          <a:lstStyle/>
          <a:p>
            <a:r>
              <a:rPr lang="en-US" sz="1400" dirty="0">
                <a:latin typeface="Arial" panose="020B0604020202020204" pitchFamily="34" charset="0"/>
              </a:rPr>
              <a:t>Approach with an open mind. It will be hard if you’ve never used code before. Use </a:t>
            </a:r>
            <a:r>
              <a:rPr lang="en-US" sz="1400" dirty="0" err="1">
                <a:latin typeface="Arial" panose="020B0604020202020204" pitchFamily="34" charset="0"/>
              </a:rPr>
              <a:t>datacamp</a:t>
            </a:r>
            <a:r>
              <a:rPr lang="en-US" sz="1400" dirty="0">
                <a:latin typeface="Arial" panose="020B0604020202020204" pitchFamily="34" charset="0"/>
              </a:rPr>
              <a:t> free tutorials to help. </a:t>
            </a:r>
            <a:endParaRPr lang="en-GB" sz="1400" dirty="0"/>
          </a:p>
        </p:txBody>
      </p:sp>
      <p:sp>
        <p:nvSpPr>
          <p:cNvPr id="17" name="Rectangle 16">
            <a:extLst>
              <a:ext uri="{FF2B5EF4-FFF2-40B4-BE49-F238E27FC236}">
                <a16:creationId xmlns:a16="http://schemas.microsoft.com/office/drawing/2014/main" id="{0C4D8CF9-964A-4751-B14D-7B90A81F05DC}"/>
              </a:ext>
            </a:extLst>
          </p:cNvPr>
          <p:cNvSpPr/>
          <p:nvPr/>
        </p:nvSpPr>
        <p:spPr>
          <a:xfrm>
            <a:off x="3352713" y="3183421"/>
            <a:ext cx="1478290" cy="307777"/>
          </a:xfrm>
          <a:prstGeom prst="rect">
            <a:avLst/>
          </a:prstGeom>
          <a:solidFill>
            <a:schemeClr val="accent6">
              <a:lumMod val="20000"/>
              <a:lumOff val="80000"/>
            </a:schemeClr>
          </a:solidFill>
          <a:ln>
            <a:solidFill>
              <a:schemeClr val="tx1"/>
            </a:solidFill>
          </a:ln>
        </p:spPr>
        <p:txBody>
          <a:bodyPr wrap="none">
            <a:spAutoFit/>
          </a:bodyPr>
          <a:lstStyle/>
          <a:p>
            <a:r>
              <a:rPr lang="en-US" sz="1400" dirty="0">
                <a:latin typeface="Arial" panose="020B0604020202020204" pitchFamily="34" charset="0"/>
              </a:rPr>
              <a:t>Just give it a go!</a:t>
            </a:r>
            <a:endParaRPr lang="en-GB" sz="1400" dirty="0"/>
          </a:p>
        </p:txBody>
      </p:sp>
    </p:spTree>
    <p:extLst>
      <p:ext uri="{BB962C8B-B14F-4D97-AF65-F5344CB8AC3E}">
        <p14:creationId xmlns:p14="http://schemas.microsoft.com/office/powerpoint/2010/main" val="3749392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8122C-3813-4C92-8698-F3DCF0A624A9}"/>
              </a:ext>
            </a:extLst>
          </p:cNvPr>
          <p:cNvSpPr>
            <a:spLocks noGrp="1"/>
          </p:cNvSpPr>
          <p:nvPr>
            <p:ph type="title"/>
          </p:nvPr>
        </p:nvSpPr>
        <p:spPr/>
        <p:txBody>
          <a:bodyPr/>
          <a:lstStyle/>
          <a:p>
            <a:r>
              <a:rPr lang="en-US" dirty="0"/>
              <a:t>All the advice and encouragement</a:t>
            </a:r>
            <a:endParaRPr lang="en-GB" dirty="0"/>
          </a:p>
        </p:txBody>
      </p:sp>
      <p:sp>
        <p:nvSpPr>
          <p:cNvPr id="3" name="Slide Number Placeholder 2">
            <a:extLst>
              <a:ext uri="{FF2B5EF4-FFF2-40B4-BE49-F238E27FC236}">
                <a16:creationId xmlns:a16="http://schemas.microsoft.com/office/drawing/2014/main" id="{6A71A813-9DF4-4339-A259-794B69069F86}"/>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4" name="Rectangle 3">
            <a:extLst>
              <a:ext uri="{FF2B5EF4-FFF2-40B4-BE49-F238E27FC236}">
                <a16:creationId xmlns:a16="http://schemas.microsoft.com/office/drawing/2014/main" id="{5038DA5E-BF95-495D-82D5-4C2AD504E799}"/>
              </a:ext>
            </a:extLst>
          </p:cNvPr>
          <p:cNvSpPr/>
          <p:nvPr/>
        </p:nvSpPr>
        <p:spPr>
          <a:xfrm>
            <a:off x="457200" y="1981200"/>
            <a:ext cx="8229600" cy="830997"/>
          </a:xfrm>
          <a:prstGeom prst="rect">
            <a:avLst/>
          </a:prstGeom>
        </p:spPr>
        <p:txBody>
          <a:bodyPr wrap="square">
            <a:spAutoFit/>
          </a:bodyPr>
          <a:lstStyle/>
          <a:p>
            <a:r>
              <a:rPr lang="en-GB" sz="2400" dirty="0">
                <a:hlinkClick r:id="rId2"/>
              </a:rPr>
              <a:t>https://docs.google.com/spreadsheets/d/1kN26o_qhIvkLVl3u-1ROawLsWOWkt7U2CGD3fpS2818/edit?usp=sharing</a:t>
            </a:r>
            <a:endParaRPr lang="en-GB" sz="2400" dirty="0"/>
          </a:p>
        </p:txBody>
      </p:sp>
      <p:sp>
        <p:nvSpPr>
          <p:cNvPr id="5" name="Rectangle 4">
            <a:extLst>
              <a:ext uri="{FF2B5EF4-FFF2-40B4-BE49-F238E27FC236}">
                <a16:creationId xmlns:a16="http://schemas.microsoft.com/office/drawing/2014/main" id="{A4FA205E-DB98-46AE-A806-3FDF055F0E5C}"/>
              </a:ext>
            </a:extLst>
          </p:cNvPr>
          <p:cNvSpPr/>
          <p:nvPr/>
        </p:nvSpPr>
        <p:spPr>
          <a:xfrm>
            <a:off x="1875865" y="3810000"/>
            <a:ext cx="5744135" cy="646331"/>
          </a:xfrm>
          <a:prstGeom prst="rect">
            <a:avLst/>
          </a:prstGeom>
          <a:solidFill>
            <a:schemeClr val="accent3">
              <a:lumMod val="20000"/>
              <a:lumOff val="80000"/>
            </a:schemeClr>
          </a:solidFill>
          <a:ln>
            <a:solidFill>
              <a:schemeClr val="tx1"/>
            </a:solidFill>
          </a:ln>
        </p:spPr>
        <p:txBody>
          <a:bodyPr wrap="square">
            <a:spAutoFit/>
          </a:bodyPr>
          <a:lstStyle/>
          <a:p>
            <a:r>
              <a:rPr lang="en-US" dirty="0">
                <a:latin typeface="Arial" panose="020B0604020202020204" pitchFamily="34" charset="0"/>
              </a:rPr>
              <a:t>Don't be hungover for your first session because it'll make everything a lot more difficult than it is</a:t>
            </a:r>
            <a:endParaRPr lang="en-GB" dirty="0"/>
          </a:p>
        </p:txBody>
      </p:sp>
    </p:spTree>
    <p:extLst>
      <p:ext uri="{BB962C8B-B14F-4D97-AF65-F5344CB8AC3E}">
        <p14:creationId xmlns:p14="http://schemas.microsoft.com/office/powerpoint/2010/main" val="408924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GB" dirty="0"/>
              <a:t>Organisation: Interlinked delivery</a:t>
            </a:r>
          </a:p>
        </p:txBody>
      </p:sp>
      <p:sp>
        <p:nvSpPr>
          <p:cNvPr id="3" name="Content Placeholder 2"/>
          <p:cNvSpPr>
            <a:spLocks noGrp="1"/>
          </p:cNvSpPr>
          <p:nvPr>
            <p:ph idx="1"/>
          </p:nvPr>
        </p:nvSpPr>
        <p:spPr>
          <a:xfrm>
            <a:off x="381000" y="1417638"/>
            <a:ext cx="8458200" cy="5135562"/>
          </a:xfrm>
        </p:spPr>
        <p:txBody>
          <a:bodyPr>
            <a:normAutofit fontScale="92500" lnSpcReduction="10000"/>
          </a:bodyPr>
          <a:lstStyle/>
          <a:p>
            <a:pPr marL="0" indent="0">
              <a:spcBef>
                <a:spcPts val="300"/>
              </a:spcBef>
              <a:buNone/>
            </a:pPr>
            <a:r>
              <a:rPr lang="en-GB" dirty="0"/>
              <a:t>Weekly Workshop</a:t>
            </a:r>
          </a:p>
          <a:p>
            <a:pPr marL="914400" lvl="1" indent="-514350">
              <a:spcBef>
                <a:spcPts val="300"/>
              </a:spcBef>
              <a:buFont typeface="+mj-lt"/>
              <a:buAutoNum type="arabicPeriod"/>
            </a:pPr>
            <a:r>
              <a:rPr lang="en-GB" dirty="0"/>
              <a:t>Preparatory independent study</a:t>
            </a:r>
          </a:p>
          <a:p>
            <a:pPr marL="914400" lvl="1" indent="-514350">
              <a:spcBef>
                <a:spcPts val="300"/>
              </a:spcBef>
              <a:buFont typeface="+mj-lt"/>
              <a:buAutoNum type="arabicPeriod"/>
            </a:pPr>
            <a:r>
              <a:rPr lang="en-GB" dirty="0"/>
              <a:t>Lecture and slides –  introduction to concepts</a:t>
            </a:r>
          </a:p>
          <a:p>
            <a:pPr marL="914400" lvl="1" indent="-514350">
              <a:spcBef>
                <a:spcPts val="300"/>
              </a:spcBef>
              <a:buFont typeface="+mj-lt"/>
              <a:buAutoNum type="arabicPeriod"/>
            </a:pPr>
            <a:r>
              <a:rPr lang="en-GB" dirty="0"/>
              <a:t>Workshop –  apply concepts</a:t>
            </a:r>
          </a:p>
          <a:p>
            <a:pPr marL="914400" lvl="1" indent="-514350">
              <a:spcBef>
                <a:spcPts val="300"/>
              </a:spcBef>
              <a:buFont typeface="+mj-lt"/>
              <a:buAutoNum type="arabicPeriod"/>
            </a:pPr>
            <a:r>
              <a:rPr lang="en-GB" dirty="0"/>
              <a:t>Follow up Independent study - consolidate understanding</a:t>
            </a:r>
          </a:p>
          <a:p>
            <a:pPr marL="0" indent="0">
              <a:spcBef>
                <a:spcPts val="300"/>
              </a:spcBef>
              <a:buNone/>
            </a:pPr>
            <a:endParaRPr lang="en-GB" dirty="0"/>
          </a:p>
          <a:p>
            <a:pPr marL="0" indent="0">
              <a:spcBef>
                <a:spcPts val="300"/>
              </a:spcBef>
              <a:buNone/>
            </a:pPr>
            <a:r>
              <a:rPr lang="en-GB" dirty="0"/>
              <a:t>Warnings!</a:t>
            </a:r>
          </a:p>
          <a:p>
            <a:pPr marL="0" indent="0">
              <a:spcBef>
                <a:spcPts val="300"/>
              </a:spcBef>
              <a:buNone/>
            </a:pPr>
            <a:r>
              <a:rPr lang="en-GB" dirty="0"/>
              <a:t>These do not standalone – weekly L.O.</a:t>
            </a:r>
          </a:p>
          <a:p>
            <a:pPr marL="0" indent="0">
              <a:spcBef>
                <a:spcPts val="300"/>
              </a:spcBef>
              <a:buNone/>
            </a:pPr>
            <a:r>
              <a:rPr lang="en-GB" dirty="0"/>
              <a:t>All are needed</a:t>
            </a:r>
          </a:p>
          <a:p>
            <a:pPr marL="0" indent="0">
              <a:spcBef>
                <a:spcPts val="300"/>
              </a:spcBef>
              <a:buNone/>
            </a:pPr>
            <a:r>
              <a:rPr lang="en-GB" dirty="0"/>
              <a:t>Progressive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58286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Outcomes</a:t>
            </a:r>
          </a:p>
        </p:txBody>
      </p:sp>
      <p:sp>
        <p:nvSpPr>
          <p:cNvPr id="3" name="Content Placeholder 2"/>
          <p:cNvSpPr>
            <a:spLocks noGrp="1"/>
          </p:cNvSpPr>
          <p:nvPr>
            <p:ph idx="1"/>
          </p:nvPr>
        </p:nvSpPr>
        <p:spPr>
          <a:xfrm>
            <a:off x="457200" y="1371600"/>
            <a:ext cx="8229600" cy="5181600"/>
          </a:xfrm>
        </p:spPr>
        <p:txBody>
          <a:bodyPr>
            <a:normAutofit/>
          </a:bodyPr>
          <a:lstStyle/>
          <a:p>
            <a:pPr marL="0" indent="0">
              <a:buNone/>
            </a:pPr>
            <a:r>
              <a:rPr lang="en-GB" altLang="en-US" sz="2400" dirty="0">
                <a:solidFill>
                  <a:schemeClr val="tx1">
                    <a:lumMod val="50000"/>
                    <a:lumOff val="50000"/>
                  </a:schemeClr>
                </a:solidFill>
              </a:rPr>
              <a:t>The successful student will be able to:</a:t>
            </a:r>
          </a:p>
          <a:p>
            <a:pPr marL="971550" lvl="1" indent="-514350">
              <a:spcBef>
                <a:spcPts val="800"/>
              </a:spcBef>
              <a:buFont typeface="+mj-lt"/>
              <a:buAutoNum type="arabicPeriod"/>
            </a:pPr>
            <a:r>
              <a:rPr lang="en-GB" altLang="en-US" sz="2400" dirty="0">
                <a:solidFill>
                  <a:schemeClr val="tx1">
                    <a:lumMod val="50000"/>
                    <a:lumOff val="50000"/>
                  </a:schemeClr>
                </a:solidFill>
              </a:rPr>
              <a:t>Explain the purpose of data analysis</a:t>
            </a:r>
          </a:p>
          <a:p>
            <a:pPr marL="971550" lvl="1" indent="-514350">
              <a:spcBef>
                <a:spcPts val="800"/>
              </a:spcBef>
              <a:buFont typeface="+mj-lt"/>
              <a:buAutoNum type="arabicPeriod"/>
            </a:pPr>
            <a:r>
              <a:rPr lang="en-GB" altLang="en-US" sz="2400" dirty="0">
                <a:solidFill>
                  <a:schemeClr val="tx1">
                    <a:lumMod val="50000"/>
                    <a:lumOff val="50000"/>
                  </a:schemeClr>
                </a:solidFill>
              </a:rPr>
              <a:t>Choose classical univariate statistical tests (and some non-parametric equivalents) appropriate to a given scenario and recognise when these are not suitable</a:t>
            </a:r>
          </a:p>
          <a:p>
            <a:pPr marL="971550" lvl="1" indent="-514350">
              <a:spcBef>
                <a:spcPts val="800"/>
              </a:spcBef>
              <a:buFont typeface="+mj-lt"/>
              <a:buAutoNum type="arabicPeriod"/>
            </a:pPr>
            <a:r>
              <a:rPr lang="en-GB" altLang="en-US" sz="2400" dirty="0">
                <a:solidFill>
                  <a:schemeClr val="tx1">
                    <a:lumMod val="50000"/>
                    <a:lumOff val="50000"/>
                  </a:schemeClr>
                </a:solidFill>
              </a:rPr>
              <a:t>Use R to perform these analyses on data in a variety of formats</a:t>
            </a:r>
          </a:p>
          <a:p>
            <a:pPr marL="971550" lvl="1" indent="-514350">
              <a:spcBef>
                <a:spcPts val="800"/>
              </a:spcBef>
              <a:buFont typeface="+mj-lt"/>
              <a:buAutoNum type="arabicPeriod"/>
            </a:pPr>
            <a:r>
              <a:rPr lang="en-GB" altLang="en-US" sz="3200" dirty="0"/>
              <a:t>Interpret, report and graphically present the results of covered tests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542924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Overview of topics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53106330"/>
              </p:ext>
            </p:extLst>
          </p:nvPr>
        </p:nvGraphicFramePr>
        <p:xfrm>
          <a:off x="990600" y="1371600"/>
          <a:ext cx="7391400" cy="5212080"/>
        </p:xfrm>
        <a:graphic>
          <a:graphicData uri="http://schemas.openxmlformats.org/drawingml/2006/table">
            <a:tbl>
              <a:tblPr firstRow="1">
                <a:tableStyleId>{5C22544A-7EE6-4342-B048-85BDC9FD1C3A}</a:tableStyleId>
              </a:tblPr>
              <a:tblGrid>
                <a:gridCol w="1026584">
                  <a:extLst>
                    <a:ext uri="{9D8B030D-6E8A-4147-A177-3AD203B41FA5}">
                      <a16:colId xmlns:a16="http://schemas.microsoft.com/office/drawing/2014/main" val="20000"/>
                    </a:ext>
                  </a:extLst>
                </a:gridCol>
                <a:gridCol w="6364816">
                  <a:extLst>
                    <a:ext uri="{9D8B030D-6E8A-4147-A177-3AD203B41FA5}">
                      <a16:colId xmlns:a16="http://schemas.microsoft.com/office/drawing/2014/main" val="20001"/>
                    </a:ext>
                  </a:extLst>
                </a:gridCol>
              </a:tblGrid>
              <a:tr h="579120">
                <a:tc>
                  <a:txBody>
                    <a:bodyPr/>
                    <a:lstStyle/>
                    <a:p>
                      <a:r>
                        <a:rPr lang="en-GB" sz="1600" dirty="0"/>
                        <a:t>Week</a:t>
                      </a:r>
                    </a:p>
                  </a:txBody>
                  <a:tcPr/>
                </a:tc>
                <a:tc>
                  <a:txBody>
                    <a:bodyPr/>
                    <a:lstStyle/>
                    <a:p>
                      <a:r>
                        <a:rPr lang="en-GB" sz="1600" dirty="0"/>
                        <a:t>Topic </a:t>
                      </a:r>
                    </a:p>
                  </a:txBody>
                  <a:tcPr/>
                </a:tc>
                <a:extLst>
                  <a:ext uri="{0D108BD9-81ED-4DB2-BD59-A6C34878D82A}">
                    <a16:rowId xmlns:a16="http://schemas.microsoft.com/office/drawing/2014/main" val="10000"/>
                  </a:ext>
                </a:extLst>
              </a:tr>
              <a:tr h="579120">
                <a:tc>
                  <a:txBody>
                    <a:bodyPr/>
                    <a:lstStyle/>
                    <a:p>
                      <a:r>
                        <a:rPr lang="en-GB" sz="1600" dirty="0"/>
                        <a:t>2</a:t>
                      </a:r>
                    </a:p>
                  </a:txBody>
                  <a:tcPr/>
                </a:tc>
                <a:tc>
                  <a:txBody>
                    <a:bodyPr/>
                    <a:lstStyle/>
                    <a:p>
                      <a:r>
                        <a:rPr lang="en-GB" sz="1600" dirty="0"/>
                        <a:t>Introduction to module, data analysis and RStudio  including</a:t>
                      </a:r>
                      <a:r>
                        <a:rPr lang="en-GB" sz="1600" baseline="0" dirty="0"/>
                        <a:t> first figure</a:t>
                      </a:r>
                      <a:endParaRPr lang="en-GB" sz="1600" dirty="0"/>
                    </a:p>
                  </a:txBody>
                  <a:tcPr/>
                </a:tc>
                <a:extLst>
                  <a:ext uri="{0D108BD9-81ED-4DB2-BD59-A6C34878D82A}">
                    <a16:rowId xmlns:a16="http://schemas.microsoft.com/office/drawing/2014/main" val="10001"/>
                  </a:ext>
                </a:extLst>
              </a:tr>
              <a:tr h="579120">
                <a:tc>
                  <a:txBody>
                    <a:bodyPr/>
                    <a:lstStyle/>
                    <a:p>
                      <a:r>
                        <a:rPr lang="en-GB" sz="1600" dirty="0"/>
                        <a:t>3</a:t>
                      </a:r>
                    </a:p>
                  </a:txBody>
                  <a:tcPr/>
                </a:tc>
                <a:tc>
                  <a:txBody>
                    <a:bodyPr/>
                    <a:lstStyle/>
                    <a:p>
                      <a:r>
                        <a:rPr lang="en-GB" sz="1600" dirty="0"/>
                        <a:t>Hypothesis testing, data types, reading data in to R and saving figures in reports</a:t>
                      </a:r>
                    </a:p>
                  </a:txBody>
                  <a:tcPr/>
                </a:tc>
                <a:extLst>
                  <a:ext uri="{0D108BD9-81ED-4DB2-BD59-A6C34878D82A}">
                    <a16:rowId xmlns:a16="http://schemas.microsoft.com/office/drawing/2014/main" val="10002"/>
                  </a:ext>
                </a:extLst>
              </a:tr>
              <a:tr h="579120">
                <a:tc>
                  <a:txBody>
                    <a:bodyPr/>
                    <a:lstStyle/>
                    <a:p>
                      <a:r>
                        <a:rPr lang="en-GB" sz="1600" dirty="0"/>
                        <a:t>4</a:t>
                      </a:r>
                    </a:p>
                  </a:txBody>
                  <a:tcPr/>
                </a:tc>
                <a:tc>
                  <a:txBody>
                    <a:bodyPr/>
                    <a:lstStyle/>
                    <a:p>
                      <a:r>
                        <a:rPr lang="en-GB" sz="1600" dirty="0"/>
                        <a:t>Chi-squared tests</a:t>
                      </a:r>
                    </a:p>
                  </a:txBody>
                  <a:tcPr/>
                </a:tc>
                <a:extLst>
                  <a:ext uri="{0D108BD9-81ED-4DB2-BD59-A6C34878D82A}">
                    <a16:rowId xmlns:a16="http://schemas.microsoft.com/office/drawing/2014/main" val="10003"/>
                  </a:ext>
                </a:extLst>
              </a:tr>
              <a:tr h="579120">
                <a:tc>
                  <a:txBody>
                    <a:bodyPr/>
                    <a:lstStyle/>
                    <a:p>
                      <a:r>
                        <a:rPr lang="en-GB" sz="1600" dirty="0"/>
                        <a:t>5</a:t>
                      </a:r>
                    </a:p>
                  </a:txBody>
                  <a:tcPr/>
                </a:tc>
                <a:tc>
                  <a:txBody>
                    <a:bodyPr/>
                    <a:lstStyle/>
                    <a:p>
                      <a:r>
                        <a:rPr lang="en-GB" sz="1600" dirty="0"/>
                        <a:t>The normal distribution,</a:t>
                      </a:r>
                      <a:r>
                        <a:rPr lang="en-GB" sz="1600" baseline="0" dirty="0"/>
                        <a:t> summary statistics and confidence intervals; user-defined functions, RStudio</a:t>
                      </a:r>
                    </a:p>
                  </a:txBody>
                  <a:tcPr/>
                </a:tc>
                <a:extLst>
                  <a:ext uri="{0D108BD9-81ED-4DB2-BD59-A6C34878D82A}">
                    <a16:rowId xmlns:a16="http://schemas.microsoft.com/office/drawing/2014/main" val="10004"/>
                  </a:ext>
                </a:extLst>
              </a:tr>
              <a:tr h="579120">
                <a:tc>
                  <a:txBody>
                    <a:bodyPr/>
                    <a:lstStyle/>
                    <a:p>
                      <a:r>
                        <a:rPr lang="en-GB" sz="1600" i="0" dirty="0"/>
                        <a:t>6</a:t>
                      </a:r>
                      <a:r>
                        <a:rPr lang="en-GB" sz="1600" i="0" baseline="0" dirty="0"/>
                        <a:t> and 7</a:t>
                      </a:r>
                      <a:endParaRPr lang="en-GB" sz="1600" i="0" dirty="0"/>
                    </a:p>
                  </a:txBody>
                  <a:tcPr/>
                </a:tc>
                <a:tc>
                  <a:txBody>
                    <a:bodyPr/>
                    <a:lstStyle/>
                    <a:p>
                      <a:r>
                        <a:rPr lang="en-GB" sz="1600" i="0" dirty="0"/>
                        <a:t>One-</a:t>
                      </a:r>
                      <a:r>
                        <a:rPr lang="en-GB" sz="1600" i="0" baseline="0" dirty="0"/>
                        <a:t> and two-sample t-tests and their non-parametric equivalents</a:t>
                      </a:r>
                    </a:p>
                    <a:p>
                      <a:r>
                        <a:rPr lang="en-GB" sz="1600" i="0" baseline="0" dirty="0"/>
                        <a:t>(2 lectures)</a:t>
                      </a:r>
                      <a:endParaRPr lang="en-GB" sz="1600" i="0" dirty="0"/>
                    </a:p>
                  </a:txBody>
                  <a:tcPr/>
                </a:tc>
                <a:extLst>
                  <a:ext uri="{0D108BD9-81ED-4DB2-BD59-A6C34878D82A}">
                    <a16:rowId xmlns:a16="http://schemas.microsoft.com/office/drawing/2014/main" val="10005"/>
                  </a:ext>
                </a:extLst>
              </a:tr>
              <a:tr h="579120">
                <a:tc>
                  <a:txBody>
                    <a:bodyPr/>
                    <a:lstStyle/>
                    <a:p>
                      <a:r>
                        <a:rPr lang="en-GB" sz="1600" i="0" dirty="0"/>
                        <a:t>8</a:t>
                      </a:r>
                    </a:p>
                  </a:txBody>
                  <a:tcPr/>
                </a:tc>
                <a:tc>
                  <a:txBody>
                    <a:bodyPr/>
                    <a:lstStyle/>
                    <a:p>
                      <a:r>
                        <a:rPr lang="en-GB" sz="1600" i="0" dirty="0"/>
                        <a:t>One-way ANOVA and </a:t>
                      </a:r>
                      <a:r>
                        <a:rPr lang="en-GB" sz="1600" i="0" dirty="0" err="1"/>
                        <a:t>Kruskal</a:t>
                      </a:r>
                      <a:r>
                        <a:rPr lang="en-GB" sz="1600" i="0" dirty="0"/>
                        <a:t>-Wallis</a:t>
                      </a:r>
                    </a:p>
                  </a:txBody>
                  <a:tcPr/>
                </a:tc>
                <a:extLst>
                  <a:ext uri="{0D108BD9-81ED-4DB2-BD59-A6C34878D82A}">
                    <a16:rowId xmlns:a16="http://schemas.microsoft.com/office/drawing/2014/main" val="10006"/>
                  </a:ext>
                </a:extLst>
              </a:tr>
              <a:tr h="579120">
                <a:tc>
                  <a:txBody>
                    <a:bodyPr/>
                    <a:lstStyle/>
                    <a:p>
                      <a:r>
                        <a:rPr lang="en-GB" sz="1600" i="0" dirty="0"/>
                        <a:t>9</a:t>
                      </a:r>
                    </a:p>
                  </a:txBody>
                  <a:tcPr/>
                </a:tc>
                <a:tc>
                  <a:txBody>
                    <a:bodyPr/>
                    <a:lstStyle/>
                    <a:p>
                      <a:r>
                        <a:rPr lang="en-GB" sz="1600" i="0" dirty="0"/>
                        <a:t>Two-way ANOVA </a:t>
                      </a:r>
                      <a:r>
                        <a:rPr lang="en-GB" sz="1600" i="0" dirty="0" err="1"/>
                        <a:t>incl</a:t>
                      </a:r>
                      <a:r>
                        <a:rPr lang="en-GB" sz="1600" i="0" dirty="0"/>
                        <a:t> understanding the interaction</a:t>
                      </a:r>
                    </a:p>
                  </a:txBody>
                  <a:tcPr/>
                </a:tc>
                <a:extLst>
                  <a:ext uri="{0D108BD9-81ED-4DB2-BD59-A6C34878D82A}">
                    <a16:rowId xmlns:a16="http://schemas.microsoft.com/office/drawing/2014/main" val="10007"/>
                  </a:ext>
                </a:extLst>
              </a:tr>
              <a:tr h="579120">
                <a:tc>
                  <a:txBody>
                    <a:bodyPr/>
                    <a:lstStyle/>
                    <a:p>
                      <a:r>
                        <a:rPr lang="en-GB" sz="1600" i="0" dirty="0"/>
                        <a:t>10</a:t>
                      </a:r>
                    </a:p>
                  </a:txBody>
                  <a:tcPr/>
                </a:tc>
                <a:tc>
                  <a:txBody>
                    <a:bodyPr/>
                    <a:lstStyle/>
                    <a:p>
                      <a:r>
                        <a:rPr lang="en-GB" sz="1600" i="0" dirty="0"/>
                        <a:t>Correlation and regression</a:t>
                      </a:r>
                    </a:p>
                  </a:txBody>
                  <a:tcPr/>
                </a:tc>
                <a:extLst>
                  <a:ext uri="{0D108BD9-81ED-4DB2-BD59-A6C34878D82A}">
                    <a16:rowId xmlns:a16="http://schemas.microsoft.com/office/drawing/2014/main" val="10008"/>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43768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sources of information</a:t>
            </a:r>
          </a:p>
        </p:txBody>
      </p:sp>
      <p:sp>
        <p:nvSpPr>
          <p:cNvPr id="3" name="Content Placeholder 2"/>
          <p:cNvSpPr>
            <a:spLocks noGrp="1"/>
          </p:cNvSpPr>
          <p:nvPr>
            <p:ph idx="1"/>
          </p:nvPr>
        </p:nvSpPr>
        <p:spPr>
          <a:xfrm>
            <a:off x="457200" y="1219200"/>
            <a:ext cx="8382000" cy="5550785"/>
          </a:xfrm>
        </p:spPr>
        <p:txBody>
          <a:bodyPr>
            <a:noAutofit/>
          </a:bodyPr>
          <a:lstStyle/>
          <a:p>
            <a:pPr>
              <a:spcBef>
                <a:spcPts val="0"/>
              </a:spcBef>
            </a:pPr>
            <a:r>
              <a:rPr lang="en-GB" dirty="0"/>
              <a:t>Your previous work!!!</a:t>
            </a:r>
          </a:p>
          <a:p>
            <a:pPr>
              <a:spcBef>
                <a:spcPts val="0"/>
              </a:spcBef>
            </a:pPr>
            <a:r>
              <a:rPr lang="en-GB" dirty="0"/>
              <a:t>The help pages</a:t>
            </a:r>
          </a:p>
          <a:p>
            <a:pPr>
              <a:spcBef>
                <a:spcPts val="0"/>
              </a:spcBef>
            </a:pPr>
            <a:r>
              <a:rPr lang="en-GB" dirty="0"/>
              <a:t>Online – </a:t>
            </a:r>
            <a:r>
              <a:rPr lang="en-GB" dirty="0">
                <a:hlinkClick r:id="rId2"/>
              </a:rPr>
              <a:t>see the VLE</a:t>
            </a:r>
            <a:r>
              <a:rPr lang="en-GB" dirty="0"/>
              <a:t>!</a:t>
            </a:r>
          </a:p>
          <a:p>
            <a:pPr>
              <a:spcBef>
                <a:spcPts val="0"/>
              </a:spcBef>
            </a:pPr>
            <a:r>
              <a:rPr lang="en-GB" dirty="0"/>
              <a:t>Google</a:t>
            </a:r>
          </a:p>
          <a:p>
            <a:pPr>
              <a:spcBef>
                <a:spcPts val="0"/>
              </a:spcBef>
            </a:pPr>
            <a:r>
              <a:rPr lang="en-GB" dirty="0"/>
              <a:t>Practice!!</a:t>
            </a:r>
            <a:r>
              <a:rPr lang="en-GB" sz="3500" dirty="0"/>
              <a:t> </a:t>
            </a:r>
          </a:p>
          <a:p>
            <a:pPr>
              <a:spcBef>
                <a:spcPts val="0"/>
              </a:spcBef>
            </a:pPr>
            <a:endParaRPr lang="en-GB"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Rectangle 2"/>
          <p:cNvSpPr>
            <a:spLocks noChangeArrowheads="1"/>
          </p:cNvSpPr>
          <p:nvPr/>
        </p:nvSpPr>
        <p:spPr bwMode="auto">
          <a:xfrm>
            <a:off x="1367539" y="5428759"/>
            <a:ext cx="6564709"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2"/>
              </a:buClr>
              <a:buSzPct val="75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tx1"/>
              </a:buClr>
              <a:buSzPct val="7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bg2"/>
              </a:buClr>
              <a:buSzPct val="75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tx2"/>
              </a:buClr>
              <a:buSzPct val="7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75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n"/>
              <a:defRPr>
                <a:solidFill>
                  <a:schemeClr val="tx1"/>
                </a:solidFill>
                <a:latin typeface="Tahoma" pitchFamily="34" charset="0"/>
              </a:defRPr>
            </a:lvl9pPr>
          </a:lstStyle>
          <a:p>
            <a:pPr algn="ctr" eaLnBrk="1" hangingPunct="1">
              <a:lnSpc>
                <a:spcPct val="90000"/>
              </a:lnSpc>
              <a:spcBef>
                <a:spcPct val="0"/>
              </a:spcBef>
              <a:buClrTx/>
              <a:buSzTx/>
              <a:buFontTx/>
              <a:buNone/>
            </a:pPr>
            <a:r>
              <a:rPr lang="en-GB" altLang="en-US" sz="2400" dirty="0">
                <a:latin typeface="Arial" charset="0"/>
              </a:rPr>
              <a:t>“</a:t>
            </a:r>
            <a:r>
              <a:rPr lang="en-GB" altLang="en-US" sz="2400" i="1" dirty="0">
                <a:latin typeface="Arial" charset="0"/>
              </a:rPr>
              <a:t>Young man, in mathematics you don't understand things. You just get used to them</a:t>
            </a:r>
            <a:r>
              <a:rPr lang="en-GB" altLang="en-US" sz="2400" dirty="0">
                <a:latin typeface="Arial" charset="0"/>
              </a:rPr>
              <a:t>.”</a:t>
            </a:r>
          </a:p>
        </p:txBody>
      </p:sp>
      <p:pic>
        <p:nvPicPr>
          <p:cNvPr id="409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543" r="5623" b="25662"/>
          <a:stretch/>
        </p:blipFill>
        <p:spPr bwMode="auto">
          <a:xfrm>
            <a:off x="5993636" y="3038192"/>
            <a:ext cx="777401" cy="73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2080" t="12456" r="62416" b="80881"/>
          <a:stretch/>
        </p:blipFill>
        <p:spPr bwMode="auto">
          <a:xfrm>
            <a:off x="5720338" y="4190324"/>
            <a:ext cx="1050699" cy="28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21904" t="12092" r="19780" b="77970"/>
          <a:stretch/>
        </p:blipFill>
        <p:spPr bwMode="auto">
          <a:xfrm>
            <a:off x="3540739" y="3310231"/>
            <a:ext cx="1553287"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6109" t="13517" r="32593" b="72072"/>
          <a:stretch/>
        </p:blipFill>
        <p:spPr bwMode="auto">
          <a:xfrm>
            <a:off x="7448360" y="4211342"/>
            <a:ext cx="1108882" cy="436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10919" r="79979" b="80622"/>
          <a:stretch/>
        </p:blipFill>
        <p:spPr bwMode="auto">
          <a:xfrm>
            <a:off x="7448360" y="3359782"/>
            <a:ext cx="1227097" cy="281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17821" t="15505" r="69500" b="76754"/>
          <a:stretch/>
        </p:blipFill>
        <p:spPr bwMode="auto">
          <a:xfrm>
            <a:off x="914400" y="4074741"/>
            <a:ext cx="1551296" cy="514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7" name="Picture 11"/>
          <p:cNvPicPr>
            <a:picLocks noChangeAspect="1" noChangeArrowheads="1"/>
          </p:cNvPicPr>
          <p:nvPr/>
        </p:nvPicPr>
        <p:blipFill rotWithShape="1">
          <a:blip r:embed="rId9">
            <a:extLst>
              <a:ext uri="{28A0092B-C50C-407E-A947-70E740481C1C}">
                <a14:useLocalDpi xmlns:a14="http://schemas.microsoft.com/office/drawing/2010/main" val="0"/>
              </a:ext>
            </a:extLst>
          </a:blip>
          <a:srcRect t="36483" r="6154" b="49510"/>
          <a:stretch/>
        </p:blipFill>
        <p:spPr bwMode="auto">
          <a:xfrm>
            <a:off x="3352800" y="4168549"/>
            <a:ext cx="1741226" cy="327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59533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ca1d7822-f590-426e-bd20-b5b4cfa1c600"/>
  <p:tag name="WASPOLLED" val="442B3F8433B5416D8CF00AA366C1D2CA"/>
  <p:tag name="TPVERSION" val="8"/>
  <p:tag name="TPFULLVERSION" val="8.6.3.13"/>
  <p:tag name="PPTVERSION" val="16"/>
  <p:tag name="TPOS" val="2"/>
  <p:tag name="TPLASTSAVEVERSION" val="6.4 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9017</TotalTime>
  <Words>1667</Words>
  <Application>Microsoft Office PowerPoint</Application>
  <PresentationFormat>On-screen Show (4:3)</PresentationFormat>
  <Paragraphs>192</Paragraphs>
  <Slides>24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Roboto</vt:lpstr>
      <vt:lpstr>Arial</vt:lpstr>
      <vt:lpstr>Calibri</vt:lpstr>
      <vt:lpstr>Wingdings</vt:lpstr>
      <vt:lpstr>Office Theme</vt:lpstr>
      <vt:lpstr>Emma Rand  Laboratory &amp; Professional skills for Bioscientists  Term 2: Data Analysis in R</vt:lpstr>
      <vt:lpstr>Data Analysis in R Aims</vt:lpstr>
      <vt:lpstr>Module Learning Outcomes (MLO)</vt:lpstr>
      <vt:lpstr>What advice or encouragement would you give to a stage 1 student?</vt:lpstr>
      <vt:lpstr>All the advice and encouragement</vt:lpstr>
      <vt:lpstr>Organisation: Interlinked delivery</vt:lpstr>
      <vt:lpstr>Learning Outcomes</vt:lpstr>
      <vt:lpstr>Overview of topics</vt:lpstr>
      <vt:lpstr>Other sources of information</vt:lpstr>
      <vt:lpstr>Summary of this week</vt:lpstr>
      <vt:lpstr>Learning objectives for the week</vt:lpstr>
      <vt:lpstr>Foundations of statistical testing: Science overview </vt:lpstr>
      <vt:lpstr>Why do we need statistics?</vt:lpstr>
      <vt:lpstr>Why do we need statistics?</vt:lpstr>
      <vt:lpstr>The logic of ‘hypothesis’ testing</vt:lpstr>
      <vt:lpstr>The null hypothesis. H0</vt:lpstr>
      <vt:lpstr>The null hypothesis. H0</vt:lpstr>
      <vt:lpstr>How far is too far? Distributions</vt:lpstr>
      <vt:lpstr>Possible, but not likely</vt:lpstr>
      <vt:lpstr>But more appropriately</vt:lpstr>
      <vt:lpstr>PowerPoint Presentation</vt:lpstr>
      <vt:lpstr>0.05 is the (arbitrary) significance level used</vt:lpstr>
      <vt:lpstr>The logic of ‘hypothesis’ testing</vt:lpstr>
      <vt:lpstr>Learning objectives for the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Skills term 2: Statistics</dc:title>
  <dc:creator>Emma Rand</dc:creator>
  <cp:lastModifiedBy>Emma Rand</cp:lastModifiedBy>
  <cp:revision>238</cp:revision>
  <cp:lastPrinted>2015-09-22T13:05:15Z</cp:lastPrinted>
  <dcterms:created xsi:type="dcterms:W3CDTF">2006-08-16T00:00:00Z</dcterms:created>
  <dcterms:modified xsi:type="dcterms:W3CDTF">2020-01-13T15:29:57Z</dcterms:modified>
</cp:coreProperties>
</file>