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356" r:id="rId3"/>
    <p:sldId id="354" r:id="rId4"/>
    <p:sldId id="258" r:id="rId5"/>
    <p:sldId id="257" r:id="rId6"/>
    <p:sldId id="292" r:id="rId7"/>
    <p:sldId id="293" r:id="rId8"/>
    <p:sldId id="347" r:id="rId9"/>
    <p:sldId id="296" r:id="rId10"/>
    <p:sldId id="338" r:id="rId11"/>
    <p:sldId id="358" r:id="rId12"/>
    <p:sldId id="355" r:id="rId13"/>
    <p:sldId id="299" r:id="rId14"/>
    <p:sldId id="300" r:id="rId15"/>
    <p:sldId id="320" r:id="rId16"/>
    <p:sldId id="303" r:id="rId17"/>
    <p:sldId id="348" r:id="rId18"/>
    <p:sldId id="305" r:id="rId19"/>
    <p:sldId id="322" r:id="rId20"/>
    <p:sldId id="324" r:id="rId21"/>
    <p:sldId id="326" r:id="rId22"/>
    <p:sldId id="308" r:id="rId23"/>
    <p:sldId id="360" r:id="rId24"/>
    <p:sldId id="357" r:id="rId25"/>
    <p:sldId id="346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82" autoAdjust="0"/>
    <p:restoredTop sz="84720" autoAdjust="0"/>
  </p:normalViewPr>
  <p:slideViewPr>
    <p:cSldViewPr>
      <p:cViewPr varScale="1">
        <p:scale>
          <a:sx n="94" d="100"/>
          <a:sy n="94" d="100"/>
        </p:scale>
        <p:origin x="4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68-4A70-8843-7ECA28E3AD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68-4A70-8843-7ECA28E3AD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68-4A70-8843-7ECA28E3A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5934592"/>
        <c:axId val="165936128"/>
        <c:axId val="43605504"/>
      </c:bar3DChart>
      <c:catAx>
        <c:axId val="165934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5936128"/>
        <c:crosses val="autoZero"/>
        <c:auto val="1"/>
        <c:lblAlgn val="ctr"/>
        <c:lblOffset val="100"/>
        <c:noMultiLvlLbl val="0"/>
      </c:catAx>
      <c:valAx>
        <c:axId val="165936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934592"/>
        <c:crosses val="autoZero"/>
        <c:crossBetween val="between"/>
      </c:valAx>
      <c:serAx>
        <c:axId val="4360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6593612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0BF60-2399-471B-88B8-98E5D19A2C28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06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Not as clear cut as it seems. Some discrete data can be treated as continuous and some continuous data are effectively discretised.</a:t>
            </a:r>
          </a:p>
          <a:p>
            <a:endParaRPr lang="en-GB" alt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ACB6F61-5228-4BAF-AEC0-27DB5100ECD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0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8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Relate</a:t>
            </a:r>
            <a:r>
              <a:rPr lang="en-GB" baseline="0" dirty="0" smtClean="0"/>
              <a:t> to binomial test we carried 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1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Why inferential statistics are needed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0193DA-6E71-4D74-8C64-C5B1D63163BF}" type="slidenum">
              <a:rPr lang="en-GB" altLang="en-US" sz="1200" smtClean="0">
                <a:latin typeface="Times New Roman" pitchFamily="18" charset="0"/>
              </a:rPr>
              <a:pPr/>
              <a:t>6</a:t>
            </a:fld>
            <a:endParaRPr lang="en-GB" altLang="en-US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4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233588C-8278-45D2-A6C5-3E476547FCF0}" type="slidenum">
              <a:rPr lang="en-GB" altLang="en-US" sz="1200" smtClean="0">
                <a:latin typeface="Times New Roman" pitchFamily="18" charset="0"/>
              </a:rPr>
              <a:pPr/>
              <a:t>7</a:t>
            </a:fld>
            <a:endParaRPr lang="en-GB" altLang="en-US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4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233588C-8278-45D2-A6C5-3E476547FCF0}" type="slidenum">
              <a:rPr lang="en-GB" altLang="en-US" sz="1200" smtClean="0">
                <a:latin typeface="Times New Roman" pitchFamily="18" charset="0"/>
              </a:rPr>
              <a:pPr/>
              <a:t>8</a:t>
            </a:fld>
            <a:endParaRPr lang="en-GB" altLang="en-US" sz="12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5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9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1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DDC0E25-EBC1-498B-A302-7C0A06DB027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6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DDC0E25-EBC1-498B-A302-7C0A06DB027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0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1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2819401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572001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507163"/>
            <a:ext cx="18288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A39BD-17DB-4703-BED1-FC31A0229B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149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1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507163"/>
            <a:ext cx="18288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B2A0E-1575-4CA3-B080-3FE70714AE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993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47602196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4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Laboratory &amp; </a:t>
            </a:r>
            <a:r>
              <a:rPr lang="en-GB" dirty="0" smtClean="0"/>
              <a:t>Professional </a:t>
            </a:r>
            <a:r>
              <a:rPr lang="en-GB" dirty="0"/>
              <a:t>skills for </a:t>
            </a:r>
            <a:r>
              <a:rPr lang="en-GB" dirty="0" err="1"/>
              <a:t>Bioscientists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Term 2: 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Week 3: Hypothesis testing, data types, reading data in to R and saving figures in reports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381000"/>
            <a:ext cx="59730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4300" y="6248400"/>
            <a:ext cx="5600700" cy="473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14300" y="5486400"/>
            <a:ext cx="56007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6384" y="5393336"/>
            <a:ext cx="6635416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Which variable is the response? (2)</a:t>
            </a:r>
          </a:p>
          <a:p>
            <a:r>
              <a:rPr lang="en-GB" sz="2800" dirty="0"/>
              <a:t>Which variables are explanatory? (2)</a:t>
            </a:r>
          </a:p>
          <a:p>
            <a:r>
              <a:rPr lang="en-GB" sz="2800" dirty="0"/>
              <a:t>What kind of values can they take? (1)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799"/>
          </a:xfrm>
        </p:spPr>
        <p:txBody>
          <a:bodyPr>
            <a:normAutofit/>
          </a:bodyPr>
          <a:lstStyle/>
          <a:p>
            <a:r>
              <a:rPr lang="en-GB" dirty="0" smtClean="0"/>
              <a:t>‘Experiments’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1710964"/>
            <a:ext cx="2971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Something </a:t>
            </a:r>
          </a:p>
          <a:p>
            <a:r>
              <a:rPr lang="en-GB" sz="2400" dirty="0"/>
              <a:t>we measure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384" y="1724788"/>
            <a:ext cx="3200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Some things we control, choose or set</a:t>
            </a:r>
          </a:p>
        </p:txBody>
      </p:sp>
      <p:cxnSp>
        <p:nvCxnSpPr>
          <p:cNvPr id="18" name="Straight Arrow Connector 17"/>
          <p:cNvCxnSpPr>
            <a:stCxn id="17" idx="3"/>
            <a:endCxn id="16" idx="1"/>
          </p:cNvCxnSpPr>
          <p:nvPr/>
        </p:nvCxnSpPr>
        <p:spPr>
          <a:xfrm flipV="1">
            <a:off x="3346784" y="2126463"/>
            <a:ext cx="2520616" cy="138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" y="2593150"/>
            <a:ext cx="331470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Independent variables</a:t>
            </a:r>
          </a:p>
          <a:p>
            <a:r>
              <a:rPr lang="en-GB" sz="2400" dirty="0"/>
              <a:t>Explanatory variables</a:t>
            </a:r>
          </a:p>
          <a:p>
            <a:r>
              <a:rPr lang="en-GB" sz="2400" dirty="0"/>
              <a:t>The ‘x’ s</a:t>
            </a:r>
          </a:p>
          <a:p>
            <a:pPr algn="ctr"/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2624478"/>
            <a:ext cx="373380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sz="2400" dirty="0"/>
              <a:t>Dependent variables</a:t>
            </a:r>
          </a:p>
          <a:p>
            <a:pPr algn="r"/>
            <a:r>
              <a:rPr lang="en-GB" sz="2400" dirty="0"/>
              <a:t>Response variables</a:t>
            </a:r>
          </a:p>
          <a:p>
            <a:pPr algn="r"/>
            <a:r>
              <a:rPr lang="en-GB" sz="2400" dirty="0"/>
              <a:t>The ‘y’ s</a:t>
            </a:r>
          </a:p>
          <a:p>
            <a:pPr algn="r"/>
            <a:endParaRPr lang="en-GB" sz="2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30000" t="22743" r="60952" b="52285"/>
          <a:stretch/>
        </p:blipFill>
        <p:spPr>
          <a:xfrm>
            <a:off x="3615507" y="2237988"/>
            <a:ext cx="1706470" cy="2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statistic 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2133600"/>
            <a:ext cx="28194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dirty="0" smtClean="0"/>
              <a:t>Two main types</a:t>
            </a:r>
          </a:p>
          <a:p>
            <a:pPr lvl="1"/>
            <a:r>
              <a:rPr lang="en-GB" altLang="en-US" dirty="0" smtClean="0"/>
              <a:t>discrete</a:t>
            </a:r>
          </a:p>
          <a:p>
            <a:pPr lvl="1"/>
            <a:r>
              <a:rPr lang="en-GB" altLang="en-US" dirty="0" smtClean="0"/>
              <a:t>continuous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97E8F-D4E2-47D3-B928-2AFC78C9E1C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8360"/>
            <a:ext cx="5334000" cy="41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statistic 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 - discrete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2514600"/>
            <a:ext cx="7024688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dirty="0" smtClean="0"/>
              <a:t>Discrete</a:t>
            </a:r>
          </a:p>
          <a:p>
            <a:pPr lvl="1"/>
            <a:r>
              <a:rPr lang="en-GB" altLang="en-US" dirty="0" smtClean="0"/>
              <a:t>Categories (not quantitative)</a:t>
            </a:r>
          </a:p>
          <a:p>
            <a:pPr lvl="1"/>
            <a:r>
              <a:rPr lang="en-GB" altLang="en-US" dirty="0" smtClean="0"/>
              <a:t>Counts (quantitative but discrete)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97E8F-D4E2-47D3-B928-2AFC78C9E1C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5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2" y="2087562"/>
            <a:ext cx="5410201" cy="31242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/>
              <a:t>Categories</a:t>
            </a:r>
          </a:p>
          <a:p>
            <a:pPr lvl="1">
              <a:buFont typeface="Wingdings" pitchFamily="2" charset="2"/>
              <a:buNone/>
            </a:pPr>
            <a:r>
              <a:rPr lang="en-GB" altLang="en-US" sz="2400" dirty="0" smtClean="0"/>
              <a:t>No </a:t>
            </a:r>
            <a:r>
              <a:rPr lang="en-GB" altLang="en-US" sz="2400" dirty="0"/>
              <a:t>scale e.g., colour, </a:t>
            </a:r>
            <a:r>
              <a:rPr lang="en-GB" altLang="en-US" sz="2400" dirty="0" smtClean="0"/>
              <a:t>species</a:t>
            </a:r>
          </a:p>
          <a:p>
            <a:pPr lvl="1">
              <a:buFont typeface="Wingdings" pitchFamily="2" charset="2"/>
              <a:buNone/>
            </a:pPr>
            <a:r>
              <a:rPr lang="en-GB" altLang="en-US" sz="2400" dirty="0" smtClean="0"/>
              <a:t>Often </a:t>
            </a:r>
            <a:r>
              <a:rPr lang="en-GB" altLang="en-US" sz="2400" dirty="0"/>
              <a:t>an ‘explanatory’  variable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4096" y="2039937"/>
            <a:ext cx="1707479" cy="2455863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B252F-02B6-4B36-B9D5-B3A2A874055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609600"/>
            <a:ext cx="7467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700"/>
              <a:t>The choice of statistic depends on:</a:t>
            </a:r>
            <a:r>
              <a:rPr lang="en-GB" altLang="en-US"/>
              <a:t/>
            </a:r>
            <a:br>
              <a:rPr lang="en-GB" altLang="en-US"/>
            </a:br>
            <a:r>
              <a:rPr lang="en-GB" altLang="en-US"/>
              <a:t> Type of data - discrete</a:t>
            </a:r>
            <a:endParaRPr lang="en-GB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7647"/>
          <a:stretch/>
        </p:blipFill>
        <p:spPr>
          <a:xfrm>
            <a:off x="228600" y="4036968"/>
            <a:ext cx="2721935" cy="2241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687" y="3962400"/>
            <a:ext cx="2133600" cy="213360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66593" y="6241246"/>
            <a:ext cx="1717003" cy="595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dirty="0" smtClean="0"/>
              <a:t>Category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14800" y="6241246"/>
            <a:ext cx="457200" cy="31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1828800" y="6241246"/>
            <a:ext cx="437793" cy="297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91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40" y="1905000"/>
            <a:ext cx="5882640" cy="4902200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19300"/>
            <a:ext cx="3200400" cy="29718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/>
              <a:t>Counts </a:t>
            </a:r>
          </a:p>
          <a:p>
            <a:pPr marL="400050" lvl="1" indent="0">
              <a:buNone/>
            </a:pPr>
            <a:r>
              <a:rPr lang="en-GB" altLang="en-US" dirty="0" smtClean="0"/>
              <a:t>Normally a ‘response’ variable</a:t>
            </a:r>
            <a:endParaRPr lang="en-GB" altLang="en-US" dirty="0"/>
          </a:p>
          <a:p>
            <a:pPr eaLnBrk="1" hangingPunct="1"/>
            <a:endParaRPr lang="en-GB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GB" altLang="en-US" sz="2400" dirty="0"/>
          </a:p>
          <a:p>
            <a:pPr lvl="1" eaLnBrk="1" hangingPunct="1">
              <a:buFont typeface="Wingdings" pitchFamily="2" charset="2"/>
              <a:buNone/>
            </a:pP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9315E-D86C-404A-9CC5-126EEACE50F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statistic 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 - discrete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6000" y="3276600"/>
            <a:ext cx="739709" cy="263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44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2819402"/>
            <a:ext cx="2895600" cy="1617663"/>
          </a:xfrm>
        </p:spPr>
        <p:txBody>
          <a:bodyPr/>
          <a:lstStyle/>
          <a:p>
            <a:pPr eaLnBrk="1" hangingPunct="1"/>
            <a:endParaRPr lang="en-GB" altLang="en-US" sz="2400" dirty="0"/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/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/>
          </a:p>
        </p:txBody>
      </p:sp>
      <p:sp>
        <p:nvSpPr>
          <p:cNvPr id="30725" name="Rectangle 1"/>
          <p:cNvSpPr>
            <a:spLocks noChangeArrowheads="1"/>
          </p:cNvSpPr>
          <p:nvPr/>
        </p:nvSpPr>
        <p:spPr bwMode="auto">
          <a:xfrm>
            <a:off x="179388" y="4503738"/>
            <a:ext cx="424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sz="2400">
                <a:solidFill>
                  <a:srgbClr val="FFFFFF"/>
                </a:solidFill>
                <a:latin typeface="Arial" charset="0"/>
              </a:rPr>
              <a:t>Normally a response variable</a:t>
            </a:r>
            <a:endParaRPr lang="en-GB" altLang="en-US" sz="18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9315E-D86C-404A-9CC5-126EEACE50F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95400" y="2574130"/>
            <a:ext cx="7162800" cy="359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dirty="0"/>
              <a:t>e.g., length, height, concentration</a:t>
            </a:r>
          </a:p>
          <a:p>
            <a:r>
              <a:rPr lang="en-GB" altLang="en-US" sz="3600" dirty="0"/>
              <a:t>Infinite number of possible values</a:t>
            </a:r>
          </a:p>
          <a:p>
            <a:r>
              <a:rPr lang="en-GB" altLang="en-US" sz="3600" dirty="0"/>
              <a:t>Can be a response or an explanatory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statistic 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 - continuous</a:t>
            </a:r>
          </a:p>
        </p:txBody>
      </p:sp>
    </p:spTree>
    <p:extLst>
      <p:ext uri="{BB962C8B-B14F-4D97-AF65-F5344CB8AC3E}">
        <p14:creationId xmlns:p14="http://schemas.microsoft.com/office/powerpoint/2010/main" val="669689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981202"/>
            <a:ext cx="6445250" cy="1290637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/>
              <a:t>Theory vs practice</a:t>
            </a:r>
          </a:p>
          <a:p>
            <a:pPr eaLnBrk="1" hangingPunct="1"/>
            <a:r>
              <a:rPr lang="en-GB" altLang="en-US" dirty="0" smtClean="0"/>
              <a:t>Limit of measurement</a:t>
            </a:r>
          </a:p>
        </p:txBody>
      </p:sp>
      <p:sp>
        <p:nvSpPr>
          <p:cNvPr id="33796" name="Content Placeholder 6"/>
          <p:cNvSpPr>
            <a:spLocks noGrp="1"/>
          </p:cNvSpPr>
          <p:nvPr>
            <p:ph sz="quarter" idx="3"/>
          </p:nvPr>
        </p:nvSpPr>
        <p:spPr>
          <a:xfrm>
            <a:off x="838200" y="3276600"/>
            <a:ext cx="8064500" cy="205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Numbers of hairs on head: discrete but can be treated as continuous</a:t>
            </a:r>
          </a:p>
          <a:p>
            <a:pPr marL="0" indent="0">
              <a:buNone/>
            </a:pPr>
            <a:r>
              <a:rPr lang="en-US" altLang="en-US" sz="2400" dirty="0"/>
              <a:t>Height to nearest </a:t>
            </a:r>
            <a:r>
              <a:rPr lang="en-US" altLang="en-US" sz="2400" dirty="0" err="1"/>
              <a:t>metre</a:t>
            </a:r>
            <a:r>
              <a:rPr lang="en-US" altLang="en-US" sz="2400" dirty="0"/>
              <a:t>: continuous but </a:t>
            </a:r>
            <a:r>
              <a:rPr lang="en-US" altLang="en-US" sz="2400" dirty="0" err="1"/>
              <a:t>discretised</a:t>
            </a:r>
            <a:r>
              <a:rPr lang="en-US" altLang="en-US" sz="2400" dirty="0"/>
              <a:t> by measurement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DC8D-CC6C-485C-A963-D0382000839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67600" cy="1676400"/>
          </a:xfrm>
        </p:spPr>
        <p:txBody>
          <a:bodyPr>
            <a:normAutofit/>
          </a:bodyPr>
          <a:lstStyle/>
          <a:p>
            <a:r>
              <a:rPr lang="en-GB" altLang="en-US" sz="2700" dirty="0"/>
              <a:t>The choice of statistic depends on: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Type of data</a:t>
            </a:r>
          </a:p>
        </p:txBody>
      </p:sp>
    </p:spTree>
    <p:extLst>
      <p:ext uri="{BB962C8B-B14F-4D97-AF65-F5344CB8AC3E}">
        <p14:creationId xmlns:p14="http://schemas.microsoft.com/office/powerpoint/2010/main" val="2527388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Type of data</a:t>
            </a:r>
          </a:p>
          <a:p>
            <a:pPr marL="400050" lvl="1" indent="0">
              <a:buNone/>
              <a:defRPr/>
            </a:pPr>
            <a:r>
              <a:rPr lang="en-GB" dirty="0" smtClean="0"/>
              <a:t>What kind of values? Discrete or continuous?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  <a:endParaRPr lang="en-GB" sz="3200" dirty="0" smtClean="0"/>
          </a:p>
          <a:p>
            <a:pPr marL="400050" lvl="2" indent="0">
              <a:buNone/>
              <a:defRPr/>
            </a:pPr>
            <a:r>
              <a:rPr lang="en-GB" sz="2800" dirty="0" smtClean="0"/>
              <a:t>Which is the response and which are the </a:t>
            </a:r>
          </a:p>
          <a:p>
            <a:pPr marL="400050" lvl="2" indent="0">
              <a:buNone/>
              <a:defRPr/>
            </a:pPr>
            <a:r>
              <a:rPr lang="en-GB" sz="2800" dirty="0" smtClean="0"/>
              <a:t>explanatory</a:t>
            </a:r>
            <a:endParaRPr lang="en-GB" sz="2800" dirty="0" smtClean="0"/>
          </a:p>
          <a:p>
            <a:pPr marL="400050" lvl="2" indent="0">
              <a:buNone/>
              <a:defRPr/>
            </a:pPr>
            <a:r>
              <a:rPr lang="en-GB" sz="2800" dirty="0" smtClean="0"/>
              <a:t>What is the relationship between them?</a:t>
            </a:r>
          </a:p>
          <a:p>
            <a:pPr marL="400050" lvl="2" indent="0">
              <a:buNone/>
              <a:defRPr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406642" y="1954530"/>
            <a:ext cx="971563" cy="1120140"/>
          </a:xfrm>
          <a:custGeom>
            <a:avLst/>
            <a:gdLst>
              <a:gd name="connsiteX0" fmla="*/ 0 w 971563"/>
              <a:gd name="connsiteY0" fmla="*/ 811530 h 1120140"/>
              <a:gd name="connsiteX1" fmla="*/ 34290 w 971563"/>
              <a:gd name="connsiteY1" fmla="*/ 891540 h 1120140"/>
              <a:gd name="connsiteX2" fmla="*/ 80010 w 971563"/>
              <a:gd name="connsiteY2" fmla="*/ 925830 h 1120140"/>
              <a:gd name="connsiteX3" fmla="*/ 102870 w 971563"/>
              <a:gd name="connsiteY3" fmla="*/ 960120 h 1120140"/>
              <a:gd name="connsiteX4" fmla="*/ 137160 w 971563"/>
              <a:gd name="connsiteY4" fmla="*/ 994410 h 1120140"/>
              <a:gd name="connsiteX5" fmla="*/ 160020 w 971563"/>
              <a:gd name="connsiteY5" fmla="*/ 1040130 h 1120140"/>
              <a:gd name="connsiteX6" fmla="*/ 205740 w 971563"/>
              <a:gd name="connsiteY6" fmla="*/ 1120140 h 1120140"/>
              <a:gd name="connsiteX7" fmla="*/ 240030 w 971563"/>
              <a:gd name="connsiteY7" fmla="*/ 1097280 h 1120140"/>
              <a:gd name="connsiteX8" fmla="*/ 285750 w 971563"/>
              <a:gd name="connsiteY8" fmla="*/ 1017270 h 1120140"/>
              <a:gd name="connsiteX9" fmla="*/ 320040 w 971563"/>
              <a:gd name="connsiteY9" fmla="*/ 994410 h 1120140"/>
              <a:gd name="connsiteX10" fmla="*/ 354330 w 971563"/>
              <a:gd name="connsiteY10" fmla="*/ 937260 h 1120140"/>
              <a:gd name="connsiteX11" fmla="*/ 400050 w 971563"/>
              <a:gd name="connsiteY11" fmla="*/ 880110 h 1120140"/>
              <a:gd name="connsiteX12" fmla="*/ 422910 w 971563"/>
              <a:gd name="connsiteY12" fmla="*/ 834390 h 1120140"/>
              <a:gd name="connsiteX13" fmla="*/ 457200 w 971563"/>
              <a:gd name="connsiteY13" fmla="*/ 800100 h 1120140"/>
              <a:gd name="connsiteX14" fmla="*/ 537210 w 971563"/>
              <a:gd name="connsiteY14" fmla="*/ 697230 h 1120140"/>
              <a:gd name="connsiteX15" fmla="*/ 571500 w 971563"/>
              <a:gd name="connsiteY15" fmla="*/ 640080 h 1120140"/>
              <a:gd name="connsiteX16" fmla="*/ 617220 w 971563"/>
              <a:gd name="connsiteY16" fmla="*/ 594360 h 1120140"/>
              <a:gd name="connsiteX17" fmla="*/ 651510 w 971563"/>
              <a:gd name="connsiteY17" fmla="*/ 537210 h 1120140"/>
              <a:gd name="connsiteX18" fmla="*/ 697230 w 971563"/>
              <a:gd name="connsiteY18" fmla="*/ 468630 h 1120140"/>
              <a:gd name="connsiteX19" fmla="*/ 731520 w 971563"/>
              <a:gd name="connsiteY19" fmla="*/ 422910 h 1120140"/>
              <a:gd name="connsiteX20" fmla="*/ 754380 w 971563"/>
              <a:gd name="connsiteY20" fmla="*/ 377190 h 1120140"/>
              <a:gd name="connsiteX21" fmla="*/ 800100 w 971563"/>
              <a:gd name="connsiteY21" fmla="*/ 308610 h 1120140"/>
              <a:gd name="connsiteX22" fmla="*/ 822960 w 971563"/>
              <a:gd name="connsiteY22" fmla="*/ 262890 h 1120140"/>
              <a:gd name="connsiteX23" fmla="*/ 868680 w 971563"/>
              <a:gd name="connsiteY23" fmla="*/ 194310 h 1120140"/>
              <a:gd name="connsiteX24" fmla="*/ 891540 w 971563"/>
              <a:gd name="connsiteY24" fmla="*/ 160020 h 1120140"/>
              <a:gd name="connsiteX25" fmla="*/ 925830 w 971563"/>
              <a:gd name="connsiteY25" fmla="*/ 80010 h 1120140"/>
              <a:gd name="connsiteX26" fmla="*/ 971550 w 971563"/>
              <a:gd name="connsiteY26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71563" h="1120140">
                <a:moveTo>
                  <a:pt x="0" y="811530"/>
                </a:moveTo>
                <a:cubicBezTo>
                  <a:pt x="11430" y="838200"/>
                  <a:pt x="17650" y="867769"/>
                  <a:pt x="34290" y="891540"/>
                </a:cubicBezTo>
                <a:cubicBezTo>
                  <a:pt x="45214" y="907146"/>
                  <a:pt x="66540" y="912360"/>
                  <a:pt x="80010" y="925830"/>
                </a:cubicBezTo>
                <a:cubicBezTo>
                  <a:pt x="89724" y="935544"/>
                  <a:pt x="94076" y="949567"/>
                  <a:pt x="102870" y="960120"/>
                </a:cubicBezTo>
                <a:cubicBezTo>
                  <a:pt x="113218" y="972538"/>
                  <a:pt x="127765" y="981256"/>
                  <a:pt x="137160" y="994410"/>
                </a:cubicBezTo>
                <a:cubicBezTo>
                  <a:pt x="147064" y="1008275"/>
                  <a:pt x="151566" y="1025336"/>
                  <a:pt x="160020" y="1040130"/>
                </a:cubicBezTo>
                <a:cubicBezTo>
                  <a:pt x="224643" y="1153220"/>
                  <a:pt x="136659" y="981978"/>
                  <a:pt x="205740" y="1120140"/>
                </a:cubicBezTo>
                <a:cubicBezTo>
                  <a:pt x="217170" y="1112520"/>
                  <a:pt x="230316" y="1106994"/>
                  <a:pt x="240030" y="1097280"/>
                </a:cubicBezTo>
                <a:cubicBezTo>
                  <a:pt x="285096" y="1052214"/>
                  <a:pt x="240926" y="1071058"/>
                  <a:pt x="285750" y="1017270"/>
                </a:cubicBezTo>
                <a:cubicBezTo>
                  <a:pt x="294544" y="1006717"/>
                  <a:pt x="308610" y="1002030"/>
                  <a:pt x="320040" y="994410"/>
                </a:cubicBezTo>
                <a:cubicBezTo>
                  <a:pt x="331470" y="975360"/>
                  <a:pt x="341590" y="955460"/>
                  <a:pt x="354330" y="937260"/>
                </a:cubicBezTo>
                <a:cubicBezTo>
                  <a:pt x="368320" y="917274"/>
                  <a:pt x="386518" y="900409"/>
                  <a:pt x="400050" y="880110"/>
                </a:cubicBezTo>
                <a:cubicBezTo>
                  <a:pt x="409501" y="865933"/>
                  <a:pt x="413006" y="848255"/>
                  <a:pt x="422910" y="834390"/>
                </a:cubicBezTo>
                <a:cubicBezTo>
                  <a:pt x="432305" y="821236"/>
                  <a:pt x="446852" y="812518"/>
                  <a:pt x="457200" y="800100"/>
                </a:cubicBezTo>
                <a:cubicBezTo>
                  <a:pt x="485010" y="766728"/>
                  <a:pt x="514860" y="734480"/>
                  <a:pt x="537210" y="697230"/>
                </a:cubicBezTo>
                <a:cubicBezTo>
                  <a:pt x="548640" y="678180"/>
                  <a:pt x="557861" y="657616"/>
                  <a:pt x="571500" y="640080"/>
                </a:cubicBezTo>
                <a:cubicBezTo>
                  <a:pt x="584732" y="623067"/>
                  <a:pt x="603988" y="611373"/>
                  <a:pt x="617220" y="594360"/>
                </a:cubicBezTo>
                <a:cubicBezTo>
                  <a:pt x="630859" y="576824"/>
                  <a:pt x="639583" y="555953"/>
                  <a:pt x="651510" y="537210"/>
                </a:cubicBezTo>
                <a:cubicBezTo>
                  <a:pt x="666260" y="514031"/>
                  <a:pt x="680745" y="490609"/>
                  <a:pt x="697230" y="468630"/>
                </a:cubicBezTo>
                <a:cubicBezTo>
                  <a:pt x="708660" y="453390"/>
                  <a:pt x="721424" y="439064"/>
                  <a:pt x="731520" y="422910"/>
                </a:cubicBezTo>
                <a:cubicBezTo>
                  <a:pt x="740551" y="408461"/>
                  <a:pt x="745614" y="391801"/>
                  <a:pt x="754380" y="377190"/>
                </a:cubicBezTo>
                <a:cubicBezTo>
                  <a:pt x="768515" y="353631"/>
                  <a:pt x="787813" y="333184"/>
                  <a:pt x="800100" y="308610"/>
                </a:cubicBezTo>
                <a:cubicBezTo>
                  <a:pt x="807720" y="293370"/>
                  <a:pt x="814194" y="277501"/>
                  <a:pt x="822960" y="262890"/>
                </a:cubicBezTo>
                <a:cubicBezTo>
                  <a:pt x="837095" y="239331"/>
                  <a:pt x="853440" y="217170"/>
                  <a:pt x="868680" y="194310"/>
                </a:cubicBezTo>
                <a:cubicBezTo>
                  <a:pt x="876300" y="182880"/>
                  <a:pt x="887196" y="173052"/>
                  <a:pt x="891540" y="160020"/>
                </a:cubicBezTo>
                <a:cubicBezTo>
                  <a:pt x="903365" y="124546"/>
                  <a:pt x="904644" y="115320"/>
                  <a:pt x="925830" y="80010"/>
                </a:cubicBezTo>
                <a:cubicBezTo>
                  <a:pt x="973663" y="288"/>
                  <a:pt x="971550" y="40010"/>
                  <a:pt x="971550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/>
              <a:t>T</a:t>
            </a:r>
            <a:r>
              <a:rPr lang="en-GB" altLang="en-US" dirty="0" smtClean="0"/>
              <a:t>he choice of statistic depends on ….</a:t>
            </a:r>
            <a:endParaRPr lang="en-GB" alt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62800" y="3657600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Rest of the module!</a:t>
            </a:r>
          </a:p>
        </p:txBody>
      </p:sp>
    </p:spTree>
    <p:extLst>
      <p:ext uri="{BB962C8B-B14F-4D97-AF65-F5344CB8AC3E}">
        <p14:creationId xmlns:p14="http://schemas.microsoft.com/office/powerpoint/2010/main" val="35041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Hypothesis Testing: deeper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905000"/>
            <a:ext cx="684053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Set up H</a:t>
            </a:r>
            <a:r>
              <a:rPr lang="en-GB" altLang="en-US" baseline="-25000" dirty="0" smtClean="0"/>
              <a:t>0 </a:t>
            </a:r>
            <a:r>
              <a:rPr lang="en-GB" altLang="en-US" dirty="0" smtClean="0"/>
              <a:t>“no effect”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Test generates a test statistic from data (a summary)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Converted to a probability (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-value) = prob of data if H</a:t>
            </a:r>
            <a:r>
              <a:rPr lang="en-GB" altLang="en-US" baseline="-25000" dirty="0" smtClean="0"/>
              <a:t>0</a:t>
            </a:r>
            <a:r>
              <a:rPr lang="en-GB" altLang="en-US" dirty="0" smtClean="0"/>
              <a:t> is true</a:t>
            </a:r>
          </a:p>
          <a:p>
            <a:pPr>
              <a:lnSpc>
                <a:spcPct val="90000"/>
              </a:lnSpc>
            </a:pPr>
            <a:r>
              <a:rPr lang="en-GB" altLang="en-US" i="1" dirty="0" smtClean="0"/>
              <a:t>p</a:t>
            </a:r>
            <a:r>
              <a:rPr lang="en-GB" dirty="0" smtClean="0"/>
              <a:t> </a:t>
            </a:r>
            <a:r>
              <a:rPr lang="en-GB" dirty="0"/>
              <a:t>≤ </a:t>
            </a:r>
            <a:r>
              <a:rPr lang="en-GB" altLang="en-US" dirty="0" smtClean="0"/>
              <a:t>0.05 reject H</a:t>
            </a:r>
            <a:r>
              <a:rPr lang="en-GB" altLang="en-US" baseline="-25000" dirty="0" smtClean="0"/>
              <a:t>0</a:t>
            </a:r>
            <a:r>
              <a:rPr lang="en-GB" altLang="en-US" dirty="0" smtClean="0"/>
              <a:t>; 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 &gt; 0.05 do not reject H</a:t>
            </a:r>
            <a:r>
              <a:rPr lang="en-GB" altLang="en-US" baseline="-25000" dirty="0" smtClean="0"/>
              <a:t>0</a:t>
            </a:r>
            <a:r>
              <a:rPr lang="en-GB" alt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31873-2F8A-463F-805F-AC7AD9F2C8F1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7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Hypothesis Testing – relationship to L1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667000"/>
            <a:ext cx="72390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Set up H</a:t>
            </a:r>
            <a:r>
              <a:rPr lang="en-GB" altLang="en-US" baseline="-25000" dirty="0" smtClean="0"/>
              <a:t>0</a:t>
            </a:r>
            <a:endParaRPr lang="en-GB" alt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GB" alt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dirty="0" smtClean="0"/>
              <a:t>There is no effect of maternal poverty on birthweight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Last week</a:t>
            </a:r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Why we need statistics: Are these results, or ones as probable or less probable, so unlikely that we suspect an effect?</a:t>
            </a:r>
          </a:p>
          <a:p>
            <a:r>
              <a:rPr lang="en-GB" dirty="0" smtClean="0"/>
              <a:t>This week…</a:t>
            </a:r>
          </a:p>
          <a:p>
            <a:pPr lvl="1"/>
            <a:r>
              <a:rPr lang="en-GB" dirty="0" smtClean="0"/>
              <a:t>More on the logic and what governs the type of test we use? </a:t>
            </a:r>
          </a:p>
          <a:p>
            <a:pPr lvl="1"/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– relationship to L1 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239000" cy="167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Test generates a test statistic from the data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3581400"/>
            <a:ext cx="72390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dirty="0"/>
              <a:t>‘Converted’ to a probability (</a:t>
            </a:r>
            <a:r>
              <a:rPr lang="en-GB" altLang="en-US" i="1" dirty="0"/>
              <a:t>p</a:t>
            </a:r>
            <a:r>
              <a:rPr lang="en-GB" altLang="en-US" dirty="0"/>
              <a:t>-value) = Probability of getting a test statistic of that size or as extreme or more extreme if H</a:t>
            </a:r>
            <a:r>
              <a:rPr lang="en-GB" altLang="en-US" baseline="-25000" dirty="0"/>
              <a:t>0 </a:t>
            </a:r>
            <a:r>
              <a:rPr lang="en-GB" altLang="en-US" dirty="0"/>
              <a:t>is true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3818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86600" cy="1447800"/>
          </a:xfrm>
        </p:spPr>
        <p:txBody>
          <a:bodyPr/>
          <a:lstStyle/>
          <a:p>
            <a:r>
              <a:rPr lang="en-GB" altLang="en-US" dirty="0"/>
              <a:t>Hypothesis Testing – relationship to L1 example</a:t>
            </a:r>
            <a:endParaRPr lang="en-GB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467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3600" dirty="0"/>
              <a:t>Compare our </a:t>
            </a:r>
            <a:r>
              <a:rPr lang="en-GB" altLang="en-US" sz="3600" i="1" dirty="0"/>
              <a:t>p</a:t>
            </a:r>
            <a:r>
              <a:rPr lang="en-GB" altLang="en-US" sz="3600" dirty="0"/>
              <a:t>-value to 0.05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altLang="en-US" sz="3200" i="1" dirty="0"/>
              <a:t>p</a:t>
            </a:r>
            <a:r>
              <a:rPr lang="en-GB" altLang="en-US" sz="3200" dirty="0"/>
              <a:t> </a:t>
            </a:r>
            <a:r>
              <a:rPr lang="en-GB" sz="3200" dirty="0"/>
              <a:t>≤</a:t>
            </a:r>
            <a:r>
              <a:rPr lang="en-GB" altLang="en-US" sz="3200" dirty="0"/>
              <a:t> 0.05 reject H</a:t>
            </a:r>
            <a:r>
              <a:rPr lang="en-GB" altLang="en-US" sz="3200" baseline="-25000" dirty="0"/>
              <a:t>0</a:t>
            </a:r>
            <a:endParaRPr lang="en-GB" altLang="en-US" sz="32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GB" altLang="en-US" sz="3200" i="1" dirty="0"/>
              <a:t>p</a:t>
            </a:r>
            <a:r>
              <a:rPr lang="en-GB" altLang="en-US" sz="3200" dirty="0"/>
              <a:t> &gt; 0.05 do not reject H</a:t>
            </a:r>
            <a:r>
              <a:rPr lang="en-GB" altLang="en-US" sz="3200" baseline="-25000" dirty="0"/>
              <a:t>0</a:t>
            </a:r>
            <a:r>
              <a:rPr lang="en-GB" altLang="en-US" sz="3200" dirty="0"/>
              <a:t>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sz="3600" dirty="0" smtClean="0"/>
              <a:t>In that example, our </a:t>
            </a:r>
            <a:r>
              <a:rPr lang="en-GB" altLang="en-US" sz="3600" i="1" dirty="0"/>
              <a:t>p</a:t>
            </a:r>
            <a:r>
              <a:rPr lang="en-GB" altLang="en-US" sz="3600" dirty="0"/>
              <a:t>-value </a:t>
            </a:r>
            <a:r>
              <a:rPr lang="en-GB" altLang="en-US" sz="3600" dirty="0" smtClean="0"/>
              <a:t>was </a:t>
            </a:r>
            <a:r>
              <a:rPr lang="en-GB" altLang="en-US" sz="3600" dirty="0"/>
              <a:t>0.096 </a:t>
            </a:r>
            <a:r>
              <a:rPr lang="en-GB" altLang="en-US" sz="3600" dirty="0" smtClean="0"/>
              <a:t>Thus: We </a:t>
            </a:r>
            <a:r>
              <a:rPr lang="en-GB" altLang="en-US" sz="3600" dirty="0"/>
              <a:t>do not reject the null hypothesis.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GB" altLang="en-US" sz="3600" dirty="0" smtClean="0"/>
              <a:t>Our sample is consistent with poverty having no effect.</a:t>
            </a:r>
            <a:endParaRPr lang="en-GB" altLang="en-US" sz="3600" dirty="0"/>
          </a:p>
          <a:p>
            <a:pPr marL="0" indent="0">
              <a:lnSpc>
                <a:spcPct val="90000"/>
              </a:lnSpc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3844-D864-4DE5-BF33-09A34059830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6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086600" cy="1447800"/>
          </a:xfrm>
        </p:spPr>
        <p:txBody>
          <a:bodyPr/>
          <a:lstStyle/>
          <a:p>
            <a:r>
              <a:rPr lang="en-GB" altLang="en-US" sz="2400" dirty="0"/>
              <a:t>Hypothesis Testing:</a:t>
            </a:r>
            <a:r>
              <a:rPr lang="en-GB" altLang="en-US" dirty="0" smtClean="0"/>
              <a:t> </a:t>
            </a:r>
            <a:br>
              <a:rPr lang="en-GB" altLang="en-US" dirty="0" smtClean="0"/>
            </a:br>
            <a:r>
              <a:rPr lang="en-GB" altLang="en-US" dirty="0" smtClean="0"/>
              <a:t>The 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-value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239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Probability of result if null hypothesis true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dirty="0"/>
              <a:t>     if we calculate </a:t>
            </a:r>
            <a:r>
              <a:rPr lang="en-GB" altLang="en-US" sz="2000" i="1" dirty="0"/>
              <a:t>p</a:t>
            </a:r>
            <a:r>
              <a:rPr lang="en-GB" altLang="en-US" sz="2000" dirty="0"/>
              <a:t> = 0.45 we can expect results as extreme or more extreme as those we observe 45% of the time.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0.05 is the crucial level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If </a:t>
            </a:r>
            <a:r>
              <a:rPr lang="en-GB" altLang="en-US" i="1" dirty="0" smtClean="0"/>
              <a:t>p</a:t>
            </a:r>
            <a:r>
              <a:rPr lang="en-GB" altLang="en-US" dirty="0" smtClean="0"/>
              <a:t> </a:t>
            </a:r>
            <a:r>
              <a:rPr lang="en-GB" dirty="0"/>
              <a:t>≤ </a:t>
            </a:r>
            <a:r>
              <a:rPr lang="en-GB" altLang="en-US" dirty="0" smtClean="0"/>
              <a:t>0.05. We reject the null hypothesis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And conclude</a:t>
            </a:r>
            <a:r>
              <a:rPr lang="en-GB" altLang="en-US" dirty="0"/>
              <a:t> </a:t>
            </a:r>
            <a:r>
              <a:rPr lang="en-GB" altLang="en-US" dirty="0" smtClean="0"/>
              <a:t>there is a significant difference between our sample and what we would expect if there was no effect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C0DB1-C959-4294-BF05-D03DFA8DE3B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133600"/>
            <a:ext cx="8077200" cy="99060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GB" altLang="en-US" sz="2800" dirty="0"/>
              <a:t>I</a:t>
            </a:r>
            <a:r>
              <a:rPr lang="en-GB" altLang="en-US" sz="2800" dirty="0" smtClean="0"/>
              <a:t>nherent </a:t>
            </a:r>
            <a:r>
              <a:rPr lang="en-GB" altLang="en-US" sz="2800" dirty="0"/>
              <a:t>in the approach - not ‘mistakes’ you can prevent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AAC97-54D3-4F03-BA0F-2B3AA660F08E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Hypothesis Testing:</a:t>
            </a:r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dirty="0"/>
              <a:t>Type </a:t>
            </a:r>
            <a:r>
              <a:rPr lang="en-GB" altLang="en-US" dirty="0" smtClean="0"/>
              <a:t>1 </a:t>
            </a:r>
            <a:r>
              <a:rPr lang="en-GB" altLang="en-US" dirty="0"/>
              <a:t>and type 2</a:t>
            </a:r>
            <a:r>
              <a:rPr lang="en-GB" altLang="en-US" dirty="0" smtClean="0"/>
              <a:t> </a:t>
            </a:r>
            <a:r>
              <a:rPr lang="en-GB" altLang="en-US" dirty="0"/>
              <a:t>errors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0626"/>
              </p:ext>
            </p:extLst>
          </p:nvPr>
        </p:nvGraphicFramePr>
        <p:xfrm>
          <a:off x="495300" y="3425192"/>
          <a:ext cx="84201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30844159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180858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569838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GB" sz="2400" b="0" dirty="0" smtClean="0"/>
                        <a:t>Decision after testing</a:t>
                      </a:r>
                      <a:endParaRPr lang="en-GB" sz="24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(unknown) True state of </a:t>
                      </a:r>
                      <a:r>
                        <a:rPr lang="en-GB" sz="2400" b="0" i="1" dirty="0" smtClean="0"/>
                        <a:t>H</a:t>
                      </a:r>
                      <a:r>
                        <a:rPr lang="en-GB" sz="2400" b="0" i="1" baseline="-25000" dirty="0" smtClean="0"/>
                        <a:t>0</a:t>
                      </a:r>
                      <a:endParaRPr lang="en-GB" sz="2400" b="0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42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True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False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1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Reject (evidence</a:t>
                      </a:r>
                      <a:r>
                        <a:rPr lang="en-GB" sz="2400" b="0" baseline="0" dirty="0" smtClean="0"/>
                        <a:t> it is false)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Type</a:t>
                      </a:r>
                      <a:r>
                        <a:rPr lang="en-GB" sz="2400" b="0" baseline="0" dirty="0" smtClean="0"/>
                        <a:t> 1 error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Correct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Do not reject (no evidence</a:t>
                      </a:r>
                      <a:r>
                        <a:rPr lang="en-GB" sz="2400" b="0" baseline="0" dirty="0" smtClean="0"/>
                        <a:t> it is false)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Correct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/>
                        <a:t>Type 2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133600"/>
            <a:ext cx="8077200" cy="99060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GB" altLang="en-US" sz="2800" dirty="0" smtClean="0"/>
              <a:t>For our birthweight example</a:t>
            </a:r>
            <a:r>
              <a:rPr lang="en-GB" altLang="en-US" sz="2800" dirty="0" smtClean="0"/>
              <a:t>…..p &gt; 0.05 (0.096)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AAC97-54D3-4F03-BA0F-2B3AA660F08E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Hypothesis Testing:</a:t>
            </a:r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dirty="0"/>
              <a:t>Type </a:t>
            </a:r>
            <a:r>
              <a:rPr lang="en-GB" altLang="en-US" dirty="0" smtClean="0"/>
              <a:t>1 </a:t>
            </a:r>
            <a:r>
              <a:rPr lang="en-GB" altLang="en-US" dirty="0"/>
              <a:t>and type 2</a:t>
            </a:r>
            <a:r>
              <a:rPr lang="en-GB" altLang="en-US" dirty="0" smtClean="0"/>
              <a:t> </a:t>
            </a:r>
            <a:r>
              <a:rPr lang="en-GB" altLang="en-US" dirty="0"/>
              <a:t>errors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06229"/>
              </p:ext>
            </p:extLst>
          </p:nvPr>
        </p:nvGraphicFramePr>
        <p:xfrm>
          <a:off x="495300" y="3425192"/>
          <a:ext cx="84201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30844159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180858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569838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GB" sz="2400" b="0" dirty="0" smtClean="0"/>
                        <a:t>Decision after testing</a:t>
                      </a:r>
                      <a:endParaRPr lang="en-GB" sz="24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(unknown) True state of </a:t>
                      </a:r>
                      <a:r>
                        <a:rPr lang="en-GB" sz="2400" b="0" i="1" dirty="0" smtClean="0"/>
                        <a:t>H</a:t>
                      </a:r>
                      <a:r>
                        <a:rPr lang="en-GB" sz="2400" b="0" i="1" baseline="-25000" dirty="0" smtClean="0"/>
                        <a:t>0</a:t>
                      </a:r>
                      <a:endParaRPr lang="en-GB" sz="2400" b="0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42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True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False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1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Reject (evidence</a:t>
                      </a:r>
                      <a:r>
                        <a:rPr lang="en-GB" sz="2400" b="0" baseline="0" dirty="0" smtClean="0"/>
                        <a:t> it is false)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Type</a:t>
                      </a:r>
                      <a:r>
                        <a:rPr lang="en-GB" sz="2400" b="0" baseline="0" dirty="0" smtClean="0"/>
                        <a:t> 1 error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/>
                        <a:t>Correct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ysClr val="windowText" lastClr="000000"/>
                          </a:solidFill>
                        </a:rPr>
                        <a:t>Do not reject (no evidence</a:t>
                      </a:r>
                      <a:r>
                        <a:rPr lang="en-GB" sz="2400" b="0" baseline="0" dirty="0" smtClean="0">
                          <a:solidFill>
                            <a:sysClr val="windowText" lastClr="000000"/>
                          </a:solidFill>
                        </a:rPr>
                        <a:t> it is false)</a:t>
                      </a:r>
                      <a:endParaRPr lang="en-GB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  <a:endParaRPr lang="en-GB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ysClr val="windowText" lastClr="000000"/>
                          </a:solidFill>
                        </a:rPr>
                        <a:t>Type 2 error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By actively following the lecture and practical and carrying out the independent study the successful student will be able to:</a:t>
            </a:r>
          </a:p>
          <a:p>
            <a:r>
              <a:rPr lang="en-GB" dirty="0" smtClean="0"/>
              <a:t>to </a:t>
            </a:r>
            <a:r>
              <a:rPr lang="en-GB" dirty="0"/>
              <a:t>able to </a:t>
            </a:r>
            <a:r>
              <a:rPr lang="en-GB" dirty="0" smtClean="0"/>
              <a:t>explain what response </a:t>
            </a:r>
            <a:r>
              <a:rPr lang="en-GB" dirty="0"/>
              <a:t>and explanatory </a:t>
            </a:r>
            <a:r>
              <a:rPr lang="en-GB" dirty="0" smtClean="0"/>
              <a:t>variables are, distinguish between data types and describe how these impact choice of test (MLO 1 and 2)</a:t>
            </a:r>
            <a:endParaRPr lang="en-GB" dirty="0"/>
          </a:p>
          <a:p>
            <a:r>
              <a:rPr lang="en-GB" dirty="0"/>
              <a:t>d</a:t>
            </a:r>
            <a:r>
              <a:rPr lang="en-GB" dirty="0" smtClean="0"/>
              <a:t>emonstrate the process of hypothesis testing with an example and evaluate potential inferences (MLO </a:t>
            </a:r>
            <a:r>
              <a:rPr lang="en-GB" dirty="0"/>
              <a:t>1 and 2)</a:t>
            </a:r>
          </a:p>
          <a:p>
            <a:r>
              <a:rPr lang="en-GB" dirty="0" smtClean="0"/>
              <a:t>read </a:t>
            </a:r>
            <a:r>
              <a:rPr lang="en-GB" dirty="0"/>
              <a:t>in data </a:t>
            </a:r>
            <a:r>
              <a:rPr lang="en-GB" dirty="0" smtClean="0"/>
              <a:t>in to RStudio, create simple summaries and plots using manual pages where necessary (MLO 3)</a:t>
            </a:r>
          </a:p>
          <a:p>
            <a:r>
              <a:rPr lang="en-GB" dirty="0" smtClean="0"/>
              <a:t>create neat reports in Word which include text and figures (MLO 4)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417638"/>
            <a:ext cx="8229600" cy="49387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077651"/>
          </a:xfrm>
        </p:spPr>
        <p:txBody>
          <a:bodyPr/>
          <a:lstStyle/>
          <a:p>
            <a:r>
              <a:rPr lang="en-GB" sz="4000" dirty="0"/>
              <a:t>The logic of ‘hypothesis’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3"/>
            <a:ext cx="8229600" cy="3581399"/>
          </a:xfrm>
        </p:spPr>
        <p:txBody>
          <a:bodyPr>
            <a:normAutofit/>
          </a:bodyPr>
          <a:lstStyle/>
          <a:p>
            <a:r>
              <a:rPr lang="en-GB" sz="2800" dirty="0"/>
              <a:t>Have a ‘null’ hypothesis’</a:t>
            </a:r>
          </a:p>
          <a:p>
            <a:r>
              <a:rPr lang="en-GB" sz="2800" dirty="0"/>
              <a:t>Calculate probability of getting your data if that null hypothesis is true</a:t>
            </a:r>
          </a:p>
          <a:p>
            <a:r>
              <a:rPr lang="en-GB" sz="2800" dirty="0"/>
              <a:t>If the probability is less than 0.05 reject the null hypothesis</a:t>
            </a:r>
          </a:p>
          <a:p>
            <a:endParaRPr lang="en-GB" sz="2800" dirty="0"/>
          </a:p>
          <a:p>
            <a:r>
              <a:rPr lang="en-GB" sz="2800" dirty="0"/>
              <a:t>Frequentist/classical statistics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from last week:</a:t>
            </a:r>
          </a:p>
        </p:txBody>
      </p:sp>
    </p:spTree>
    <p:extLst>
      <p:ext uri="{BB962C8B-B14F-4D97-AF65-F5344CB8AC3E}">
        <p14:creationId xmlns:p14="http://schemas.microsoft.com/office/powerpoint/2010/main" val="2200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will consider how we can classify variables in terms of the </a:t>
            </a:r>
            <a:r>
              <a:rPr lang="en-GB" u="sng" dirty="0" smtClean="0"/>
              <a:t>type of values</a:t>
            </a:r>
            <a:r>
              <a:rPr lang="en-GB" dirty="0" smtClean="0"/>
              <a:t> they can take and their </a:t>
            </a:r>
            <a:r>
              <a:rPr lang="en-GB" u="sng" dirty="0" smtClean="0"/>
              <a:t>role in analysis</a:t>
            </a:r>
            <a:r>
              <a:rPr lang="en-GB" dirty="0" smtClean="0"/>
              <a:t> and the impact these have on the tests that we conduct.</a:t>
            </a:r>
            <a:endParaRPr lang="en-GB" dirty="0"/>
          </a:p>
          <a:p>
            <a:r>
              <a:rPr lang="en-GB" dirty="0" smtClean="0"/>
              <a:t>In RStudio we will cover reading </a:t>
            </a:r>
            <a:r>
              <a:rPr lang="en-GB" dirty="0"/>
              <a:t>in data </a:t>
            </a:r>
            <a:r>
              <a:rPr lang="en-GB" dirty="0" smtClean="0"/>
              <a:t>files of various formats</a:t>
            </a:r>
            <a:r>
              <a:rPr lang="en-GB" dirty="0"/>
              <a:t>, </a:t>
            </a:r>
            <a:r>
              <a:rPr lang="en-GB" dirty="0" smtClean="0"/>
              <a:t>data types, summarising and plotting data. We also cover saving figures and laying out a report in word.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By actively following the lecture and practical and carrying out the independent study the successful student will be able to:</a:t>
            </a:r>
          </a:p>
          <a:p>
            <a:r>
              <a:rPr lang="en-GB" sz="2400" dirty="0"/>
              <a:t>to able to explain what response and explanatory variables are, distinguish between data types and describe how these impact choice of test (MLO 1 and 2)</a:t>
            </a:r>
          </a:p>
          <a:p>
            <a:r>
              <a:rPr lang="en-GB" sz="2400" dirty="0"/>
              <a:t>demonstrate the process of hypothesis testing with an example and evaluate potential inferences (MLO 1 and 2)</a:t>
            </a:r>
          </a:p>
          <a:p>
            <a:r>
              <a:rPr lang="en-GB" sz="2400" dirty="0"/>
              <a:t>read in data in to RStudio, create simple summaries and plots using manual pages where necessary (MLO 3)</a:t>
            </a:r>
          </a:p>
          <a:p>
            <a:r>
              <a:rPr lang="en-GB" sz="2400" dirty="0"/>
              <a:t>create neat reports in Word which include text and figures (MLO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848600" cy="1778000"/>
          </a:xfrm>
        </p:spPr>
        <p:txBody>
          <a:bodyPr>
            <a:normAutofit/>
          </a:bodyPr>
          <a:lstStyle/>
          <a:p>
            <a:pPr marL="342900" indent="-342900"/>
            <a:r>
              <a:rPr lang="en-GB" altLang="en-US" dirty="0" smtClean="0"/>
              <a:t>Science – generalisation</a:t>
            </a:r>
            <a:r>
              <a:rPr lang="en-GB" altLang="en-US" sz="2000" dirty="0"/>
              <a:t/>
            </a:r>
            <a:br>
              <a:rPr lang="en-GB" altLang="en-US" sz="2000" dirty="0"/>
            </a:br>
            <a:endParaRPr lang="en-GB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2988" y="5257800"/>
            <a:ext cx="7086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ClrTx/>
              <a:buNone/>
              <a:defRPr/>
            </a:pPr>
            <a:r>
              <a:rPr lang="en-GB" altLang="en-US" kern="0" dirty="0"/>
              <a:t>We draw inferences about the population(s) from the sample(s) based on statistics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46250"/>
            <a:ext cx="34956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09" y="1863635"/>
            <a:ext cx="3341687" cy="213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827" y="4167190"/>
            <a:ext cx="34956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GB" altLang="en-US" kern="0" dirty="0"/>
              <a:t>population</a:t>
            </a:r>
          </a:p>
          <a:p>
            <a:pPr marL="0" indent="0" eaLnBrk="1" hangingPunct="1">
              <a:buNone/>
              <a:defRPr/>
            </a:pPr>
            <a:r>
              <a:rPr lang="en-GB" altLang="en-US" kern="0" dirty="0"/>
              <a:t>Impossible to measure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81698" y="4012958"/>
            <a:ext cx="33416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GB" altLang="en-US" kern="0" dirty="0"/>
              <a:t>sample</a:t>
            </a:r>
          </a:p>
          <a:p>
            <a:pPr marL="0" indent="0" eaLnBrk="1" hangingPunct="1">
              <a:buNone/>
              <a:defRPr/>
            </a:pPr>
            <a:r>
              <a:rPr lang="en-GB" altLang="en-US" kern="0" dirty="0"/>
              <a:t>Possible to measure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923509" y="2660528"/>
            <a:ext cx="1410493" cy="53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3FE89-1B1D-433B-9155-22D5EEF5A1F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3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778000"/>
          </a:xfrm>
        </p:spPr>
        <p:txBody>
          <a:bodyPr>
            <a:normAutofit/>
          </a:bodyPr>
          <a:lstStyle/>
          <a:p>
            <a:pPr marL="342900" indent="-342900"/>
            <a:r>
              <a:rPr lang="en-GB" altLang="en-US" dirty="0" smtClean="0"/>
              <a:t>Uses of statistics</a:t>
            </a:r>
            <a:r>
              <a:rPr lang="en-GB" altLang="en-US" sz="2000" dirty="0"/>
              <a:t/>
            </a:r>
            <a:br>
              <a:rPr lang="en-GB" altLang="en-US" sz="2000" dirty="0"/>
            </a:br>
            <a:endParaRPr lang="en-GB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438400"/>
            <a:ext cx="7086600" cy="3810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altLang="en-US" dirty="0" smtClean="0"/>
              <a:t>Estimation</a:t>
            </a:r>
            <a:endParaRPr lang="en-GB" altLang="en-US" dirty="0" smtClean="0"/>
          </a:p>
          <a:p>
            <a:pPr lvl="1"/>
            <a:r>
              <a:rPr lang="en-GB" altLang="en-US" sz="2400" dirty="0"/>
              <a:t>what is the mean of the population?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dirty="0" smtClean="0"/>
              <a:t>Hypotheses testing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2400" dirty="0"/>
              <a:t>e.g., is there a difference between 2 means (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2400" dirty="0"/>
              <a:t>e.g., is the expected number of observations what we expect (chi-squared test)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1A9E0-B1AF-4929-97DE-F877CB9F8B3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962400"/>
            <a:ext cx="5181600" cy="251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85802" y="1828800"/>
            <a:ext cx="4586287" cy="20575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778000"/>
          </a:xfrm>
        </p:spPr>
        <p:txBody>
          <a:bodyPr>
            <a:normAutofit/>
          </a:bodyPr>
          <a:lstStyle/>
          <a:p>
            <a:pPr marL="342900" indent="-342900"/>
            <a:r>
              <a:rPr lang="en-GB" altLang="en-US" dirty="0" smtClean="0"/>
              <a:t>Uses of statistics</a:t>
            </a:r>
            <a:r>
              <a:rPr lang="en-GB" altLang="en-US" sz="2000" dirty="0"/>
              <a:t/>
            </a:r>
            <a:br>
              <a:rPr lang="en-GB" altLang="en-US" sz="2000" dirty="0"/>
            </a:br>
            <a:endParaRPr lang="en-GB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5334000" cy="4648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altLang="en-US" dirty="0" smtClean="0"/>
              <a:t>Estimation</a:t>
            </a:r>
            <a:endParaRPr lang="en-GB" altLang="en-US" dirty="0" smtClean="0"/>
          </a:p>
          <a:p>
            <a:pPr lvl="1"/>
            <a:r>
              <a:rPr lang="en-GB" altLang="en-US" sz="2400" dirty="0"/>
              <a:t>what is the mean of the population</a:t>
            </a:r>
            <a:r>
              <a:rPr lang="en-GB" altLang="en-US" sz="2400" dirty="0" smtClean="0"/>
              <a:t>?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altLang="en-US" dirty="0" smtClean="0"/>
              <a:t>Hypotheses </a:t>
            </a:r>
            <a:r>
              <a:rPr lang="en-GB" altLang="en-US" dirty="0" smtClean="0"/>
              <a:t>testing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2400" dirty="0"/>
              <a:t>e.g., is there a difference between 2 means (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2400" dirty="0"/>
              <a:t>e.g., is the expected number of observations what we expect (chi-squared test)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1A9E0-B1AF-4929-97DE-F877CB9F8B3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943600" y="1828800"/>
            <a:ext cx="28956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L04 and W04: Describing normal distributions and Confidence Intervals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2" y="3962402"/>
            <a:ext cx="30794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L03 and W03; L05 and W05 to L08 and W08 </a:t>
            </a:r>
          </a:p>
        </p:txBody>
      </p:sp>
    </p:spTree>
    <p:extLst>
      <p:ext uri="{BB962C8B-B14F-4D97-AF65-F5344CB8AC3E}">
        <p14:creationId xmlns:p14="http://schemas.microsoft.com/office/powerpoint/2010/main" val="39049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505200"/>
            <a:ext cx="48768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Regardless, the choice of statistic depends on ….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Type of </a:t>
            </a:r>
            <a:r>
              <a:rPr lang="en-GB" dirty="0" smtClean="0"/>
              <a:t>data</a:t>
            </a:r>
          </a:p>
          <a:p>
            <a:pPr marL="0" indent="0">
              <a:buNone/>
              <a:defRPr/>
            </a:pPr>
            <a:r>
              <a:rPr lang="en-GB" sz="2800" dirty="0" smtClean="0"/>
              <a:t>The </a:t>
            </a:r>
            <a:r>
              <a:rPr lang="en-GB" sz="2800" dirty="0"/>
              <a:t>type of values a variable can </a:t>
            </a:r>
            <a:r>
              <a:rPr lang="en-GB" sz="2800" dirty="0" smtClean="0"/>
              <a:t>take: </a:t>
            </a:r>
            <a:r>
              <a:rPr lang="en-GB" sz="2800" u="sng" dirty="0" smtClean="0"/>
              <a:t>Discrete</a:t>
            </a:r>
            <a:r>
              <a:rPr lang="en-GB" sz="2800" dirty="0" smtClean="0"/>
              <a:t> or </a:t>
            </a:r>
            <a:r>
              <a:rPr lang="en-GB" sz="2800" u="sng" dirty="0" smtClean="0"/>
              <a:t>continuous</a:t>
            </a:r>
            <a:r>
              <a:rPr lang="en-GB" sz="2800" dirty="0" smtClean="0"/>
              <a:t>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  <a:endParaRPr lang="en-GB" sz="3200" dirty="0"/>
          </a:p>
          <a:p>
            <a:pPr marL="92075" lvl="1" indent="0">
              <a:buNone/>
              <a:defRPr/>
            </a:pPr>
            <a:r>
              <a:rPr lang="en-GB" sz="2800" dirty="0" smtClean="0"/>
              <a:t>Which is the response and which </a:t>
            </a:r>
            <a:r>
              <a:rPr lang="en-GB" dirty="0" smtClean="0"/>
              <a:t>is/are explanatory?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b4499390-8030-4e72-ba67-f9b2c44a7d81"/>
  <p:tag name="WASPOLLED" val="40AF9A33B2834007A57C8D4ED537E3CB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19405</TotalTime>
  <Words>1293</Words>
  <Application>Microsoft Office PowerPoint</Application>
  <PresentationFormat>On-screen Show (4:3)</PresentationFormat>
  <Paragraphs>197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Wingdings</vt:lpstr>
      <vt:lpstr>Times New Roman</vt:lpstr>
      <vt:lpstr>Arial</vt:lpstr>
      <vt:lpstr>Office Theme</vt:lpstr>
      <vt:lpstr>Laboratory &amp; Professional skills for Bioscientists  Term 2: Data Analysis in R</vt:lpstr>
      <vt:lpstr>PowerPoint Presentation</vt:lpstr>
      <vt:lpstr>The logic of ‘hypothesis’ testing</vt:lpstr>
      <vt:lpstr>Summary of this week</vt:lpstr>
      <vt:lpstr>Learning objectives for the week</vt:lpstr>
      <vt:lpstr>Science – generalisation </vt:lpstr>
      <vt:lpstr>Uses of statistics </vt:lpstr>
      <vt:lpstr>Uses of statistics </vt:lpstr>
      <vt:lpstr>Regardless, the choice of statistic depends on ….</vt:lpstr>
      <vt:lpstr>Overview </vt:lpstr>
      <vt:lpstr>The choice of statistic depends on:  Type of data</vt:lpstr>
      <vt:lpstr>The choice of statistic depends on:  Type of data - discrete</vt:lpstr>
      <vt:lpstr>PowerPoint Presentation</vt:lpstr>
      <vt:lpstr>The choice of statistic depends on:  Type of data - discrete</vt:lpstr>
      <vt:lpstr>The choice of statistic depends on:  Type of data - continuous</vt:lpstr>
      <vt:lpstr>The choice of statistic depends on:  Type of data</vt:lpstr>
      <vt:lpstr>The choice of statistic depends on ….</vt:lpstr>
      <vt:lpstr>Hypothesis Testing: deeper</vt:lpstr>
      <vt:lpstr>Hypothesis Testing – relationship to L1 example</vt:lpstr>
      <vt:lpstr>Hypothesis Testing – relationship to L1 example</vt:lpstr>
      <vt:lpstr>Hypothesis Testing – relationship to L1 example</vt:lpstr>
      <vt:lpstr>Hypothesis Testing:  The p-value</vt:lpstr>
      <vt:lpstr>PowerPoint Presentation</vt:lpstr>
      <vt:lpstr>PowerPoint Presentation</vt:lpstr>
      <vt:lpstr>Learning objectives for the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227</cp:revision>
  <dcterms:created xsi:type="dcterms:W3CDTF">2006-08-16T00:00:00Z</dcterms:created>
  <dcterms:modified xsi:type="dcterms:W3CDTF">2020-01-20T12:10:48Z</dcterms:modified>
</cp:coreProperties>
</file>