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3" r:id="rId3"/>
    <p:sldId id="371" r:id="rId4"/>
    <p:sldId id="258" r:id="rId5"/>
    <p:sldId id="257" r:id="rId6"/>
    <p:sldId id="295" r:id="rId7"/>
    <p:sldId id="302" r:id="rId8"/>
    <p:sldId id="304" r:id="rId9"/>
    <p:sldId id="306" r:id="rId10"/>
    <p:sldId id="305" r:id="rId11"/>
    <p:sldId id="350" r:id="rId12"/>
    <p:sldId id="307" r:id="rId13"/>
    <p:sldId id="308" r:id="rId14"/>
    <p:sldId id="352" r:id="rId15"/>
    <p:sldId id="353" r:id="rId16"/>
    <p:sldId id="354" r:id="rId17"/>
    <p:sldId id="355" r:id="rId18"/>
    <p:sldId id="356" r:id="rId19"/>
    <p:sldId id="315" r:id="rId20"/>
    <p:sldId id="358" r:id="rId21"/>
    <p:sldId id="359" r:id="rId22"/>
    <p:sldId id="360" r:id="rId23"/>
    <p:sldId id="324" r:id="rId24"/>
    <p:sldId id="323" r:id="rId25"/>
    <p:sldId id="325" r:id="rId26"/>
    <p:sldId id="361" r:id="rId27"/>
    <p:sldId id="363" r:id="rId28"/>
    <p:sldId id="364" r:id="rId29"/>
    <p:sldId id="365" r:id="rId30"/>
    <p:sldId id="330" r:id="rId31"/>
    <p:sldId id="331" r:id="rId32"/>
    <p:sldId id="367" r:id="rId33"/>
    <p:sldId id="368" r:id="rId34"/>
    <p:sldId id="369" r:id="rId35"/>
    <p:sldId id="370" r:id="rId36"/>
    <p:sldId id="349" r:id="rId37"/>
    <p:sldId id="348" r:id="rId38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</p:embeddedFontLst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0" autoAdjust="0"/>
    <p:restoredTop sz="94394" autoAdjust="0"/>
  </p:normalViewPr>
  <p:slideViewPr>
    <p:cSldViewPr>
      <p:cViewPr varScale="1">
        <p:scale>
          <a:sx n="105" d="100"/>
          <a:sy n="105" d="100"/>
        </p:scale>
        <p:origin x="8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E-4DD6-8928-34F53F0E2E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DE-4DD6-8928-34F53F0E2E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DE-4DD6-8928-34F53F0E2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0457728"/>
        <c:axId val="150459520"/>
        <c:axId val="45275776"/>
      </c:bar3DChart>
      <c:catAx>
        <c:axId val="150457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0459520"/>
        <c:crosses val="autoZero"/>
        <c:auto val="1"/>
        <c:lblAlgn val="ctr"/>
        <c:lblOffset val="100"/>
        <c:noMultiLvlLbl val="0"/>
      </c:catAx>
      <c:valAx>
        <c:axId val="15045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457728"/>
        <c:crosses val="autoZero"/>
        <c:crossBetween val="between"/>
      </c:valAx>
      <c:serAx>
        <c:axId val="45275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5045952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AE969-ADB3-48D7-A951-C00E48273C18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7753-C2F4-4F5E-AC25-EADE1A8E9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31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84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3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71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4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24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10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1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D291755-2310-4A8E-8B52-AA0CDD5A8D9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D291755-2310-4A8E-8B52-AA0CDD5A8D9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6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C99BAE7-3B48-48A0-8080-34273F73D47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3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C99BAE7-3B48-48A0-8080-34273F73D47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5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441F141-B231-4AF8-A2F1-E4F44C68097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4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33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57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3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0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92B31-CB0B-4978-ADA3-BCE62C857C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7764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54743187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8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5225"/>
            <a:ext cx="8153400" cy="1679575"/>
          </a:xfrm>
        </p:spPr>
        <p:txBody>
          <a:bodyPr>
            <a:normAutofit fontScale="90000"/>
          </a:bodyPr>
          <a:lstStyle/>
          <a:p>
            <a:r>
              <a:rPr lang="en-GB" dirty="0"/>
              <a:t>Laboratory &amp; Professional skills for </a:t>
            </a:r>
            <a:r>
              <a:rPr lang="en-GB" dirty="0" err="1"/>
              <a:t>Bioscientists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Term 2: 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60478"/>
            <a:ext cx="6400800" cy="1278322"/>
          </a:xfrm>
        </p:spPr>
        <p:txBody>
          <a:bodyPr/>
          <a:lstStyle/>
          <a:p>
            <a:r>
              <a:rPr lang="en-GB" dirty="0"/>
              <a:t>Week </a:t>
            </a:r>
            <a:r>
              <a:rPr lang="en-GB" dirty="0" smtClean="0"/>
              <a:t>4: </a:t>
            </a:r>
            <a:r>
              <a:rPr lang="en-GB" dirty="0"/>
              <a:t>Chi-squared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"/>
            <a:ext cx="7224039" cy="15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The Chi-squared formula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4143376"/>
            <a:ext cx="7086600" cy="187642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/>
              <a:t>O – observed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/>
              <a:t>E – expected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/>
              <a:t>Σ – take the sum of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2400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938588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0485" name="Object 4" descr="chi-squared with degrees of freedom = the sum of a fraction which is the observed values minus the expected values all squared divided by the expected value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60415"/>
              </p:ext>
            </p:extLst>
          </p:nvPr>
        </p:nvGraphicFramePr>
        <p:xfrm>
          <a:off x="2390775" y="1905000"/>
          <a:ext cx="456723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905000"/>
                        <a:ext cx="456723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1073F-E544-4CDA-8F1E-1C869282A8F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6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The Chi-squared formula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638551"/>
            <a:ext cx="7086600" cy="30829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The difference between what we see and what we expect to see if H</a:t>
            </a:r>
            <a:r>
              <a:rPr lang="en-GB" altLang="en-US" sz="2800" baseline="-25000" dirty="0" smtClean="0"/>
              <a:t>0</a:t>
            </a:r>
            <a:r>
              <a:rPr lang="en-GB" altLang="en-US" sz="2800" dirty="0" smtClean="0"/>
              <a:t> is true</a:t>
            </a: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…squared so positive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……..relative to expected value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Gets bigger as the difference increases.</a:t>
            </a:r>
          </a:p>
          <a:p>
            <a:pPr mar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Also as number of categories increase therefore </a:t>
            </a:r>
            <a:r>
              <a:rPr lang="en-GB" altLang="en-US" sz="2800" dirty="0" err="1" smtClean="0"/>
              <a:t>d.f.</a:t>
            </a:r>
            <a:r>
              <a:rPr lang="en-GB" altLang="en-US" sz="2800" dirty="0" smtClean="0"/>
              <a:t> matter</a:t>
            </a:r>
            <a:endParaRPr lang="en-GB" altLang="en-US" sz="2800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938588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0485" name="Object 4" descr="chi-squared with degrees of freedom = the sum of a fraction which is the observed values minus the expected values all squared divided by the expected value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60415"/>
              </p:ext>
            </p:extLst>
          </p:nvPr>
        </p:nvGraphicFramePr>
        <p:xfrm>
          <a:off x="2390775" y="1905000"/>
          <a:ext cx="456723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20485" name="Object 4" descr="chi-squared with degrees of freedom = the sum of a fraction which is the observed values minus the expected values all squared divided by the expected values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905000"/>
                        <a:ext cx="456723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1073F-E544-4CDA-8F1E-1C869282A8F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876800" y="1905000"/>
            <a:ext cx="1676400" cy="1066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7086600" cy="39433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/>
              <a:t>The expected values (null hypothesis) are derived from some </a:t>
            </a:r>
            <a:r>
              <a:rPr lang="en-GB" altLang="en-US" dirty="0" smtClean="0"/>
              <a:t>theory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 smtClean="0"/>
              <a:t>We </a:t>
            </a:r>
            <a:r>
              <a:rPr lang="en-GB" altLang="en-US" dirty="0"/>
              <a:t>test the fit of our data to the </a:t>
            </a:r>
            <a:r>
              <a:rPr lang="en-GB" altLang="en-US" dirty="0" smtClean="0"/>
              <a:t>theory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 smtClean="0"/>
              <a:t>The ‘theory’ can be a uniform distribution</a:t>
            </a:r>
            <a:endParaRPr lang="en-GB" altLang="en-US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/>
              <a:t>In our first example the theory is Mendel’s </a:t>
            </a:r>
            <a:r>
              <a:rPr lang="en-GB" altLang="en-US" dirty="0" smtClean="0"/>
              <a:t>Law (and happens to be uniform too)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DE428-451A-4010-A59E-4A39B8C882B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GB" dirty="0"/>
              <a:t>The Candy-striped spider: </a:t>
            </a:r>
            <a:r>
              <a:rPr lang="en-US" altLang="en-US" dirty="0"/>
              <a:t>Striped : plain is 1:1</a:t>
            </a:r>
          </a:p>
          <a:p>
            <a:pPr lvl="1"/>
            <a:r>
              <a:rPr lang="en-US" altLang="en-US" dirty="0"/>
              <a:t>63 offspring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55731"/>
            <a:ext cx="2590800" cy="94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1054"/>
              </p:ext>
            </p:extLst>
          </p:nvPr>
        </p:nvGraphicFramePr>
        <p:xfrm>
          <a:off x="1143000" y="3810000"/>
          <a:ext cx="5029200" cy="1036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At least two ways to conduct in R.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using the inbuilt function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dirty="0" smtClean="0"/>
              <a:t>We’ll do both; you can use either.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</p:spTree>
    <p:extLst>
      <p:ext uri="{BB962C8B-B14F-4D97-AF65-F5344CB8AC3E}">
        <p14:creationId xmlns:p14="http://schemas.microsoft.com/office/powerpoint/2010/main" val="16738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/>
            </a:pPr>
            <a:r>
              <a:rPr lang="en-GB" dirty="0" smtClean="0"/>
              <a:t>Observed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5472" y="3462278"/>
            <a:ext cx="656325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r>
              <a:rPr lang="en-GB" dirty="0">
                <a:latin typeface="Consolas" panose="020B0609020204030204" pitchFamily="49" charset="0"/>
              </a:rPr>
              <a:t># CHI-SQUARED BY CODING THE FORMULA              #</a:t>
            </a:r>
          </a:p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the observed data</a:t>
            </a:r>
          </a:p>
          <a:p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&lt;- c(28, 35)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total number of observations</a:t>
            </a:r>
          </a:p>
          <a:p>
            <a:r>
              <a:rPr lang="en-GB" dirty="0">
                <a:latin typeface="Consolas" panose="020B0609020204030204" pitchFamily="49" charset="0"/>
              </a:rPr>
              <a:t>total &lt;- sum(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4191000"/>
            <a:ext cx="6563256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calculated the expected values</a:t>
            </a:r>
          </a:p>
          <a:p>
            <a:r>
              <a:rPr lang="en-GB" dirty="0">
                <a:latin typeface="Consolas" panose="020B0609020204030204" pitchFamily="49" charset="0"/>
              </a:rPr>
              <a:t># the H0 is for a 1:1 ratio</a:t>
            </a:r>
          </a:p>
          <a:p>
            <a:r>
              <a:rPr lang="en-GB" dirty="0">
                <a:latin typeface="Consolas" panose="020B0609020204030204" pitchFamily="49" charset="0"/>
              </a:rPr>
              <a:t># i.e., half the total in each</a:t>
            </a:r>
          </a:p>
          <a:p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 &lt;- c(total / length(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), total / length(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))</a:t>
            </a:r>
          </a:p>
          <a:p>
            <a:r>
              <a:rPr lang="en-GB" dirty="0">
                <a:latin typeface="Consolas" panose="020B0609020204030204" pitchFamily="49" charset="0"/>
              </a:rPr>
              <a:t># I've used </a:t>
            </a:r>
            <a:r>
              <a:rPr lang="en-GB" dirty="0" smtClean="0">
                <a:latin typeface="Consolas" panose="020B0609020204030204" pitchFamily="49" charset="0"/>
              </a:rPr>
              <a:t>length(</a:t>
            </a:r>
            <a:r>
              <a:rPr lang="en-GB" dirty="0" err="1" smtClean="0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 rather than 2</a:t>
            </a:r>
          </a:p>
          <a:p>
            <a:r>
              <a:rPr lang="en-GB" dirty="0">
                <a:latin typeface="Consolas" panose="020B0609020204030204" pitchFamily="49" charset="0"/>
              </a:rPr>
              <a:t># because it makes the code more reusable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 startAt="2"/>
            </a:pPr>
            <a:r>
              <a:rPr lang="en-GB" dirty="0" smtClean="0"/>
              <a:t>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2550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4191000"/>
            <a:ext cx="65632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>
                <a:latin typeface="Consolas" panose="020B0609020204030204" pitchFamily="49" charset="0"/>
              </a:rPr>
              <a:t>code the formula</a:t>
            </a:r>
          </a:p>
          <a:p>
            <a:r>
              <a:rPr lang="en-GB" dirty="0">
                <a:latin typeface="Consolas" panose="020B0609020204030204" pitchFamily="49" charset="0"/>
              </a:rPr>
              <a:t>chi &lt;- sum(((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-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)^2) /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# [1] 0.7777778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 startAt="3"/>
            </a:pPr>
            <a:r>
              <a:rPr lang="en-GB" dirty="0" smtClean="0"/>
              <a:t>Code the formula</a:t>
            </a:r>
          </a:p>
        </p:txBody>
      </p:sp>
      <p:graphicFrame>
        <p:nvGraphicFramePr>
          <p:cNvPr id="8" name="Object 7" descr="chi-squared with degrees of freedom = the sum of a fraction which is the observed values minus the expected values all squared divided by the expected value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02398"/>
              </p:ext>
            </p:extLst>
          </p:nvPr>
        </p:nvGraphicFramePr>
        <p:xfrm>
          <a:off x="1143000" y="2727449"/>
          <a:ext cx="289007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2" name="Object 1" descr="chi-squared with degrees of freedom = the sum of a fraction which is the observed values minus the expected values all squared divided by the expected values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27449"/>
                        <a:ext cx="2890073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2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4191000"/>
            <a:ext cx="656325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 look up the </a:t>
            </a:r>
            <a:r>
              <a:rPr lang="en-GB" dirty="0" smtClean="0">
                <a:latin typeface="Consolas" panose="020B0609020204030204" pitchFamily="49" charset="0"/>
              </a:rPr>
              <a:t>probability </a:t>
            </a:r>
            <a:r>
              <a:rPr lang="en-GB" dirty="0">
                <a:latin typeface="Consolas" panose="020B0609020204030204" pitchFamily="49" charset="0"/>
              </a:rPr>
              <a:t>of getting a chi squared</a:t>
            </a:r>
          </a:p>
          <a:p>
            <a:r>
              <a:rPr lang="en-GB" dirty="0">
                <a:latin typeface="Consolas" panose="020B0609020204030204" pitchFamily="49" charset="0"/>
              </a:rPr>
              <a:t># of 0.778 or more extreme (bigger)</a:t>
            </a:r>
          </a:p>
          <a:p>
            <a:r>
              <a:rPr lang="en-GB" dirty="0">
                <a:latin typeface="Consolas" panose="020B0609020204030204" pitchFamily="49" charset="0"/>
              </a:rPr>
              <a:t># </a:t>
            </a:r>
          </a:p>
          <a:p>
            <a:r>
              <a:rPr lang="en-GB" dirty="0">
                <a:latin typeface="Consolas" panose="020B0609020204030204" pitchFamily="49" charset="0"/>
              </a:rPr>
              <a:t># the </a:t>
            </a:r>
            <a:r>
              <a:rPr lang="en-GB" dirty="0" smtClean="0">
                <a:latin typeface="Consolas" panose="020B0609020204030204" pitchFamily="49" charset="0"/>
              </a:rPr>
              <a:t>degrees </a:t>
            </a:r>
            <a:r>
              <a:rPr lang="en-GB" dirty="0">
                <a:latin typeface="Consolas" panose="020B0609020204030204" pitchFamily="49" charset="0"/>
              </a:rPr>
              <a:t>of freedom are the number of </a:t>
            </a:r>
          </a:p>
          <a:p>
            <a:r>
              <a:rPr lang="en-GB" dirty="0">
                <a:latin typeface="Consolas" panose="020B0609020204030204" pitchFamily="49" charset="0"/>
              </a:rPr>
              <a:t># categories minus 1</a:t>
            </a:r>
          </a:p>
          <a:p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&lt;- length(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 - 1</a:t>
            </a:r>
          </a:p>
          <a:p>
            <a:r>
              <a:rPr lang="en-GB" dirty="0" err="1">
                <a:latin typeface="Consolas" panose="020B0609020204030204" pitchFamily="49" charset="0"/>
              </a:rPr>
              <a:t>pchisq</a:t>
            </a:r>
            <a:r>
              <a:rPr lang="en-GB" dirty="0">
                <a:latin typeface="Consolas" panose="020B0609020204030204" pitchFamily="49" charset="0"/>
              </a:rPr>
              <a:t>(chi,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lower.tail</a:t>
            </a:r>
            <a:r>
              <a:rPr lang="en-GB" dirty="0">
                <a:latin typeface="Consolas" panose="020B0609020204030204" pitchFamily="49" charset="0"/>
              </a:rPr>
              <a:t> = FALSE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# [1] </a:t>
            </a:r>
            <a:r>
              <a:rPr lang="en-GB" dirty="0" smtClean="0">
                <a:latin typeface="Consolas" panose="020B0609020204030204" pitchFamily="49" charset="0"/>
              </a:rPr>
              <a:t>0.3778216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658256" cy="2133599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 startAt="4"/>
            </a:pPr>
            <a:r>
              <a:rPr lang="en-GB" dirty="0" smtClean="0"/>
              <a:t>Find the probability of getting a </a:t>
            </a:r>
            <a:r>
              <a:rPr lang="el-GR" dirty="0" smtClean="0"/>
              <a:t>χ</a:t>
            </a:r>
            <a:r>
              <a:rPr lang="en-GB" baseline="30000" dirty="0" smtClean="0"/>
              <a:t>2</a:t>
            </a:r>
            <a:r>
              <a:rPr lang="en-GB" dirty="0" smtClean="0"/>
              <a:t> of 0.778 or more extreme (bigger)</a:t>
            </a:r>
          </a:p>
        </p:txBody>
      </p:sp>
    </p:spTree>
    <p:extLst>
      <p:ext uri="{BB962C8B-B14F-4D97-AF65-F5344CB8AC3E}">
        <p14:creationId xmlns:p14="http://schemas.microsoft.com/office/powerpoint/2010/main" val="22686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Goodness of fit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  <a:endParaRPr lang="en-GB" altLang="en-US" sz="2800" dirty="0">
              <a:sym typeface="Symbol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>
            <a:normAutofit/>
          </a:bodyPr>
          <a:lstStyle/>
          <a:p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0.78;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0.38</a:t>
            </a:r>
            <a:endParaRPr lang="en-GB" dirty="0" smtClean="0"/>
          </a:p>
          <a:p>
            <a:pPr lvl="1"/>
            <a:r>
              <a:rPr lang="en-GB" dirty="0" smtClean="0"/>
              <a:t>p &gt; 0.05, therefore </a:t>
            </a:r>
            <a:r>
              <a:rPr lang="en-GB" dirty="0"/>
              <a:t>the test is not significant</a:t>
            </a:r>
          </a:p>
          <a:p>
            <a:pPr lvl="1"/>
            <a:r>
              <a:rPr lang="en-GB" dirty="0"/>
              <a:t>Results are consistent with </a:t>
            </a:r>
            <a:r>
              <a:rPr lang="en-GB" dirty="0" smtClean="0"/>
              <a:t>a 1:1 ratio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“There was no significant difference between the observed and the expected ratio.”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of 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605741"/>
              </p:ext>
            </p:extLst>
          </p:nvPr>
        </p:nvGraphicFramePr>
        <p:xfrm>
          <a:off x="990600" y="1371600"/>
          <a:ext cx="7391400" cy="5212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GB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Topic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Introduction to module, statistics and RStudio  including</a:t>
                      </a:r>
                      <a:r>
                        <a:rPr lang="en-GB" sz="1600" baseline="0" dirty="0"/>
                        <a:t> first figure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Hypothesis testing, variable types;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 </a:t>
                      </a:r>
                      <a:r>
                        <a:rPr lang="en-GB" sz="1600" baseline="0" dirty="0"/>
                        <a:t>functions (</a:t>
                      </a:r>
                      <a:r>
                        <a:rPr lang="en-GB" sz="1600" dirty="0"/>
                        <a:t>inbuilt</a:t>
                      </a:r>
                      <a:r>
                        <a:rPr lang="en-GB" sz="1600" baseline="0" dirty="0"/>
                        <a:t> ), different ways of getting data into RStudio, </a:t>
                      </a:r>
                      <a:r>
                        <a:rPr lang="en-GB" sz="1600" dirty="0"/>
                        <a:t>getting help in RStudio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800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Chi-squared </a:t>
                      </a:r>
                      <a:r>
                        <a:rPr lang="en-GB" sz="1800" b="1" dirty="0" smtClean="0"/>
                        <a:t>tests</a:t>
                      </a:r>
                      <a:endParaRPr lang="en-GB" sz="1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normal distribution,</a:t>
                      </a:r>
                      <a:r>
                        <a:rPr lang="en-GB" sz="1600" baseline="0" dirty="0"/>
                        <a:t> summary statistics and confidence intervals; user-defined functions, RStudio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i="0" dirty="0" smtClean="0"/>
                        <a:t>6 and 7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0" dirty="0"/>
                        <a:t>One-</a:t>
                      </a:r>
                      <a:r>
                        <a:rPr lang="en-GB" sz="1600" i="0" baseline="0" dirty="0"/>
                        <a:t> and two-sample t-tests and their non-parametric equivalents</a:t>
                      </a:r>
                    </a:p>
                    <a:p>
                      <a:r>
                        <a:rPr lang="en-GB" sz="1600" i="0" baseline="0" dirty="0"/>
                        <a:t>(2 lectures)</a:t>
                      </a:r>
                      <a:endParaRPr lang="en-GB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i="0" dirty="0" smtClean="0"/>
                        <a:t>8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0" dirty="0"/>
                        <a:t>One-way ANOVA and </a:t>
                      </a:r>
                      <a:r>
                        <a:rPr lang="en-GB" sz="1600" i="0" dirty="0" err="1"/>
                        <a:t>Kruskal</a:t>
                      </a:r>
                      <a:r>
                        <a:rPr lang="en-GB" sz="1600" i="0" dirty="0"/>
                        <a:t>-Wallis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i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0" dirty="0"/>
                        <a:t>Two-way ANOVA </a:t>
                      </a:r>
                      <a:r>
                        <a:rPr lang="en-GB" sz="1600" i="0" dirty="0" err="1"/>
                        <a:t>incl</a:t>
                      </a:r>
                      <a:r>
                        <a:rPr lang="en-GB" sz="1600" i="0" dirty="0"/>
                        <a:t> understanding the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0" dirty="0"/>
                        <a:t>Correlation and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Goodness of fit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  <a:endParaRPr lang="en-GB" altLang="en-US" sz="2800" dirty="0">
              <a:sym typeface="Symbol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sym typeface="Symbol" pitchFamily="18" charset="2"/>
              </a:rPr>
              <a:t>IF you had 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</a:t>
            </a:r>
            <a:r>
              <a:rPr lang="en-GB" altLang="en-US" dirty="0" smtClean="0">
                <a:sym typeface="Symbol" pitchFamily="18" charset="2"/>
              </a:rPr>
              <a:t>4.6;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</a:t>
            </a:r>
            <a:r>
              <a:rPr lang="en-GB" altLang="en-US" dirty="0" smtClean="0">
                <a:sym typeface="Symbol" pitchFamily="18" charset="2"/>
              </a:rPr>
              <a:t>0.032</a:t>
            </a:r>
            <a:endParaRPr lang="en-GB" dirty="0" smtClean="0"/>
          </a:p>
          <a:p>
            <a:pPr lvl="1"/>
            <a:r>
              <a:rPr lang="en-GB" dirty="0" smtClean="0"/>
              <a:t>p </a:t>
            </a:r>
            <a:r>
              <a:rPr lang="en-GB" dirty="0"/>
              <a:t>&lt; </a:t>
            </a:r>
            <a:r>
              <a:rPr lang="en-GB" dirty="0" smtClean="0"/>
              <a:t>0.05 therefore </a:t>
            </a:r>
            <a:r>
              <a:rPr lang="en-GB" dirty="0"/>
              <a:t>the test is significant</a:t>
            </a:r>
          </a:p>
          <a:p>
            <a:pPr lvl="1"/>
            <a:r>
              <a:rPr lang="en-GB" dirty="0" smtClean="0"/>
              <a:t>Results </a:t>
            </a:r>
            <a:r>
              <a:rPr lang="en-GB" dirty="0"/>
              <a:t>are </a:t>
            </a:r>
            <a:r>
              <a:rPr lang="en-GB" dirty="0" smtClean="0"/>
              <a:t>NOT consistent with a </a:t>
            </a:r>
            <a:r>
              <a:rPr lang="en-GB" dirty="0"/>
              <a:t>1:1 </a:t>
            </a:r>
            <a:r>
              <a:rPr lang="en-GB" dirty="0" smtClean="0"/>
              <a:t>ratio</a:t>
            </a:r>
          </a:p>
          <a:p>
            <a:pPr marL="0" indent="0">
              <a:buNone/>
            </a:pPr>
            <a:r>
              <a:rPr lang="en-GB" dirty="0" smtClean="0"/>
              <a:t>“There was a significant difference between the observed and expected ratio (</a:t>
            </a:r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4.6;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0.032</a:t>
            </a:r>
            <a:r>
              <a:rPr lang="en-GB" dirty="0" smtClean="0"/>
              <a:t>).”</a:t>
            </a:r>
          </a:p>
          <a:p>
            <a:pPr marL="0" indent="0">
              <a:buNone/>
            </a:pPr>
            <a:r>
              <a:rPr lang="en-GB" dirty="0"/>
              <a:t>“There </a:t>
            </a:r>
            <a:r>
              <a:rPr lang="en-GB" dirty="0" smtClean="0"/>
              <a:t>were significantly more </a:t>
            </a:r>
            <a:r>
              <a:rPr lang="en-GB" dirty="0" err="1" smtClean="0"/>
              <a:t>xxxx</a:t>
            </a:r>
            <a:r>
              <a:rPr lang="en-GB" dirty="0" smtClean="0"/>
              <a:t> and fewer </a:t>
            </a:r>
            <a:r>
              <a:rPr lang="en-GB" dirty="0" err="1" smtClean="0"/>
              <a:t>xxxx</a:t>
            </a:r>
            <a:r>
              <a:rPr lang="en-GB" dirty="0" smtClean="0"/>
              <a:t> than </a:t>
            </a:r>
            <a:r>
              <a:rPr lang="en-GB" dirty="0"/>
              <a:t>expected </a:t>
            </a:r>
            <a:r>
              <a:rPr lang="en-GB" dirty="0" smtClean="0"/>
              <a:t>(</a:t>
            </a:r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4.6;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0.032</a:t>
            </a:r>
            <a:r>
              <a:rPr lang="en-GB" dirty="0" smtClean="0"/>
              <a:t>).”                                  </a:t>
            </a:r>
            <a:r>
              <a:rPr lang="en-GB" sz="2000" dirty="0" smtClean="0">
                <a:solidFill>
                  <a:srgbClr val="00B050"/>
                </a:solidFill>
              </a:rPr>
              <a:t>includes direction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66160" y="4245429"/>
            <a:ext cx="587904" cy="457200"/>
          </a:xfrm>
          <a:custGeom>
            <a:avLst/>
            <a:gdLst>
              <a:gd name="connsiteX0" fmla="*/ 0 w 587904"/>
              <a:gd name="connsiteY0" fmla="*/ 156754 h 457200"/>
              <a:gd name="connsiteX1" fmla="*/ 13063 w 587904"/>
              <a:gd name="connsiteY1" fmla="*/ 222068 h 457200"/>
              <a:gd name="connsiteX2" fmla="*/ 39189 w 587904"/>
              <a:gd name="connsiteY2" fmla="*/ 300445 h 457200"/>
              <a:gd name="connsiteX3" fmla="*/ 52251 w 587904"/>
              <a:gd name="connsiteY3" fmla="*/ 378822 h 457200"/>
              <a:gd name="connsiteX4" fmla="*/ 65314 w 587904"/>
              <a:gd name="connsiteY4" fmla="*/ 444137 h 457200"/>
              <a:gd name="connsiteX5" fmla="*/ 104503 w 587904"/>
              <a:gd name="connsiteY5" fmla="*/ 457200 h 457200"/>
              <a:gd name="connsiteX6" fmla="*/ 195943 w 587904"/>
              <a:gd name="connsiteY6" fmla="*/ 365760 h 457200"/>
              <a:gd name="connsiteX7" fmla="*/ 261257 w 587904"/>
              <a:gd name="connsiteY7" fmla="*/ 300445 h 457200"/>
              <a:gd name="connsiteX8" fmla="*/ 365760 w 587904"/>
              <a:gd name="connsiteY8" fmla="*/ 182880 h 457200"/>
              <a:gd name="connsiteX9" fmla="*/ 444137 w 587904"/>
              <a:gd name="connsiteY9" fmla="*/ 130628 h 457200"/>
              <a:gd name="connsiteX10" fmla="*/ 522514 w 587904"/>
              <a:gd name="connsiteY10" fmla="*/ 78377 h 457200"/>
              <a:gd name="connsiteX11" fmla="*/ 548640 w 587904"/>
              <a:gd name="connsiteY11" fmla="*/ 39188 h 457200"/>
              <a:gd name="connsiteX12" fmla="*/ 587829 w 587904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7904" h="457200">
                <a:moveTo>
                  <a:pt x="0" y="156754"/>
                </a:moveTo>
                <a:cubicBezTo>
                  <a:pt x="4354" y="178525"/>
                  <a:pt x="7221" y="200648"/>
                  <a:pt x="13063" y="222068"/>
                </a:cubicBezTo>
                <a:cubicBezTo>
                  <a:pt x="20309" y="248637"/>
                  <a:pt x="39189" y="300445"/>
                  <a:pt x="39189" y="300445"/>
                </a:cubicBezTo>
                <a:cubicBezTo>
                  <a:pt x="43543" y="326571"/>
                  <a:pt x="47513" y="352763"/>
                  <a:pt x="52251" y="378822"/>
                </a:cubicBezTo>
                <a:cubicBezTo>
                  <a:pt x="56223" y="400667"/>
                  <a:pt x="52998" y="425663"/>
                  <a:pt x="65314" y="444137"/>
                </a:cubicBezTo>
                <a:cubicBezTo>
                  <a:pt x="72952" y="455594"/>
                  <a:pt x="91440" y="452846"/>
                  <a:pt x="104503" y="457200"/>
                </a:cubicBezTo>
                <a:cubicBezTo>
                  <a:pt x="134983" y="426720"/>
                  <a:pt x="172033" y="401626"/>
                  <a:pt x="195943" y="365760"/>
                </a:cubicBezTo>
                <a:cubicBezTo>
                  <a:pt x="230778" y="313508"/>
                  <a:pt x="209006" y="335280"/>
                  <a:pt x="261257" y="300445"/>
                </a:cubicBezTo>
                <a:cubicBezTo>
                  <a:pt x="292669" y="253328"/>
                  <a:pt x="312074" y="218671"/>
                  <a:pt x="365760" y="182880"/>
                </a:cubicBezTo>
                <a:cubicBezTo>
                  <a:pt x="391886" y="165463"/>
                  <a:pt x="421934" y="152830"/>
                  <a:pt x="444137" y="130628"/>
                </a:cubicBezTo>
                <a:cubicBezTo>
                  <a:pt x="493062" y="81704"/>
                  <a:pt x="465800" y="97282"/>
                  <a:pt x="522514" y="78377"/>
                </a:cubicBezTo>
                <a:cubicBezTo>
                  <a:pt x="531223" y="65314"/>
                  <a:pt x="537539" y="50289"/>
                  <a:pt x="548640" y="39188"/>
                </a:cubicBezTo>
                <a:cubicBezTo>
                  <a:pt x="591452" y="-3624"/>
                  <a:pt x="587829" y="32719"/>
                  <a:pt x="58782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4063463" y="6019800"/>
            <a:ext cx="587904" cy="457200"/>
          </a:xfrm>
          <a:custGeom>
            <a:avLst/>
            <a:gdLst>
              <a:gd name="connsiteX0" fmla="*/ 0 w 587904"/>
              <a:gd name="connsiteY0" fmla="*/ 156754 h 457200"/>
              <a:gd name="connsiteX1" fmla="*/ 13063 w 587904"/>
              <a:gd name="connsiteY1" fmla="*/ 222068 h 457200"/>
              <a:gd name="connsiteX2" fmla="*/ 39189 w 587904"/>
              <a:gd name="connsiteY2" fmla="*/ 300445 h 457200"/>
              <a:gd name="connsiteX3" fmla="*/ 52251 w 587904"/>
              <a:gd name="connsiteY3" fmla="*/ 378822 h 457200"/>
              <a:gd name="connsiteX4" fmla="*/ 65314 w 587904"/>
              <a:gd name="connsiteY4" fmla="*/ 444137 h 457200"/>
              <a:gd name="connsiteX5" fmla="*/ 104503 w 587904"/>
              <a:gd name="connsiteY5" fmla="*/ 457200 h 457200"/>
              <a:gd name="connsiteX6" fmla="*/ 195943 w 587904"/>
              <a:gd name="connsiteY6" fmla="*/ 365760 h 457200"/>
              <a:gd name="connsiteX7" fmla="*/ 261257 w 587904"/>
              <a:gd name="connsiteY7" fmla="*/ 300445 h 457200"/>
              <a:gd name="connsiteX8" fmla="*/ 365760 w 587904"/>
              <a:gd name="connsiteY8" fmla="*/ 182880 h 457200"/>
              <a:gd name="connsiteX9" fmla="*/ 444137 w 587904"/>
              <a:gd name="connsiteY9" fmla="*/ 130628 h 457200"/>
              <a:gd name="connsiteX10" fmla="*/ 522514 w 587904"/>
              <a:gd name="connsiteY10" fmla="*/ 78377 h 457200"/>
              <a:gd name="connsiteX11" fmla="*/ 548640 w 587904"/>
              <a:gd name="connsiteY11" fmla="*/ 39188 h 457200"/>
              <a:gd name="connsiteX12" fmla="*/ 587829 w 587904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7904" h="457200">
                <a:moveTo>
                  <a:pt x="0" y="156754"/>
                </a:moveTo>
                <a:cubicBezTo>
                  <a:pt x="4354" y="178525"/>
                  <a:pt x="7221" y="200648"/>
                  <a:pt x="13063" y="222068"/>
                </a:cubicBezTo>
                <a:cubicBezTo>
                  <a:pt x="20309" y="248637"/>
                  <a:pt x="39189" y="300445"/>
                  <a:pt x="39189" y="300445"/>
                </a:cubicBezTo>
                <a:cubicBezTo>
                  <a:pt x="43543" y="326571"/>
                  <a:pt x="47513" y="352763"/>
                  <a:pt x="52251" y="378822"/>
                </a:cubicBezTo>
                <a:cubicBezTo>
                  <a:pt x="56223" y="400667"/>
                  <a:pt x="52998" y="425663"/>
                  <a:pt x="65314" y="444137"/>
                </a:cubicBezTo>
                <a:cubicBezTo>
                  <a:pt x="72952" y="455594"/>
                  <a:pt x="91440" y="452846"/>
                  <a:pt x="104503" y="457200"/>
                </a:cubicBezTo>
                <a:cubicBezTo>
                  <a:pt x="134983" y="426720"/>
                  <a:pt x="172033" y="401626"/>
                  <a:pt x="195943" y="365760"/>
                </a:cubicBezTo>
                <a:cubicBezTo>
                  <a:pt x="230778" y="313508"/>
                  <a:pt x="209006" y="335280"/>
                  <a:pt x="261257" y="300445"/>
                </a:cubicBezTo>
                <a:cubicBezTo>
                  <a:pt x="292669" y="253328"/>
                  <a:pt x="312074" y="218671"/>
                  <a:pt x="365760" y="182880"/>
                </a:cubicBezTo>
                <a:cubicBezTo>
                  <a:pt x="391886" y="165463"/>
                  <a:pt x="421934" y="152830"/>
                  <a:pt x="444137" y="130628"/>
                </a:cubicBezTo>
                <a:cubicBezTo>
                  <a:pt x="493062" y="81704"/>
                  <a:pt x="465800" y="97282"/>
                  <a:pt x="522514" y="78377"/>
                </a:cubicBezTo>
                <a:cubicBezTo>
                  <a:pt x="531223" y="65314"/>
                  <a:pt x="537539" y="50289"/>
                  <a:pt x="548640" y="39188"/>
                </a:cubicBezTo>
                <a:cubicBezTo>
                  <a:pt x="591452" y="-3624"/>
                  <a:pt x="587829" y="32719"/>
                  <a:pt x="58782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3211248" y="5965145"/>
            <a:ext cx="587904" cy="457200"/>
          </a:xfrm>
          <a:custGeom>
            <a:avLst/>
            <a:gdLst>
              <a:gd name="connsiteX0" fmla="*/ 0 w 587904"/>
              <a:gd name="connsiteY0" fmla="*/ 156754 h 457200"/>
              <a:gd name="connsiteX1" fmla="*/ 13063 w 587904"/>
              <a:gd name="connsiteY1" fmla="*/ 222068 h 457200"/>
              <a:gd name="connsiteX2" fmla="*/ 39189 w 587904"/>
              <a:gd name="connsiteY2" fmla="*/ 300445 h 457200"/>
              <a:gd name="connsiteX3" fmla="*/ 52251 w 587904"/>
              <a:gd name="connsiteY3" fmla="*/ 378822 h 457200"/>
              <a:gd name="connsiteX4" fmla="*/ 65314 w 587904"/>
              <a:gd name="connsiteY4" fmla="*/ 444137 h 457200"/>
              <a:gd name="connsiteX5" fmla="*/ 104503 w 587904"/>
              <a:gd name="connsiteY5" fmla="*/ 457200 h 457200"/>
              <a:gd name="connsiteX6" fmla="*/ 195943 w 587904"/>
              <a:gd name="connsiteY6" fmla="*/ 365760 h 457200"/>
              <a:gd name="connsiteX7" fmla="*/ 261257 w 587904"/>
              <a:gd name="connsiteY7" fmla="*/ 300445 h 457200"/>
              <a:gd name="connsiteX8" fmla="*/ 365760 w 587904"/>
              <a:gd name="connsiteY8" fmla="*/ 182880 h 457200"/>
              <a:gd name="connsiteX9" fmla="*/ 444137 w 587904"/>
              <a:gd name="connsiteY9" fmla="*/ 130628 h 457200"/>
              <a:gd name="connsiteX10" fmla="*/ 522514 w 587904"/>
              <a:gd name="connsiteY10" fmla="*/ 78377 h 457200"/>
              <a:gd name="connsiteX11" fmla="*/ 548640 w 587904"/>
              <a:gd name="connsiteY11" fmla="*/ 39188 h 457200"/>
              <a:gd name="connsiteX12" fmla="*/ 587829 w 587904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7904" h="457200">
                <a:moveTo>
                  <a:pt x="0" y="156754"/>
                </a:moveTo>
                <a:cubicBezTo>
                  <a:pt x="4354" y="178525"/>
                  <a:pt x="7221" y="200648"/>
                  <a:pt x="13063" y="222068"/>
                </a:cubicBezTo>
                <a:cubicBezTo>
                  <a:pt x="20309" y="248637"/>
                  <a:pt x="39189" y="300445"/>
                  <a:pt x="39189" y="300445"/>
                </a:cubicBezTo>
                <a:cubicBezTo>
                  <a:pt x="43543" y="326571"/>
                  <a:pt x="47513" y="352763"/>
                  <a:pt x="52251" y="378822"/>
                </a:cubicBezTo>
                <a:cubicBezTo>
                  <a:pt x="56223" y="400667"/>
                  <a:pt x="52998" y="425663"/>
                  <a:pt x="65314" y="444137"/>
                </a:cubicBezTo>
                <a:cubicBezTo>
                  <a:pt x="72952" y="455594"/>
                  <a:pt x="91440" y="452846"/>
                  <a:pt x="104503" y="457200"/>
                </a:cubicBezTo>
                <a:cubicBezTo>
                  <a:pt x="134983" y="426720"/>
                  <a:pt x="172033" y="401626"/>
                  <a:pt x="195943" y="365760"/>
                </a:cubicBezTo>
                <a:cubicBezTo>
                  <a:pt x="230778" y="313508"/>
                  <a:pt x="209006" y="335280"/>
                  <a:pt x="261257" y="300445"/>
                </a:cubicBezTo>
                <a:cubicBezTo>
                  <a:pt x="292669" y="253328"/>
                  <a:pt x="312074" y="218671"/>
                  <a:pt x="365760" y="182880"/>
                </a:cubicBezTo>
                <a:cubicBezTo>
                  <a:pt x="391886" y="165463"/>
                  <a:pt x="421934" y="152830"/>
                  <a:pt x="444137" y="130628"/>
                </a:cubicBezTo>
                <a:cubicBezTo>
                  <a:pt x="493062" y="81704"/>
                  <a:pt x="465800" y="97282"/>
                  <a:pt x="522514" y="78377"/>
                </a:cubicBezTo>
                <a:cubicBezTo>
                  <a:pt x="531223" y="65314"/>
                  <a:pt x="537539" y="50289"/>
                  <a:pt x="548640" y="39188"/>
                </a:cubicBezTo>
                <a:cubicBezTo>
                  <a:pt x="591452" y="-3624"/>
                  <a:pt x="587829" y="32719"/>
                  <a:pt x="58782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/>
              <a:t>By using the inbuilt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5472" y="3462278"/>
            <a:ext cx="656325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r>
              <a:rPr lang="en-GB" dirty="0">
                <a:latin typeface="Consolas" panose="020B0609020204030204" pitchFamily="49" charset="0"/>
              </a:rPr>
              <a:t># CHI-SQUARED BY CODING THE FORMULA              #</a:t>
            </a:r>
          </a:p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r>
              <a:rPr lang="en-GB" dirty="0">
                <a:latin typeface="Consolas" panose="020B0609020204030204" pitchFamily="49" charset="0"/>
              </a:rPr>
              <a:t># we can use the same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vector</a:t>
            </a:r>
          </a:p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>
                <a:latin typeface="Consolas" panose="020B0609020204030204" pitchFamily="49" charset="0"/>
              </a:rPr>
              <a:t>	Chi-squared test for given probabilities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data</a:t>
            </a:r>
            <a:r>
              <a:rPr lang="en-GB" dirty="0">
                <a:latin typeface="Consolas" panose="020B0609020204030204" pitchFamily="49" charset="0"/>
              </a:rPr>
              <a:t>: 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X-squared </a:t>
            </a:r>
            <a:r>
              <a:rPr lang="en-GB" dirty="0">
                <a:latin typeface="Consolas" panose="020B0609020204030204" pitchFamily="49" charset="0"/>
              </a:rPr>
              <a:t>= 0.77778,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= 1, p-value = 0.3778</a:t>
            </a:r>
          </a:p>
        </p:txBody>
      </p:sp>
    </p:spTree>
    <p:extLst>
      <p:ext uri="{BB962C8B-B14F-4D97-AF65-F5344CB8AC3E}">
        <p14:creationId xmlns:p14="http://schemas.microsoft.com/office/powerpoint/2010/main" val="1217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But what to use?? What you prefer but….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400050" lvl="2" indent="0">
              <a:buNone/>
            </a:pPr>
            <a:r>
              <a:rPr lang="en-GB" dirty="0" smtClean="0"/>
              <a:t>Useful when your expected are derived from a more complex theory/idea (e.g., </a:t>
            </a:r>
            <a:r>
              <a:rPr lang="en-GB" dirty="0" err="1" smtClean="0"/>
              <a:t>poisson</a:t>
            </a:r>
            <a:r>
              <a:rPr lang="en-GB" dirty="0" smtClean="0"/>
              <a:t> distribution, binomial distribution</a:t>
            </a:r>
            <a:r>
              <a:rPr lang="en-GB" dirty="0" smtClean="0"/>
              <a:t>) or you need to alter the </a:t>
            </a:r>
            <a:r>
              <a:rPr lang="en-GB" dirty="0" err="1" smtClean="0"/>
              <a:t>d.f.</a:t>
            </a:r>
            <a:endParaRPr lang="en-GB" dirty="0" smtClean="0"/>
          </a:p>
          <a:p>
            <a:pPr marL="0" lvl="1" indent="0">
              <a:buNone/>
            </a:pPr>
            <a:endParaRPr lang="en-GB" dirty="0"/>
          </a:p>
          <a:p>
            <a:pPr marL="514350" lvl="1" indent="-514350">
              <a:buFont typeface="+mj-lt"/>
              <a:buAutoNum type="arabicPeriod" startAt="2"/>
            </a:pPr>
            <a:r>
              <a:rPr lang="en-GB" dirty="0" smtClean="0"/>
              <a:t>By using the inbuilt function</a:t>
            </a:r>
          </a:p>
          <a:p>
            <a:pPr marL="400050" lvl="2" indent="0">
              <a:buNone/>
            </a:pPr>
            <a:r>
              <a:rPr lang="en-GB" dirty="0"/>
              <a:t> </a:t>
            </a:r>
            <a:r>
              <a:rPr lang="en-GB" dirty="0" smtClean="0"/>
              <a:t>Easy when the ratio is 1:1, 1:1:1, 1:1:1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400050" lvl="2" indent="0">
              <a:buNone/>
            </a:pPr>
            <a:r>
              <a:rPr lang="en-GB" dirty="0" smtClean="0"/>
              <a:t>But take care – other H</a:t>
            </a:r>
            <a:r>
              <a:rPr lang="en-GB" baseline="-25000" dirty="0" smtClean="0"/>
              <a:t>0</a:t>
            </a:r>
            <a:r>
              <a:rPr lang="en-GB" dirty="0" smtClean="0"/>
              <a:t> must be specified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</p:spTree>
    <p:extLst>
      <p:ext uri="{BB962C8B-B14F-4D97-AF65-F5344CB8AC3E}">
        <p14:creationId xmlns:p14="http://schemas.microsoft.com/office/powerpoint/2010/main" val="4819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93802"/>
            <a:ext cx="8458200" cy="513559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Food choice by pig breeds</a:t>
            </a:r>
          </a:p>
          <a:p>
            <a:pPr lvl="1"/>
            <a:r>
              <a:rPr lang="en-GB" sz="2400" dirty="0"/>
              <a:t>We don’t know what proportions are expected but do expect it to be same for each breed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Null hypothesis: proportion of foods taken by each breed is the same, </a:t>
            </a:r>
            <a:r>
              <a:rPr lang="en-GB" altLang="en-US" i="1" dirty="0"/>
              <a:t>i.e.</a:t>
            </a:r>
            <a:r>
              <a:rPr lang="en-GB" altLang="en-US" dirty="0"/>
              <a:t>, no association between breed and food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test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520118" y="2797400"/>
            <a:ext cx="3499682" cy="834480"/>
            <a:chOff x="1187624" y="3519079"/>
            <a:chExt cx="6840760" cy="197379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519079"/>
              <a:ext cx="1800200" cy="19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4"/>
          <p:cNvSpPr/>
          <p:nvPr/>
        </p:nvSpPr>
        <p:spPr>
          <a:xfrm>
            <a:off x="2520119" y="2438400"/>
            <a:ext cx="34996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Welsh	     Tamworth	Essex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905000" y="3631036"/>
            <a:ext cx="564168" cy="1550564"/>
            <a:chOff x="2179032" y="2438400"/>
            <a:chExt cx="564168" cy="1550564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10378" y="2431710"/>
              <a:ext cx="526131" cy="53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4848" y="3450613"/>
              <a:ext cx="526131" cy="55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6" r="8006"/>
            <a:stretch>
              <a:fillRect/>
            </a:stretch>
          </p:blipFill>
          <p:spPr bwMode="auto">
            <a:xfrm rot="5400000">
              <a:off x="2165733" y="2887951"/>
              <a:ext cx="588182" cy="5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381000" y="3635391"/>
            <a:ext cx="152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altLang="en-US" sz="2000" dirty="0"/>
              <a:t>cabbage</a:t>
            </a:r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 err="1"/>
              <a:t>sugarbeet</a:t>
            </a:r>
            <a:endParaRPr lang="en-GB" altLang="en-US" sz="2000" dirty="0"/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/>
              <a:t>swede</a:t>
            </a:r>
          </a:p>
        </p:txBody>
      </p:sp>
    </p:spTree>
    <p:extLst>
      <p:ext uri="{BB962C8B-B14F-4D97-AF65-F5344CB8AC3E}">
        <p14:creationId xmlns:p14="http://schemas.microsoft.com/office/powerpoint/2010/main" val="42540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95601" y="1355367"/>
            <a:ext cx="3809999" cy="1006834"/>
            <a:chOff x="1187625" y="3519079"/>
            <a:chExt cx="6281591" cy="200389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5" y="3645024"/>
              <a:ext cx="1929120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699" y="3675125"/>
              <a:ext cx="1905348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017" y="3519079"/>
              <a:ext cx="1800199" cy="19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2179032" y="2438400"/>
            <a:ext cx="564168" cy="1550564"/>
            <a:chOff x="2179032" y="2438400"/>
            <a:chExt cx="564168" cy="1550564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10378" y="2431710"/>
              <a:ext cx="526131" cy="53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4848" y="3450613"/>
              <a:ext cx="526131" cy="55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6" r="8006"/>
            <a:stretch>
              <a:fillRect/>
            </a:stretch>
          </p:blipFill>
          <p:spPr bwMode="auto">
            <a:xfrm rot="5400000">
              <a:off x="2165733" y="2887951"/>
              <a:ext cx="588182" cy="5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2895601" y="1240969"/>
            <a:ext cx="38099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Welsh	   Tamworth	Essex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032" y="2442755"/>
            <a:ext cx="152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altLang="en-US" sz="2000" dirty="0"/>
              <a:t>cabbage</a:t>
            </a:r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 err="1"/>
              <a:t>sugarbeet</a:t>
            </a:r>
            <a:endParaRPr lang="en-GB" altLang="en-US" sz="2000" dirty="0"/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/>
              <a:t>swede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2700" dirty="0">
                <a:sym typeface="Symbol" pitchFamily="18" charset="2"/>
              </a:rPr>
              <a:t></a:t>
            </a:r>
            <a:r>
              <a:rPr lang="en-GB" altLang="en-US" sz="2700" baseline="30000" dirty="0">
                <a:sym typeface="Symbol" pitchFamily="18" charset="2"/>
              </a:rPr>
              <a:t>2</a:t>
            </a:r>
            <a:r>
              <a:rPr lang="en-GB" altLang="en-US" sz="2700" dirty="0">
                <a:sym typeface="Symbol" pitchFamily="18" charset="2"/>
              </a:rPr>
              <a:t> Contingency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sz="4900" dirty="0">
                <a:sym typeface="Symbol" pitchFamily="18" charset="2"/>
              </a:rPr>
              <a:t>The Data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58765"/>
              </p:ext>
            </p:extLst>
          </p:nvPr>
        </p:nvGraphicFramePr>
        <p:xfrm>
          <a:off x="2793945" y="2339512"/>
          <a:ext cx="5207056" cy="2386926"/>
        </p:xfrm>
        <a:graphic>
          <a:graphicData uri="http://schemas.openxmlformats.org/drawingml/2006/table">
            <a:tbl>
              <a:tblPr lastRow="1" lastCol="1" bandRow="1">
                <a:tableStyleId>{5C22544A-7EE6-4342-B048-85BDC9FD1C3A}</a:tableStyleId>
              </a:tblPr>
              <a:tblGrid>
                <a:gridCol w="130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52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44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30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76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39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47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127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Expected values are derived from the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Overall </a:t>
            </a:r>
            <a:r>
              <a:rPr lang="en-GB" dirty="0" err="1"/>
              <a:t>pref</a:t>
            </a:r>
            <a:r>
              <a:rPr lang="en-GB" dirty="0"/>
              <a:t> for cabbage = </a:t>
            </a:r>
            <a:r>
              <a:rPr lang="en-GB" dirty="0" smtClean="0"/>
              <a:t>52/127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We expect (the H</a:t>
            </a:r>
            <a:r>
              <a:rPr lang="en-GB" baseline="-25000" dirty="0" smtClean="0"/>
              <a:t>0</a:t>
            </a:r>
            <a:r>
              <a:rPr lang="en-GB" dirty="0" smtClean="0"/>
              <a:t>)same </a:t>
            </a:r>
            <a:r>
              <a:rPr lang="en-GB" dirty="0"/>
              <a:t>for each breed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0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02908" y="1811672"/>
            <a:ext cx="38099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Welsh	   Tamworth	Essex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" y="2258873"/>
            <a:ext cx="152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altLang="en-US" sz="2000" dirty="0"/>
              <a:t>cabbage</a:t>
            </a:r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 err="1"/>
              <a:t>sugarbeet</a:t>
            </a:r>
            <a:endParaRPr lang="en-GB" altLang="en-US" sz="2000" dirty="0"/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/>
              <a:t>swede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97"/>
            <a:ext cx="8991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2700" dirty="0">
                <a:sym typeface="Symbol" pitchFamily="18" charset="2"/>
              </a:rPr>
              <a:t></a:t>
            </a:r>
            <a:r>
              <a:rPr lang="en-GB" altLang="en-US" sz="2700" baseline="30000" dirty="0">
                <a:sym typeface="Symbol" pitchFamily="18" charset="2"/>
              </a:rPr>
              <a:t>2</a:t>
            </a:r>
            <a:r>
              <a:rPr lang="en-GB" altLang="en-US" sz="2700" dirty="0">
                <a:sym typeface="Symbol" pitchFamily="18" charset="2"/>
              </a:rPr>
              <a:t> Contingency test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sz="4900" dirty="0" smtClean="0">
                <a:sym typeface="Symbol" pitchFamily="18" charset="2"/>
              </a:rPr>
              <a:t>Where do the expected values come from?</a:t>
            </a:r>
            <a:endParaRPr lang="en-GB" altLang="en-US" sz="4900" dirty="0">
              <a:sym typeface="Symbol" pitchFamily="18" charset="2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28941"/>
              </p:ext>
            </p:extLst>
          </p:nvPr>
        </p:nvGraphicFramePr>
        <p:xfrm>
          <a:off x="2823576" y="2200949"/>
          <a:ext cx="5207056" cy="2386926"/>
        </p:xfrm>
        <a:graphic>
          <a:graphicData uri="http://schemas.openxmlformats.org/drawingml/2006/table">
            <a:tbl>
              <a:tblPr lastRow="1" lastCol="1" bandRow="1">
                <a:tableStyleId>{5C22544A-7EE6-4342-B048-85BDC9FD1C3A}</a:tableStyleId>
              </a:tblPr>
              <a:tblGrid>
                <a:gridCol w="130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52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44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30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76">
                <a:tc>
                  <a:txBody>
                    <a:bodyPr/>
                    <a:lstStyle/>
                    <a:p>
                      <a:r>
                        <a:rPr lang="en-GB" sz="28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127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213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Overall preference for cabbage = </a:t>
            </a:r>
            <a:r>
              <a:rPr lang="en-GB" dirty="0" smtClean="0"/>
              <a:t>45/127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Thus: </a:t>
            </a:r>
            <a:r>
              <a:rPr lang="en-GB" altLang="en-US" dirty="0"/>
              <a:t>	</a:t>
            </a:r>
            <a:r>
              <a:rPr lang="en-GB" altLang="en-US" dirty="0" err="1"/>
              <a:t>Exp</a:t>
            </a:r>
            <a:r>
              <a:rPr lang="en-GB" altLang="en-US" dirty="0"/>
              <a:t> no. of welsh preferring cabbage = </a:t>
            </a:r>
            <a:r>
              <a:rPr lang="en-GB" dirty="0" smtClean="0"/>
              <a:t>52/127</a:t>
            </a:r>
            <a:r>
              <a:rPr lang="en-GB" altLang="en-US" dirty="0" smtClean="0"/>
              <a:t> </a:t>
            </a:r>
            <a:r>
              <a:rPr lang="en-GB" altLang="en-US" dirty="0"/>
              <a:t>* 38 </a:t>
            </a:r>
            <a:r>
              <a:rPr lang="en-GB" altLang="en-US" dirty="0" smtClean="0"/>
              <a:t>= 15.97</a:t>
            </a:r>
            <a:endParaRPr lang="en-GB" altLang="en-US" dirty="0"/>
          </a:p>
          <a:p>
            <a:pPr>
              <a:buNone/>
            </a:pPr>
            <a:r>
              <a:rPr lang="en-GB" altLang="en-US" dirty="0"/>
              <a:t>		</a:t>
            </a:r>
            <a:r>
              <a:rPr lang="en-GB" altLang="en-US" dirty="0" err="1" smtClean="0"/>
              <a:t>Exp</a:t>
            </a:r>
            <a:r>
              <a:rPr lang="en-GB" altLang="en-US" dirty="0" smtClean="0"/>
              <a:t> </a:t>
            </a:r>
            <a:r>
              <a:rPr lang="en-GB" altLang="en-US" dirty="0"/>
              <a:t>no. of </a:t>
            </a:r>
            <a:r>
              <a:rPr lang="en-GB" altLang="en-US" dirty="0" err="1"/>
              <a:t>tamworth</a:t>
            </a:r>
            <a:r>
              <a:rPr lang="en-GB" altLang="en-US" dirty="0"/>
              <a:t> preferring cabbage </a:t>
            </a:r>
            <a:r>
              <a:rPr lang="en-GB" dirty="0"/>
              <a:t>52/127</a:t>
            </a:r>
            <a:r>
              <a:rPr lang="en-GB" altLang="en-US" dirty="0"/>
              <a:t> *</a:t>
            </a:r>
            <a:r>
              <a:rPr lang="en-GB" dirty="0" smtClean="0"/>
              <a:t> </a:t>
            </a:r>
            <a:r>
              <a:rPr lang="en-GB" altLang="en-US" dirty="0"/>
              <a:t>47 </a:t>
            </a:r>
            <a:r>
              <a:rPr lang="en-GB" altLang="en-US" dirty="0" smtClean="0"/>
              <a:t>=19.24</a:t>
            </a:r>
            <a:endParaRPr lang="en-GB" altLang="en-US" dirty="0"/>
          </a:p>
          <a:p>
            <a:pPr>
              <a:buNone/>
            </a:pPr>
            <a:r>
              <a:rPr lang="en-GB" altLang="en-US" dirty="0"/>
              <a:t>		</a:t>
            </a:r>
            <a:r>
              <a:rPr lang="en-GB" altLang="en-US" dirty="0" err="1" smtClean="0"/>
              <a:t>Exp</a:t>
            </a:r>
            <a:r>
              <a:rPr lang="en-GB" altLang="en-US" dirty="0" smtClean="0"/>
              <a:t> </a:t>
            </a:r>
            <a:r>
              <a:rPr lang="en-GB" altLang="en-US" dirty="0"/>
              <a:t>no. of </a:t>
            </a:r>
            <a:r>
              <a:rPr lang="en-GB" altLang="en-US" dirty="0" err="1"/>
              <a:t>essex</a:t>
            </a:r>
            <a:r>
              <a:rPr lang="en-GB" altLang="en-US" dirty="0"/>
              <a:t> preferring cabbage </a:t>
            </a:r>
            <a:r>
              <a:rPr lang="en-GB" dirty="0"/>
              <a:t>52/127</a:t>
            </a:r>
            <a:r>
              <a:rPr lang="en-GB" altLang="en-US" dirty="0"/>
              <a:t> * 41 = </a:t>
            </a:r>
            <a:r>
              <a:rPr lang="en-GB" altLang="en-US" dirty="0" smtClean="0"/>
              <a:t>16.79</a:t>
            </a:r>
            <a:endParaRPr lang="en-GB" altLang="en-US" dirty="0"/>
          </a:p>
          <a:p>
            <a:pPr>
              <a:buNone/>
            </a:pPr>
            <a:r>
              <a:rPr lang="en-GB" altLang="en-US" sz="4500" dirty="0">
                <a:solidFill>
                  <a:schemeClr val="accent2"/>
                </a:solidFill>
              </a:rPr>
              <a:t>RULE: Expected number for each cell: </a:t>
            </a:r>
          </a:p>
          <a:p>
            <a:pPr>
              <a:buNone/>
            </a:pPr>
            <a:r>
              <a:rPr lang="en-GB" altLang="en-US" sz="4500" dirty="0">
                <a:solidFill>
                  <a:schemeClr val="accent2"/>
                </a:solidFill>
              </a:rPr>
              <a:t>Row total * Column total / Overall total</a:t>
            </a:r>
          </a:p>
        </p:txBody>
      </p:sp>
    </p:spTree>
    <p:extLst>
      <p:ext uri="{BB962C8B-B14F-4D97-AF65-F5344CB8AC3E}">
        <p14:creationId xmlns:p14="http://schemas.microsoft.com/office/powerpoint/2010/main" val="37237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97"/>
            <a:ext cx="8991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2700" dirty="0">
                <a:sym typeface="Symbol" pitchFamily="18" charset="2"/>
              </a:rPr>
              <a:t></a:t>
            </a:r>
            <a:r>
              <a:rPr lang="en-GB" altLang="en-US" sz="2700" baseline="30000" dirty="0">
                <a:sym typeface="Symbol" pitchFamily="18" charset="2"/>
              </a:rPr>
              <a:t>2</a:t>
            </a:r>
            <a:r>
              <a:rPr lang="en-GB" altLang="en-US" sz="2700" dirty="0">
                <a:sym typeface="Symbol" pitchFamily="18" charset="2"/>
              </a:rPr>
              <a:t> Contingency test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sz="4900" dirty="0" smtClean="0">
                <a:sym typeface="Symbol" pitchFamily="18" charset="2"/>
              </a:rPr>
              <a:t>Where do the expected values come from?</a:t>
            </a:r>
            <a:endParaRPr lang="en-GB" altLang="en-US" sz="4900" dirty="0">
              <a:sym typeface="Symbol" pitchFamily="18" charset="2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Wow, that’s a pain!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505200"/>
            <a:ext cx="2971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R to the rescue!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/>
              <a:t>@</a:t>
            </a:r>
            <a:r>
              <a:rPr lang="en-GB" sz="2400" dirty="0" err="1"/>
              <a:t>allison_horst</a:t>
            </a:r>
            <a:endParaRPr lang="en-GB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84019"/>
            <a:ext cx="41698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</a:t>
            </a:r>
            <a:r>
              <a:rPr lang="en-GB" altLang="en-US" dirty="0" smtClean="0">
                <a:sym typeface="Symbol" pitchFamily="18" charset="2"/>
              </a:rPr>
              <a:t>test example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6096000" cy="1066799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R’s inbuilt function will do that!</a:t>
            </a:r>
          </a:p>
          <a:p>
            <a:pPr marL="0" lvl="1" indent="0">
              <a:buNone/>
            </a:pPr>
            <a:r>
              <a:rPr lang="en-GB" dirty="0" smtClean="0"/>
              <a:t>First, add the data</a:t>
            </a:r>
            <a:endParaRPr lang="en-GB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85472" y="2743200"/>
            <a:ext cx="656325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>
                <a:latin typeface="Consolas" panose="020B0609020204030204" pitchFamily="49" charset="0"/>
              </a:rPr>
              <a:t>create the data</a:t>
            </a:r>
          </a:p>
          <a:p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 &lt;- matrix(c(11, 19, 22, 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21, 16, 8,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7, 12, 11), 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</a:t>
            </a:r>
            <a:r>
              <a:rPr lang="en-GB" dirty="0" err="1">
                <a:latin typeface="Consolas" panose="020B0609020204030204" pitchFamily="49" charset="0"/>
              </a:rPr>
              <a:t>nrow</a:t>
            </a:r>
            <a:r>
              <a:rPr lang="en-GB" dirty="0">
                <a:latin typeface="Consolas" panose="020B0609020204030204" pitchFamily="49" charset="0"/>
              </a:rPr>
              <a:t> = 3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     [,</a:t>
            </a:r>
            <a:r>
              <a:rPr lang="en-GB" dirty="0">
                <a:latin typeface="Consolas" panose="020B0609020204030204" pitchFamily="49" charset="0"/>
              </a:rPr>
              <a:t>1] [,2] [,3]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[</a:t>
            </a:r>
            <a:r>
              <a:rPr lang="en-GB" dirty="0">
                <a:latin typeface="Consolas" panose="020B0609020204030204" pitchFamily="49" charset="0"/>
              </a:rPr>
              <a:t>1,]   11   21    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[</a:t>
            </a:r>
            <a:r>
              <a:rPr lang="en-GB" dirty="0">
                <a:latin typeface="Consolas" panose="020B0609020204030204" pitchFamily="49" charset="0"/>
              </a:rPr>
              <a:t>2,]   19   16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[</a:t>
            </a:r>
            <a:r>
              <a:rPr lang="en-GB" dirty="0">
                <a:latin typeface="Consolas" panose="020B0609020204030204" pitchFamily="49" charset="0"/>
              </a:rPr>
              <a:t>3,]   22    8   11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6096000"/>
            <a:ext cx="7772400" cy="672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sz="2000" dirty="0" smtClean="0"/>
              <a:t>Note: this is the only time we’ll use a matrix datatype – we normally use </a:t>
            </a:r>
            <a:r>
              <a:rPr lang="en-GB" sz="2000" dirty="0" err="1" smtClean="0"/>
              <a:t>dataframes</a:t>
            </a:r>
            <a:r>
              <a:rPr lang="en-GB" sz="2000" dirty="0" smtClean="0"/>
              <a:t>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2641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</a:t>
            </a:r>
            <a:r>
              <a:rPr lang="en-GB" altLang="en-US" dirty="0" smtClean="0">
                <a:sym typeface="Symbol" pitchFamily="18" charset="2"/>
              </a:rPr>
              <a:t>test example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It’s helpful to name the rows and columns</a:t>
            </a:r>
            <a:endParaRPr lang="en-GB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85472" y="2209800"/>
            <a:ext cx="656325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 make a list object to hold two vectors</a:t>
            </a:r>
          </a:p>
          <a:p>
            <a:r>
              <a:rPr lang="en-GB" dirty="0">
                <a:latin typeface="Consolas" panose="020B0609020204030204" pitchFamily="49" charset="0"/>
              </a:rPr>
              <a:t># a list is useful because the vectors can be </a:t>
            </a:r>
          </a:p>
          <a:p>
            <a:r>
              <a:rPr lang="en-GB" dirty="0">
                <a:latin typeface="Consolas" panose="020B0609020204030204" pitchFamily="49" charset="0"/>
              </a:rPr>
              <a:t># of different </a:t>
            </a:r>
            <a:r>
              <a:rPr lang="en-GB" dirty="0" smtClean="0">
                <a:latin typeface="Consolas" panose="020B0609020204030204" pitchFamily="49" charset="0"/>
              </a:rPr>
              <a:t>lengths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vars</a:t>
            </a:r>
            <a:r>
              <a:rPr lang="en-GB" dirty="0">
                <a:latin typeface="Consolas" panose="020B0609020204030204" pitchFamily="49" charset="0"/>
              </a:rPr>
              <a:t> &lt;- list(breed = c("welsh",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"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</a:t>
            </a:r>
            <a:r>
              <a:rPr lang="en-GB" dirty="0" smtClean="0">
                <a:latin typeface="Consolas" panose="020B0609020204030204" pitchFamily="49" charset="0"/>
              </a:rPr>
              <a:t>“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>
                <a:latin typeface="Consolas" panose="020B0609020204030204" pitchFamily="49" charset="0"/>
              </a:rPr>
              <a:t>"),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food = c("cabbage",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"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"swede"))</a:t>
            </a:r>
          </a:p>
          <a:p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 &lt;- matrix(c(11, 19, 22, 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21, 16, 8,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7, 12, 11), 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</a:t>
            </a:r>
            <a:r>
              <a:rPr lang="en-GB" dirty="0" err="1">
                <a:latin typeface="Consolas" panose="020B0609020204030204" pitchFamily="49" charset="0"/>
              </a:rPr>
              <a:t>nrow</a:t>
            </a:r>
            <a:r>
              <a:rPr lang="en-GB" dirty="0">
                <a:latin typeface="Consolas" panose="020B0609020204030204" pitchFamily="49" charset="0"/>
              </a:rPr>
              <a:t> = 3,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</a:t>
            </a:r>
            <a:r>
              <a:rPr lang="en-GB" dirty="0" err="1">
                <a:latin typeface="Consolas" panose="020B0609020204030204" pitchFamily="49" charset="0"/>
              </a:rPr>
              <a:t>dimnames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vars</a:t>
            </a:r>
            <a:r>
              <a:rPr lang="en-GB" dirty="0">
                <a:latin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6356350"/>
            <a:ext cx="7772400" cy="41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sz="2000" dirty="0" smtClean="0"/>
              <a:t>And this is partly why! </a:t>
            </a:r>
            <a:r>
              <a:rPr lang="en-GB" sz="2000" dirty="0" err="1" smtClean="0"/>
              <a:t>Dataframes</a:t>
            </a:r>
            <a:r>
              <a:rPr lang="en-GB" sz="2000" dirty="0" smtClean="0"/>
              <a:t> always have named columns.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58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</a:t>
            </a:r>
            <a:r>
              <a:rPr lang="en-GB" altLang="en-US" dirty="0" smtClean="0">
                <a:sym typeface="Symbol" pitchFamily="18" charset="2"/>
              </a:rPr>
              <a:t>test example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Now we have…</a:t>
            </a:r>
            <a:endParaRPr lang="en-GB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85472" y="2209800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>
                <a:latin typeface="Consolas" panose="020B0609020204030204" pitchFamily="49" charset="0"/>
              </a:rPr>
              <a:t>welsh         11        21     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tamworth</a:t>
            </a:r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>
                <a:latin typeface="Consolas" panose="020B0609020204030204" pitchFamily="49" charset="0"/>
              </a:rPr>
              <a:t>19        16    12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>
                <a:latin typeface="Consolas" panose="020B0609020204030204" pitchFamily="49" charset="0"/>
              </a:rPr>
              <a:t>22         8    11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328" y="3932873"/>
            <a:ext cx="80010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dirty="0" smtClean="0"/>
              <a:t>Run the inbuilt test</a:t>
            </a:r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" y="4466272"/>
            <a:ext cx="656325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        Pearson's </a:t>
            </a:r>
            <a:r>
              <a:rPr lang="en-GB" dirty="0">
                <a:latin typeface="Consolas" panose="020B0609020204030204" pitchFamily="49" charset="0"/>
              </a:rPr>
              <a:t>Chi-squared test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data</a:t>
            </a:r>
            <a:r>
              <a:rPr lang="en-GB" dirty="0">
                <a:latin typeface="Consolas" panose="020B0609020204030204" pitchFamily="49" charset="0"/>
              </a:rPr>
              <a:t>:  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X-squared </a:t>
            </a:r>
            <a:r>
              <a:rPr lang="en-GB" dirty="0">
                <a:latin typeface="Consolas" panose="020B0609020204030204" pitchFamily="49" charset="0"/>
              </a:rPr>
              <a:t>= 10.64,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= 4, p-value = 0.03092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Follow up from last week’s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Independent study: seal myoglobin </a:t>
            </a:r>
            <a:r>
              <a:rPr lang="en-GB" dirty="0" smtClean="0"/>
              <a:t>exercise at the end of this lecture…</a:t>
            </a:r>
            <a:endParaRPr lang="en-GB" dirty="0" smtClean="0"/>
          </a:p>
          <a:p>
            <a:r>
              <a:rPr lang="en-GB" dirty="0" smtClean="0"/>
              <a:t>But first………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Degrees </a:t>
                </a:r>
                <a:r>
                  <a:rPr lang="en-GB" dirty="0"/>
                  <a:t>of freedom are not number of categories – 1 but</a:t>
                </a:r>
              </a:p>
              <a:p>
                <a:pPr marL="0" indent="0">
                  <a:buNone/>
                </a:pPr>
                <a:r>
                  <a:rPr lang="en-GB" dirty="0"/>
                  <a:t>	(</a:t>
                </a:r>
                <a:r>
                  <a:rPr lang="en-GB" dirty="0" smtClean="0"/>
                  <a:t>rows - 1</a:t>
                </a:r>
                <a:r>
                  <a:rPr lang="en-GB" dirty="0"/>
                  <a:t>)(</a:t>
                </a:r>
                <a:r>
                  <a:rPr lang="en-GB" dirty="0" smtClean="0"/>
                  <a:t>cols - 1</a:t>
                </a:r>
                <a:r>
                  <a:rPr lang="en-GB" dirty="0"/>
                  <a:t>) = 2 * 2 = 4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𝜒</m:t>
                        </m:r>
                        <m:r>
                          <a:rPr lang="en-GB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[4]</m:t>
                        </m:r>
                      </m:sub>
                      <m:sup/>
                    </m:sSubSup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10.64</m:t>
                    </m:r>
                  </m:oMath>
                </a14:m>
                <a:endParaRPr lang="en-US" altLang="en-US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2407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1200"/>
            <a:ext cx="7056438" cy="41529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Thus </a:t>
            </a:r>
            <a:r>
              <a:rPr lang="en-GB" altLang="en-US" dirty="0">
                <a:cs typeface="Times New Roman" pitchFamily="18" charset="0"/>
              </a:rPr>
              <a:t>the test is </a:t>
            </a:r>
            <a:r>
              <a:rPr lang="en-GB" altLang="en-US" dirty="0" smtClean="0">
                <a:cs typeface="Times New Roman" pitchFamily="18" charset="0"/>
              </a:rPr>
              <a:t>significant </a:t>
            </a:r>
            <a:r>
              <a:rPr lang="en-GB" altLang="en-US" dirty="0">
                <a:cs typeface="Times New Roman" pitchFamily="18" charset="0"/>
              </a:rPr>
              <a:t>(we </a:t>
            </a:r>
            <a:r>
              <a:rPr lang="en-GB" altLang="en-US" dirty="0" smtClean="0">
                <a:cs typeface="Times New Roman" pitchFamily="18" charset="0"/>
              </a:rPr>
              <a:t>reject </a:t>
            </a:r>
            <a:r>
              <a:rPr lang="en-GB" altLang="en-US" dirty="0">
                <a:cs typeface="Times New Roman" pitchFamily="18" charset="0"/>
              </a:rPr>
              <a:t>the null hypothesis)</a:t>
            </a:r>
          </a:p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Conclude: evidence of a preference for particular foods by different breeds</a:t>
            </a:r>
          </a:p>
          <a:p>
            <a:pPr eaLnBrk="1" hangingPunct="1"/>
            <a:endParaRPr lang="en-GB" altLang="en-US" dirty="0" smtClean="0">
              <a:cs typeface="Times New Roman" pitchFamily="18" charset="0"/>
            </a:endParaRPr>
          </a:p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But in what way? (“direction of effect”)</a:t>
            </a:r>
          </a:p>
          <a:p>
            <a:pPr marL="400050" lvl="1" indent="0">
              <a:buNone/>
            </a:pPr>
            <a:r>
              <a:rPr lang="en-GB" altLang="en-US" sz="3200" i="1" dirty="0" smtClean="0">
                <a:cs typeface="Times New Roman" pitchFamily="18" charset="0"/>
              </a:rPr>
              <a:t>Who likes what?</a:t>
            </a:r>
            <a:endParaRPr lang="en-GB" altLang="en-US" i="1" dirty="0">
              <a:cs typeface="Times New Roman" pitchFamily="18" charset="0"/>
            </a:endParaRP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04567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GB" dirty="0" smtClean="0"/>
              <a:t>In what way – examin</a:t>
            </a:r>
            <a:r>
              <a:rPr lang="en-GB" dirty="0" smtClean="0"/>
              <a:t>e the observed and expected values.</a:t>
            </a:r>
          </a:p>
          <a:p>
            <a:pPr marL="0" lvl="1" indent="0">
              <a:buNone/>
            </a:pPr>
            <a:r>
              <a:rPr lang="en-GB" dirty="0" smtClean="0"/>
              <a:t>Observed: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2637472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>
                <a:latin typeface="Consolas" panose="020B0609020204030204" pitchFamily="49" charset="0"/>
              </a:rPr>
              <a:t>welsh         11        21     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tamworth</a:t>
            </a:r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>
                <a:latin typeface="Consolas" panose="020B0609020204030204" pitchFamily="49" charset="0"/>
              </a:rPr>
              <a:t>19        16    12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>
                <a:latin typeface="Consolas" panose="020B0609020204030204" pitchFamily="49" charset="0"/>
              </a:rPr>
              <a:t>22         8    11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47272"/>
            <a:ext cx="656325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)$expected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>
                <a:latin typeface="Consolas" panose="020B0609020204030204" pitchFamily="49" charset="0"/>
              </a:rPr>
              <a:t>#   welsh    14.47619  13.87302  9.650794</a:t>
            </a:r>
          </a:p>
          <a:p>
            <a:r>
              <a:rPr lang="en-GB" dirty="0">
                <a:latin typeface="Consolas" panose="020B0609020204030204" pitchFamily="49" charset="0"/>
              </a:rPr>
              <a:t>#  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17.90476  17.15873 11.936508</a:t>
            </a:r>
          </a:p>
          <a:p>
            <a:r>
              <a:rPr lang="en-GB" dirty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</a:t>
            </a:r>
            <a:r>
              <a:rPr lang="en-GB" dirty="0">
                <a:latin typeface="Consolas" panose="020B0609020204030204" pitchFamily="49" charset="0"/>
              </a:rPr>
              <a:t>15.61905  14.96825 10.412698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114801"/>
            <a:ext cx="8001000" cy="457199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400" dirty="0" smtClean="0"/>
              <a:t>Expected: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264771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GB" sz="2400" dirty="0" smtClean="0"/>
              <a:t>Direction of deviations; size of deviation</a:t>
            </a:r>
            <a:endParaRPr lang="en-GB" sz="2400" dirty="0" smtClean="0"/>
          </a:p>
          <a:p>
            <a:pPr marL="0" lvl="1" indent="0">
              <a:buNone/>
            </a:pPr>
            <a:r>
              <a:rPr lang="en-GB" sz="2400" dirty="0" smtClean="0"/>
              <a:t>Observed:</a:t>
            </a:r>
            <a:endParaRPr lang="en-GB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2637472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>
                <a:latin typeface="Consolas" panose="020B0609020204030204" pitchFamily="49" charset="0"/>
              </a:rPr>
              <a:t>welsh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  <a:r>
              <a:rPr lang="en-GB" dirty="0"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tamworth</a:t>
            </a:r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19</a:t>
            </a: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16</a:t>
            </a:r>
            <a:r>
              <a:rPr lang="en-GB" dirty="0">
                <a:latin typeface="Consolas" panose="020B0609020204030204" pitchFamily="49" charset="0"/>
              </a:rPr>
              <a:t> 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22</a:t>
            </a:r>
            <a:r>
              <a:rPr lang="en-GB" dirty="0"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    11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47272"/>
            <a:ext cx="656325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)$expected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>
                <a:latin typeface="Consolas" panose="020B0609020204030204" pitchFamily="49" charset="0"/>
              </a:rPr>
              <a:t>#   welsh    14.47619  13.87302  9.650794</a:t>
            </a:r>
          </a:p>
          <a:p>
            <a:r>
              <a:rPr lang="en-GB" dirty="0">
                <a:latin typeface="Consolas" panose="020B0609020204030204" pitchFamily="49" charset="0"/>
              </a:rPr>
              <a:t>#  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17.90476  17.15873 11.936508</a:t>
            </a:r>
          </a:p>
          <a:p>
            <a:r>
              <a:rPr lang="en-GB" dirty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</a:t>
            </a:r>
            <a:r>
              <a:rPr lang="en-GB" dirty="0">
                <a:latin typeface="Consolas" panose="020B0609020204030204" pitchFamily="49" charset="0"/>
              </a:rPr>
              <a:t>15.61905  14.96825 10.412698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114801"/>
            <a:ext cx="8001000" cy="457199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400" dirty="0" smtClean="0"/>
              <a:t>Expected:</a:t>
            </a:r>
            <a:endParaRPr lang="en-GB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96000" y="1407121"/>
            <a:ext cx="29056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Higher than expected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Less than 1 different</a:t>
            </a:r>
          </a:p>
          <a:p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Lower than expected</a:t>
            </a:r>
            <a:endParaRPr lang="en-GB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47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7710488" cy="198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 smtClean="0"/>
              <a:t>Different pig breeds showed a significant preference for the different food types (</a:t>
            </a:r>
            <a:r>
              <a:rPr lang="en-GB" altLang="en-US" sz="2800" dirty="0">
                <a:sym typeface="Symbol" pitchFamily="18" charset="2"/>
              </a:rPr>
              <a:t></a:t>
            </a:r>
            <a:r>
              <a:rPr lang="en-GB" altLang="en-US" sz="2800" baseline="30000" dirty="0">
                <a:sym typeface="Symbol" pitchFamily="18" charset="2"/>
              </a:rPr>
              <a:t>2</a:t>
            </a:r>
            <a:r>
              <a:rPr lang="en-GB" altLang="en-US" sz="2800" dirty="0">
                <a:sym typeface="Symbol" pitchFamily="18" charset="2"/>
              </a:rPr>
              <a:t> = 10.64; </a:t>
            </a:r>
            <a:r>
              <a:rPr lang="en-GB" altLang="en-US" sz="2800" i="1" dirty="0" err="1">
                <a:sym typeface="Symbol" pitchFamily="18" charset="2"/>
              </a:rPr>
              <a:t>d.f.</a:t>
            </a:r>
            <a:r>
              <a:rPr lang="en-GB" altLang="en-US" sz="2800" dirty="0">
                <a:sym typeface="Symbol" pitchFamily="18" charset="2"/>
              </a:rPr>
              <a:t> = 4; </a:t>
            </a:r>
            <a:r>
              <a:rPr lang="en-GB" altLang="en-US" sz="2800" i="1" dirty="0">
                <a:sym typeface="Symbol" pitchFamily="18" charset="2"/>
              </a:rPr>
              <a:t>p</a:t>
            </a:r>
            <a:r>
              <a:rPr lang="en-GB" altLang="en-US" sz="2800" dirty="0">
                <a:sym typeface="Symbol" pitchFamily="18" charset="2"/>
              </a:rPr>
              <a:t> = </a:t>
            </a:r>
            <a:r>
              <a:rPr lang="en-GB" altLang="en-US" sz="2800" dirty="0" smtClean="0">
                <a:sym typeface="Symbol" pitchFamily="18" charset="2"/>
              </a:rPr>
              <a:t>0.031) with Essex much preferring cabbage and disliking </a:t>
            </a:r>
            <a:r>
              <a:rPr lang="en-GB" altLang="en-US" sz="2800" dirty="0" err="1" smtClean="0">
                <a:sym typeface="Symbol" pitchFamily="18" charset="2"/>
              </a:rPr>
              <a:t>sugarbeet</a:t>
            </a:r>
            <a:r>
              <a:rPr lang="en-GB" altLang="en-US" sz="2800" dirty="0" smtClean="0">
                <a:sym typeface="Symbol" pitchFamily="18" charset="2"/>
              </a:rPr>
              <a:t>, Tamworth showing a small preference for Cabbage and Welsh showing a strong </a:t>
            </a:r>
            <a:r>
              <a:rPr lang="en-GB" altLang="en-US" sz="2800" dirty="0" err="1" smtClean="0">
                <a:sym typeface="Symbol" pitchFamily="18" charset="2"/>
              </a:rPr>
              <a:t>preferencing</a:t>
            </a:r>
            <a:r>
              <a:rPr lang="en-GB" altLang="en-US" sz="2800" dirty="0" smtClean="0">
                <a:sym typeface="Symbol" pitchFamily="18" charset="2"/>
              </a:rPr>
              <a:t> for </a:t>
            </a:r>
            <a:r>
              <a:rPr lang="en-GB" altLang="en-US" sz="2800" dirty="0" err="1" smtClean="0">
                <a:sym typeface="Symbol" pitchFamily="18" charset="2"/>
              </a:rPr>
              <a:t>sugarbeet</a:t>
            </a:r>
            <a:r>
              <a:rPr lang="en-GB" altLang="en-US" sz="2800" dirty="0" smtClean="0">
                <a:sym typeface="Symbol" pitchFamily="18" charset="2"/>
              </a:rPr>
              <a:t>.</a:t>
            </a:r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363" y="5244147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          food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breed      </a:t>
            </a:r>
            <a:r>
              <a:rPr lang="en-GB" dirty="0">
                <a:latin typeface="Consolas" panose="020B0609020204030204" pitchFamily="49" charset="0"/>
              </a:rPr>
              <a:t>cabbage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swede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>
                <a:latin typeface="Consolas" panose="020B0609020204030204" pitchFamily="49" charset="0"/>
              </a:rPr>
              <a:t>welsh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  <a:r>
              <a:rPr lang="en-GB" dirty="0"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tamworth</a:t>
            </a:r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19</a:t>
            </a: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16</a:t>
            </a:r>
            <a:r>
              <a:rPr lang="en-GB" dirty="0">
                <a:latin typeface="Consolas" panose="020B0609020204030204" pitchFamily="49" charset="0"/>
              </a:rPr>
              <a:t>    12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   </a:t>
            </a:r>
            <a:r>
              <a:rPr lang="en-GB" dirty="0" err="1" smtClean="0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22</a:t>
            </a:r>
            <a:r>
              <a:rPr lang="en-GB" dirty="0"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    11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15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467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>
                <a:sym typeface="Symbol" pitchFamily="18" charset="2"/>
              </a:rPr>
              <a:t>Summary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086600" cy="5257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altLang="en-US" sz="2800" dirty="0">
                <a:sym typeface="Symbol" pitchFamily="18" charset="2"/>
              </a:rPr>
              <a:t>Two types of scenario thus two types of </a:t>
            </a:r>
            <a:r>
              <a:rPr lang="en-GB" altLang="en-US" sz="2800" baseline="30000" dirty="0">
                <a:sym typeface="Symbol" pitchFamily="18" charset="2"/>
              </a:rPr>
              <a:t>2</a:t>
            </a:r>
            <a:r>
              <a:rPr lang="en-GB" altLang="en-US" sz="2800" dirty="0">
                <a:sym typeface="Symbol" pitchFamily="18" charset="2"/>
              </a:rPr>
              <a:t> </a:t>
            </a:r>
            <a:r>
              <a:rPr lang="en-GB" altLang="en-US" sz="2800" dirty="0" smtClean="0">
                <a:sym typeface="Symbol" pitchFamily="18" charset="2"/>
              </a:rPr>
              <a:t>test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>
                <a:sym typeface="Symbol" pitchFamily="18" charset="2"/>
              </a:rPr>
              <a:t>Goodness of fit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2400" dirty="0" smtClean="0"/>
              <a:t>We know what the proportions should be (known as </a:t>
            </a:r>
            <a:r>
              <a:rPr lang="en-GB" altLang="en-US" sz="2400" i="1" dirty="0" smtClean="0"/>
              <a:t>a priori</a:t>
            </a:r>
            <a:r>
              <a:rPr lang="en-GB" altLang="en-US" sz="2400" dirty="0" smtClean="0"/>
              <a:t> expectations); fit to a theory or distribution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2400" dirty="0" smtClean="0"/>
              <a:t>Single row/column of observations. One explanatory</a:t>
            </a:r>
            <a:endParaRPr lang="en-GB" altLang="en-US" sz="2400" dirty="0" smtClean="0"/>
          </a:p>
          <a:p>
            <a:pPr>
              <a:lnSpc>
                <a:spcPct val="90000"/>
              </a:lnSpc>
            </a:pPr>
            <a:r>
              <a:rPr lang="en-GB" altLang="en-US" sz="2800" dirty="0" smtClean="0"/>
              <a:t>Contingency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We </a:t>
            </a:r>
            <a:r>
              <a:rPr lang="en-GB" altLang="en-US" sz="2400" dirty="0"/>
              <a:t>don’t know what the proportions should be (without </a:t>
            </a:r>
            <a:r>
              <a:rPr lang="en-GB" altLang="en-US" sz="2400" i="1" dirty="0"/>
              <a:t>a priori</a:t>
            </a:r>
            <a:r>
              <a:rPr lang="en-GB" altLang="en-US" sz="2400" dirty="0"/>
              <a:t> expectations) but we know they should be the same in </a:t>
            </a:r>
            <a:r>
              <a:rPr lang="en-GB" altLang="en-US" sz="2400" dirty="0" smtClean="0"/>
              <a:t>each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/>
              <a:t>At least 2 x 2. Two explanatory variables</a:t>
            </a:r>
            <a:endParaRPr lang="en-GB" alt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C283E-3B50-4A56-9385-9E1104F88935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By actively following the lecture and practical and carrying out the independent study the successful student will be able to:</a:t>
            </a:r>
          </a:p>
          <a:p>
            <a:r>
              <a:rPr lang="en-GB" dirty="0"/>
              <a:t>recognise when to use chi-squared Goodness of Fit and Contingency tests (MLO 2)</a:t>
            </a:r>
          </a:p>
          <a:p>
            <a:r>
              <a:rPr lang="en-GB" dirty="0"/>
              <a:t>be able to carry out, interpret and report scientifically both types of test </a:t>
            </a:r>
            <a:r>
              <a:rPr lang="en-GB" dirty="0" smtClean="0"/>
              <a:t>in </a:t>
            </a:r>
            <a:r>
              <a:rPr lang="en-GB" dirty="0"/>
              <a:t>R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Follow up from last week’s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Independent study: seal myoglobin </a:t>
            </a:r>
            <a:r>
              <a:rPr lang="en-GB" dirty="0" smtClean="0"/>
              <a:t>exercise Live demo. </a:t>
            </a:r>
          </a:p>
          <a:p>
            <a:r>
              <a:rPr lang="en-GB" dirty="0" smtClean="0"/>
              <a:t>And why </a:t>
            </a:r>
            <a:r>
              <a:rPr lang="en-GB" dirty="0" err="1" smtClean="0"/>
              <a:t>ggplot</a:t>
            </a:r>
            <a:r>
              <a:rPr lang="en-GB" dirty="0" smtClean="0"/>
              <a:t> rocks!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605"/>
            <a:ext cx="4014329" cy="37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start significance testing</a:t>
            </a:r>
          </a:p>
          <a:p>
            <a:r>
              <a:rPr lang="en-GB" dirty="0" smtClean="0"/>
              <a:t>We </a:t>
            </a:r>
            <a:r>
              <a:rPr lang="en-GB" dirty="0"/>
              <a:t>will introduce the analysis of counts of things falling into mutually exclusive categories using two types of chi-squared </a:t>
            </a:r>
            <a:r>
              <a:rPr lang="en-GB" dirty="0" smtClean="0"/>
              <a:t>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By actively following the lecture and practical and carrying out the independent study the successful student will be able to:</a:t>
            </a:r>
          </a:p>
          <a:p>
            <a:r>
              <a:rPr lang="en-GB" dirty="0"/>
              <a:t>recognise when to use chi-squared Goodness of Fit and Contingency tests (MLO 2)</a:t>
            </a:r>
          </a:p>
          <a:p>
            <a:r>
              <a:rPr lang="en-GB" dirty="0"/>
              <a:t>be able to carry out, interpret and report scientifically both types of test </a:t>
            </a:r>
            <a:r>
              <a:rPr lang="en-GB" dirty="0" smtClean="0"/>
              <a:t>in </a:t>
            </a:r>
            <a:r>
              <a:rPr lang="en-GB" dirty="0"/>
              <a:t>R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chi-squared?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When we count </a:t>
            </a:r>
            <a:r>
              <a:rPr lang="en-GB" dirty="0"/>
              <a:t>the number of </a:t>
            </a:r>
            <a:r>
              <a:rPr lang="en-GB" dirty="0" smtClean="0"/>
              <a:t>things </a:t>
            </a:r>
            <a:r>
              <a:rPr lang="en-GB" dirty="0"/>
              <a:t>in categories and compare the numbers we observe </a:t>
            </a:r>
            <a:r>
              <a:rPr lang="en-GB" dirty="0" smtClean="0"/>
              <a:t>to </a:t>
            </a:r>
            <a:r>
              <a:rPr lang="en-GB" dirty="0"/>
              <a:t>numbers we expect under a null hypothesis.</a:t>
            </a:r>
          </a:p>
          <a:p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dirty="0"/>
              <a:t> might expect numbers to</a:t>
            </a:r>
          </a:p>
          <a:p>
            <a:pPr lvl="1"/>
            <a:r>
              <a:rPr lang="en-GB" dirty="0"/>
              <a:t>be the same, or</a:t>
            </a:r>
          </a:p>
          <a:p>
            <a:pPr lvl="1"/>
            <a:r>
              <a:rPr lang="en-GB" dirty="0"/>
              <a:t>follow a particular pattern, or</a:t>
            </a:r>
          </a:p>
          <a:p>
            <a:pPr lvl="1"/>
            <a:r>
              <a:rPr lang="en-GB" dirty="0"/>
              <a:t>match the pattern in another group</a:t>
            </a:r>
          </a:p>
          <a:p>
            <a:r>
              <a:rPr lang="en-GB" dirty="0"/>
              <a:t>Chi-squared allows us to make the comparison statistically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two example </a:t>
            </a:r>
            <a:r>
              <a:rPr lang="en-GB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Candy-striped spider can be plain or striped</a:t>
            </a:r>
          </a:p>
          <a:p>
            <a:pPr lvl="1"/>
            <a:r>
              <a:rPr lang="en-GB" dirty="0"/>
              <a:t>2 alleles at one locus, striped dominant to plain</a:t>
            </a:r>
          </a:p>
          <a:p>
            <a:pPr lvl="1"/>
            <a:r>
              <a:rPr lang="en-US" altLang="en-US" dirty="0" smtClean="0"/>
              <a:t>We perform: </a:t>
            </a:r>
            <a:r>
              <a:rPr lang="en-US" altLang="en-US" dirty="0" err="1" smtClean="0"/>
              <a:t>Ss</a:t>
            </a:r>
            <a:r>
              <a:rPr lang="en-US" altLang="en-US" dirty="0" smtClean="0"/>
              <a:t> </a:t>
            </a:r>
            <a:r>
              <a:rPr lang="en-US" altLang="en-US" dirty="0"/>
              <a:t>x </a:t>
            </a:r>
            <a:r>
              <a:rPr lang="en-US" altLang="en-US" dirty="0" err="1"/>
              <a:t>ss</a:t>
            </a:r>
            <a:r>
              <a:rPr lang="en-US" altLang="en-US" dirty="0"/>
              <a:t> =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ss,ss</a:t>
            </a:r>
            <a:endParaRPr lang="en-US" altLang="en-US" dirty="0"/>
          </a:p>
          <a:p>
            <a:pPr lvl="1"/>
            <a:r>
              <a:rPr lang="en-US" altLang="en-US" dirty="0" smtClean="0"/>
              <a:t>We expect the ratio of striped </a:t>
            </a:r>
            <a:r>
              <a:rPr lang="en-US" altLang="en-US" dirty="0"/>
              <a:t>: plain </a:t>
            </a:r>
            <a:r>
              <a:rPr lang="en-US" altLang="en-US" dirty="0" smtClean="0"/>
              <a:t>to be  </a:t>
            </a:r>
            <a:r>
              <a:rPr lang="en-US" altLang="en-US" dirty="0"/>
              <a:t>1:1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15382"/>
            <a:ext cx="6011863" cy="218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GB" dirty="0"/>
              <a:t>Food choice by pig breeds</a:t>
            </a:r>
          </a:p>
          <a:p>
            <a:pPr lvl="1"/>
            <a:r>
              <a:rPr lang="en-GB" sz="2400" dirty="0"/>
              <a:t>We don’t know what proportions are expected but do expect it to be same for each breed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20118" y="2883086"/>
            <a:ext cx="4593556" cy="1371600"/>
            <a:chOff x="1187624" y="3519079"/>
            <a:chExt cx="6840760" cy="197379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519079"/>
              <a:ext cx="1800200" cy="19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2520119" y="2743200"/>
            <a:ext cx="4593557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Welsh		Tamworth	Essex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52600" y="3953606"/>
            <a:ext cx="787249" cy="1863048"/>
            <a:chOff x="2179032" y="2438400"/>
            <a:chExt cx="564168" cy="1550564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10378" y="2431710"/>
              <a:ext cx="526131" cy="53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4848" y="3450613"/>
              <a:ext cx="526131" cy="55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6" r="8006"/>
            <a:stretch>
              <a:fillRect/>
            </a:stretch>
          </p:blipFill>
          <p:spPr bwMode="auto">
            <a:xfrm rot="5400000">
              <a:off x="2165733" y="2887951"/>
              <a:ext cx="588182" cy="5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28"/>
          <p:cNvSpPr/>
          <p:nvPr/>
        </p:nvSpPr>
        <p:spPr>
          <a:xfrm>
            <a:off x="228601" y="4061036"/>
            <a:ext cx="15240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cabbage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 err="1"/>
              <a:t>sugarbeet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swede</a:t>
            </a:r>
          </a:p>
        </p:txBody>
      </p:sp>
    </p:spTree>
    <p:extLst>
      <p:ext uri="{BB962C8B-B14F-4D97-AF65-F5344CB8AC3E}">
        <p14:creationId xmlns:p14="http://schemas.microsoft.com/office/powerpoint/2010/main" val="15209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Two types of scenario thus two types of 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test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7086600" cy="373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dirty="0"/>
              <a:t>We know what the proportions should be (known as </a:t>
            </a:r>
            <a:r>
              <a:rPr lang="en-GB" altLang="en-US" i="1" dirty="0"/>
              <a:t>a priori</a:t>
            </a:r>
            <a:r>
              <a:rPr lang="en-GB" altLang="en-US" dirty="0"/>
              <a:t> expectations)</a:t>
            </a:r>
          </a:p>
          <a:p>
            <a:pPr marL="400050" lvl="1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altLang="en-US" dirty="0" smtClean="0"/>
              <a:t>Goodness </a:t>
            </a:r>
            <a:r>
              <a:rPr lang="en-GB" altLang="en-US" dirty="0"/>
              <a:t>of </a:t>
            </a:r>
            <a:r>
              <a:rPr lang="en-GB" altLang="en-US" dirty="0" smtClean="0"/>
              <a:t>fit (e.g., candy striped spiders)</a:t>
            </a: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We </a:t>
            </a:r>
            <a:r>
              <a:rPr lang="en-GB" altLang="en-US" dirty="0"/>
              <a:t>don’t know what the proportions should be (without </a:t>
            </a:r>
            <a:r>
              <a:rPr lang="en-GB" altLang="en-US" i="1" dirty="0"/>
              <a:t>a priori</a:t>
            </a:r>
            <a:r>
              <a:rPr lang="en-GB" altLang="en-US" dirty="0"/>
              <a:t> expectations) but we know they should be the same in each </a:t>
            </a:r>
            <a:r>
              <a:rPr lang="en-GB" altLang="en-US" dirty="0" smtClean="0"/>
              <a:t>group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altLang="en-US" dirty="0" smtClean="0"/>
              <a:t>Contingency (e.g., pigs and food)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C283E-3B50-4A56-9385-9E1104F8893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ab3cfaf7-cbd6-43e8-bf58-db3b1827346a"/>
  <p:tag name="WASPOLLED" val="3DACD0F6D68445DE94615E1EAB5D319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9865</TotalTime>
  <Words>2172</Words>
  <Application>Microsoft Office PowerPoint</Application>
  <PresentationFormat>On-screen Show (4:3)</PresentationFormat>
  <Paragraphs>433</Paragraphs>
  <Slides>37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Wingdings</vt:lpstr>
      <vt:lpstr>Cambria Math</vt:lpstr>
      <vt:lpstr>Times New Roman</vt:lpstr>
      <vt:lpstr>Symbol</vt:lpstr>
      <vt:lpstr>Arial</vt:lpstr>
      <vt:lpstr>Consolas</vt:lpstr>
      <vt:lpstr>Office Theme</vt:lpstr>
      <vt:lpstr>Equation</vt:lpstr>
      <vt:lpstr>Laboratory &amp; Professional skills for Bioscientists  Term 2: Data Analysis in R</vt:lpstr>
      <vt:lpstr>Overview of topics</vt:lpstr>
      <vt:lpstr>Follow up from last week’s practical</vt:lpstr>
      <vt:lpstr>Summary of this week</vt:lpstr>
      <vt:lpstr>Learning objectives for the week</vt:lpstr>
      <vt:lpstr>Why chi-squared?</vt:lpstr>
      <vt:lpstr>Our two example scenarios</vt:lpstr>
      <vt:lpstr>Example scenarios</vt:lpstr>
      <vt:lpstr>Two types of scenario thus two types of 2 test</vt:lpstr>
      <vt:lpstr>The Chi-squared formula</vt:lpstr>
      <vt:lpstr>The Chi-squared formula</vt:lpstr>
      <vt:lpstr>2 Goodness of fit test</vt:lpstr>
      <vt:lpstr>2 Goodness of fit test: example</vt:lpstr>
      <vt:lpstr>2 Goodness of fit test: example</vt:lpstr>
      <vt:lpstr>2 Goodness of fit test: example</vt:lpstr>
      <vt:lpstr>2 Goodness of fit test: example</vt:lpstr>
      <vt:lpstr>2 Goodness of fit test: example</vt:lpstr>
      <vt:lpstr>2 Goodness of fit test: example</vt:lpstr>
      <vt:lpstr>2 Goodness of fit test: example Conclusion</vt:lpstr>
      <vt:lpstr>2 Goodness of fit test: example Conclusion</vt:lpstr>
      <vt:lpstr>2 Goodness of fit test: example</vt:lpstr>
      <vt:lpstr>2 Goodness of fit test: example</vt:lpstr>
      <vt:lpstr>2 Contingency test</vt:lpstr>
      <vt:lpstr>2 Contingency test: example The Data</vt:lpstr>
      <vt:lpstr>2 Contingency test example Where do the expected values come from?</vt:lpstr>
      <vt:lpstr>2 Contingency test example Where do the expected values come from?</vt:lpstr>
      <vt:lpstr>2 Contingency test example</vt:lpstr>
      <vt:lpstr>2 Contingency test example</vt:lpstr>
      <vt:lpstr>2 Contingency test example</vt:lpstr>
      <vt:lpstr>2 Contingency test: example degrees of freedom</vt:lpstr>
      <vt:lpstr>2 Contingency test Conclusion</vt:lpstr>
      <vt:lpstr>2 Contingency test Conclusion</vt:lpstr>
      <vt:lpstr>2 Contingency test Conclusion</vt:lpstr>
      <vt:lpstr>2 Contingency test Conclusion</vt:lpstr>
      <vt:lpstr>Summary</vt:lpstr>
      <vt:lpstr>Learning objectives for the week</vt:lpstr>
      <vt:lpstr>Follow up from last week’s 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245</cp:revision>
  <cp:lastPrinted>2015-09-22T13:05:15Z</cp:lastPrinted>
  <dcterms:created xsi:type="dcterms:W3CDTF">2006-08-16T00:00:00Z</dcterms:created>
  <dcterms:modified xsi:type="dcterms:W3CDTF">2020-01-24T10:31:55Z</dcterms:modified>
</cp:coreProperties>
</file>