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63" r:id="rId4"/>
    <p:sldId id="421" r:id="rId5"/>
    <p:sldId id="257" r:id="rId6"/>
    <p:sldId id="368" r:id="rId7"/>
    <p:sldId id="416" r:id="rId8"/>
    <p:sldId id="422" r:id="rId9"/>
    <p:sldId id="369" r:id="rId10"/>
    <p:sldId id="371" r:id="rId11"/>
    <p:sldId id="373" r:id="rId12"/>
    <p:sldId id="374" r:id="rId13"/>
    <p:sldId id="377" r:id="rId14"/>
    <p:sldId id="379" r:id="rId15"/>
    <p:sldId id="380" r:id="rId16"/>
    <p:sldId id="381" r:id="rId17"/>
    <p:sldId id="383" r:id="rId18"/>
    <p:sldId id="417" r:id="rId19"/>
    <p:sldId id="384" r:id="rId20"/>
    <p:sldId id="386" r:id="rId21"/>
    <p:sldId id="423" r:id="rId22"/>
    <p:sldId id="385" r:id="rId23"/>
    <p:sldId id="424" r:id="rId24"/>
    <p:sldId id="419" r:id="rId25"/>
    <p:sldId id="389" r:id="rId26"/>
    <p:sldId id="390" r:id="rId27"/>
    <p:sldId id="391" r:id="rId28"/>
    <p:sldId id="394" r:id="rId29"/>
    <p:sldId id="425" r:id="rId30"/>
    <p:sldId id="397" r:id="rId31"/>
    <p:sldId id="426" r:id="rId32"/>
    <p:sldId id="399" r:id="rId33"/>
    <p:sldId id="400" r:id="rId34"/>
    <p:sldId id="401" r:id="rId35"/>
    <p:sldId id="420" r:id="rId36"/>
    <p:sldId id="414" r:id="rId37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ucida Console" panose="020B0609040504020204" pitchFamily="49" charset="0"/>
      <p:regular r:id="rId44"/>
    </p:embeddedFont>
    <p:embeddedFont>
      <p:font typeface="Cambria Math" panose="02040503050406030204" pitchFamily="18" charset="0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1" autoAdjust="0"/>
    <p:restoredTop sz="87219" autoAdjust="0"/>
  </p:normalViewPr>
  <p:slideViewPr>
    <p:cSldViewPr>
      <p:cViewPr varScale="1">
        <p:scale>
          <a:sx n="97" d="100"/>
          <a:sy n="97" d="100"/>
        </p:scale>
        <p:origin x="2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600-B4C9-F1E25AC0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F-4600-B4C9-F1E25AC07C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F-4600-B4C9-F1E25AC0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594624"/>
        <c:axId val="249596160"/>
        <c:axId val="249578816"/>
      </c:bar3DChart>
      <c:catAx>
        <c:axId val="2495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596160"/>
        <c:crosses val="autoZero"/>
        <c:auto val="1"/>
        <c:lblAlgn val="ctr"/>
        <c:lblOffset val="100"/>
        <c:noMultiLvlLbl val="0"/>
      </c:catAx>
      <c:valAx>
        <c:axId val="249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594624"/>
        <c:crosses val="autoZero"/>
        <c:crossBetween val="between"/>
      </c:valAx>
      <c:serAx>
        <c:axId val="24957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495961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D398-E230-4849-ACF3-479E420CB1EA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DF0B-F6E1-4B76-A0C6-58D51F555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4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Comparison of some measure of water quality to a reference value</a:t>
            </a:r>
          </a:p>
          <a:p>
            <a:r>
              <a:rPr lang="en-GB" altLang="en-US" dirty="0">
                <a:latin typeface="Arial" pitchFamily="34" charset="0"/>
              </a:rPr>
              <a:t>Using a new Glucose oxidase method to determine glucose concentration on a known </a:t>
            </a:r>
            <a:r>
              <a:rPr lang="en-GB" altLang="en-US" dirty="0" err="1">
                <a:latin typeface="Arial" pitchFamily="34" charset="0"/>
              </a:rPr>
              <a:t>conc</a:t>
            </a:r>
            <a:r>
              <a:rPr lang="en-GB" altLang="en-US" dirty="0">
                <a:latin typeface="Arial" pitchFamily="34" charset="0"/>
              </a:rPr>
              <a:t> to validate method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9BFE0C8-7417-4B95-A189-89F91BA9C8F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7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Null hypothesis has been covered in first lecture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0489870-F0FE-4E59-B83A-A6C0DDC0E39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6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6806CB9-2FC5-432D-99F1-197A2F07DE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4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B717-E33D-4816-99CF-08AAED588DB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2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FF64-9B41-43D3-9D04-50629362CBA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1280874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6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Laboratory &amp; Professional skills for </a:t>
            </a:r>
            <a:r>
              <a:rPr lang="en-GB" dirty="0" err="1"/>
              <a:t>Bioscientists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Term 2: 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sample tests: one-sample </a:t>
            </a:r>
            <a:r>
              <a:rPr lang="en-GB" i="1" dirty="0"/>
              <a:t>t</a:t>
            </a:r>
            <a:r>
              <a:rPr lang="en-GB" dirty="0"/>
              <a:t>-test, paired-sample </a:t>
            </a:r>
            <a:r>
              <a:rPr lang="en-GB" i="1" dirty="0"/>
              <a:t>t</a:t>
            </a:r>
            <a:r>
              <a:rPr lang="en-GB" dirty="0"/>
              <a:t>-test and one-sample Wilcoxon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64163" y="1557338"/>
            <a:ext cx="3529012" cy="46085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/>
              <a:t>Student’s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r>
              <a:rPr lang="en-GB" altLang="en-US" dirty="0"/>
              <a:t>‘Student’ was William Sealy </a:t>
            </a:r>
            <a:r>
              <a:rPr lang="en-GB" altLang="en-US" dirty="0" err="1"/>
              <a:t>Gosset</a:t>
            </a:r>
            <a:endParaRPr lang="en-GB" altLang="en-US" dirty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4"/>
          <a:stretch/>
        </p:blipFill>
        <p:spPr bwMode="auto">
          <a:xfrm>
            <a:off x="755650" y="1555750"/>
            <a:ext cx="42672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86600" cy="1328738"/>
          </a:xfrm>
        </p:spPr>
        <p:txBody>
          <a:bodyPr/>
          <a:lstStyle/>
          <a:p>
            <a:pPr eaLnBrk="1" hangingPunct="1"/>
            <a:r>
              <a:rPr lang="en-GB" altLang="en-US" i="1" dirty="0"/>
              <a:t>t</a:t>
            </a:r>
            <a:r>
              <a:rPr lang="en-GB" altLang="en-US" dirty="0"/>
              <a:t>-tests</a:t>
            </a:r>
          </a:p>
        </p:txBody>
      </p:sp>
    </p:spTree>
    <p:extLst>
      <p:ext uri="{BB962C8B-B14F-4D97-AF65-F5344CB8AC3E}">
        <p14:creationId xmlns:p14="http://schemas.microsoft.com/office/powerpoint/2010/main" val="1388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/>
              <a:t>Data 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</a:t>
            </a:r>
            <a:r>
              <a:rPr lang="en-GB" sz="3600" dirty="0" smtClean="0"/>
              <a:t>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 smtClean="0"/>
              <a:t>E.g. Log to remove skew, </a:t>
            </a:r>
            <a:r>
              <a:rPr lang="en-GB" sz="3200" dirty="0" err="1" smtClean="0"/>
              <a:t>arcsin</a:t>
            </a:r>
            <a:r>
              <a:rPr lang="en-GB" sz="3200" dirty="0" smtClean="0"/>
              <a:t> </a:t>
            </a:r>
            <a:r>
              <a:rPr lang="en-GB" sz="3200" dirty="0" err="1" smtClean="0"/>
              <a:t>squareroot</a:t>
            </a:r>
            <a:r>
              <a:rPr lang="en-GB" sz="3200" dirty="0" smtClean="0"/>
              <a:t> on proportions</a:t>
            </a:r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a non-parametric </a:t>
            </a:r>
            <a:r>
              <a:rPr lang="en-GB" sz="3600" dirty="0" smtClean="0"/>
              <a:t>test (covered)</a:t>
            </a:r>
            <a:endParaRPr lang="en-GB" sz="36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When data 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79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2" y="1628775"/>
            <a:ext cx="8766967" cy="1088415"/>
          </a:xfrm>
        </p:spPr>
        <p:txBody>
          <a:bodyPr/>
          <a:lstStyle/>
          <a:p>
            <a:pPr indent="0" eaLnBrk="1" hangingPunct="1">
              <a:buFont typeface="Wingdings" pitchFamily="2" charset="2"/>
              <a:buNone/>
            </a:pPr>
            <a:r>
              <a:rPr lang="en-GB" altLang="en-US" dirty="0"/>
              <a:t>We often want to know if the mean of a sample differs from some reference value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" y="3059111"/>
            <a:ext cx="3076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3276600" y="2869817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Comparing a measure of water quality to a reference value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539645" y="4576760"/>
            <a:ext cx="28799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Validating a method to determine Glucose concentration</a:t>
            </a:r>
          </a:p>
        </p:txBody>
      </p:sp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2" y="4610707"/>
            <a:ext cx="132556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4762" t="24095" r="23333" b="24857"/>
          <a:stretch/>
        </p:blipFill>
        <p:spPr>
          <a:xfrm>
            <a:off x="4617279" y="3819222"/>
            <a:ext cx="3979866" cy="2446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9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7265987" cy="48402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/>
              <a:t>Tests whether the mean of a single sample differs from an expected value (i.e., 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/>
              <a:t>Example: </a:t>
            </a:r>
            <a:r>
              <a:rPr lang="en-GB" sz="3200" dirty="0" smtClean="0"/>
              <a:t>Fields are sprayed </a:t>
            </a:r>
            <a:r>
              <a:rPr lang="en-GB" sz="3200" dirty="0"/>
              <a:t>if </a:t>
            </a:r>
            <a:r>
              <a:rPr lang="en-GB" sz="3200" dirty="0" smtClean="0"/>
              <a:t>crop plants have </a:t>
            </a:r>
            <a:r>
              <a:rPr lang="en-GB" sz="3200" dirty="0"/>
              <a:t>a disease score* </a:t>
            </a:r>
            <a:r>
              <a:rPr lang="en-GB" sz="3200" dirty="0" smtClean="0"/>
              <a:t>of 76.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20 plants in a field are measured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Is their mean significantly </a:t>
            </a:r>
            <a:r>
              <a:rPr lang="en-GB" sz="3200" dirty="0"/>
              <a:t>different from the reference of </a:t>
            </a:r>
            <a:r>
              <a:rPr lang="en-GB" sz="3200" dirty="0" smtClean="0"/>
              <a:t>76?</a:t>
            </a:r>
            <a:endParaRPr lang="en-GB" sz="3200" dirty="0"/>
          </a:p>
          <a:p>
            <a:pPr marL="0" lvl="1" indent="0">
              <a:buNone/>
              <a:defRPr/>
            </a:pPr>
            <a:endParaRPr lang="en-GB" sz="2000" dirty="0"/>
          </a:p>
          <a:p>
            <a:pPr marL="0" lvl="1" indent="0">
              <a:buNone/>
              <a:defRPr/>
            </a:pPr>
            <a:r>
              <a:rPr lang="en-GB" sz="2000" dirty="0"/>
              <a:t>					*Arbitrary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51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2494" y="1476403"/>
            <a:ext cx="5411315" cy="193899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score %&gt;%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summarise(mean(score),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(score),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length(score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mean(score) </a:t>
            </a:r>
            <a:r>
              <a:rPr lang="en-GB" altLang="en-US" sz="1500" dirty="0" err="1"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(score) length(score)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1      81.803  8.533749            20</a:t>
            </a:r>
            <a:endParaRPr lang="en-GB" altLang="en-US" sz="15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0" r="68726" b="52505"/>
          <a:stretch/>
        </p:blipFill>
        <p:spPr>
          <a:xfrm>
            <a:off x="6474618" y="1752600"/>
            <a:ext cx="2290763" cy="379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7" t="3272" b="8672"/>
          <a:stretch/>
        </p:blipFill>
        <p:spPr>
          <a:xfrm>
            <a:off x="89377" y="3415395"/>
            <a:ext cx="4652372" cy="3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76 </a:t>
                </a:r>
                <a:r>
                  <a:rPr lang="en-GB" dirty="0" err="1"/>
                  <a:t>vs</a:t>
                </a:r>
                <a:r>
                  <a:rPr lang="en-GB" dirty="0"/>
                  <a:t> H</a:t>
                </a:r>
                <a:r>
                  <a:rPr lang="en-GB" baseline="-25000" dirty="0"/>
                  <a:t>1</a:t>
                </a:r>
                <a:r>
                  <a:rPr lang="en-GB" dirty="0"/>
                  <a:t>: mean ≠ 76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49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76 </a:t>
                </a:r>
                <a:r>
                  <a:rPr lang="en-GB" dirty="0" err="1"/>
                  <a:t>vs</a:t>
                </a:r>
                <a:r>
                  <a:rPr lang="en-GB" dirty="0"/>
                  <a:t> H</a:t>
                </a:r>
                <a:r>
                  <a:rPr lang="en-GB" baseline="-25000" dirty="0"/>
                  <a:t>1</a:t>
                </a:r>
                <a:r>
                  <a:rPr lang="en-GB" dirty="0"/>
                  <a:t>: mean ≠ 76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/>
                  <a:t>t</a:t>
                </a:r>
                <a:r>
                  <a:rPr lang="en-GB" dirty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0" lvl="1" indent="0">
                  <a:buNone/>
                  <a:defRPr/>
                </a:pPr>
                <a:r>
                  <a:rPr lang="en-GB" dirty="0"/>
                  <a:t>Summary of the observed data</a:t>
                </a:r>
              </a:p>
              <a:p>
                <a:pPr marL="0" lvl="1" indent="0" algn="r">
                  <a:buNone/>
                  <a:defRPr/>
                </a:pPr>
                <a:r>
                  <a:rPr lang="en-GB" dirty="0"/>
                  <a:t>What is the expected value if H</a:t>
                </a:r>
                <a:r>
                  <a:rPr lang="en-GB" baseline="-25000" dirty="0"/>
                  <a:t>0</a:t>
                </a:r>
                <a:r>
                  <a:rPr lang="en-GB" dirty="0"/>
                  <a:t> true</a:t>
                </a: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 r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11" name="Oval Callout 13"/>
          <p:cNvSpPr>
            <a:spLocks noChangeArrowheads="1"/>
          </p:cNvSpPr>
          <p:nvPr/>
        </p:nvSpPr>
        <p:spPr bwMode="auto">
          <a:xfrm>
            <a:off x="2057400" y="2971799"/>
            <a:ext cx="2286000" cy="483399"/>
          </a:xfrm>
          <a:prstGeom prst="wedgeEllipseCallout">
            <a:avLst>
              <a:gd name="adj1" fmla="val -21955"/>
              <a:gd name="adj2" fmla="val 171074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2" name="Oval Callout 13"/>
          <p:cNvSpPr>
            <a:spLocks noChangeArrowheads="1"/>
          </p:cNvSpPr>
          <p:nvPr/>
        </p:nvSpPr>
        <p:spPr bwMode="auto">
          <a:xfrm>
            <a:off x="4343400" y="2941700"/>
            <a:ext cx="3352800" cy="483399"/>
          </a:xfrm>
          <a:prstGeom prst="wedgeEllipseCallout">
            <a:avLst>
              <a:gd name="adj1" fmla="val 2408"/>
              <a:gd name="adj2" fmla="val 329969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7200" y="2060575"/>
            <a:ext cx="3370262" cy="2284414"/>
            <a:chOff x="696242" y="2060848"/>
            <a:chExt cx="3371702" cy="2283613"/>
          </a:xfrm>
        </p:grpSpPr>
        <p:graphicFrame>
          <p:nvGraphicFramePr>
            <p:cNvPr id="2868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667698"/>
                </p:ext>
              </p:extLst>
            </p:nvPr>
          </p:nvGraphicFramePr>
          <p:xfrm>
            <a:off x="696242" y="3733487"/>
            <a:ext cx="2425148" cy="610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9" name="Equation" r:id="rId4" imgW="698400" imgH="177480" progId="Equation.3">
                    <p:embed/>
                  </p:oleObj>
                </mc:Choice>
                <mc:Fallback>
                  <p:oleObj name="Equation" r:id="rId4" imgW="6984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242" y="3733487"/>
                          <a:ext cx="2425148" cy="6109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Oval Callout 13"/>
            <p:cNvSpPr>
              <a:spLocks noChangeArrowheads="1"/>
            </p:cNvSpPr>
            <p:nvPr/>
          </p:nvSpPr>
          <p:spPr bwMode="auto">
            <a:xfrm>
              <a:off x="2297126" y="2060848"/>
              <a:ext cx="1770818" cy="864096"/>
            </a:xfrm>
            <a:prstGeom prst="wedgeEllipseCallout">
              <a:avLst>
                <a:gd name="adj1" fmla="val -112789"/>
                <a:gd name="adj2" fmla="val 153468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2" y="2060575"/>
            <a:ext cx="4634787" cy="2678112"/>
            <a:chOff x="4067944" y="2060848"/>
            <a:chExt cx="4004304" cy="2677635"/>
          </a:xfrm>
        </p:grpSpPr>
        <p:sp>
          <p:nvSpPr>
            <p:cNvPr id="28685" name="Oval Callout 14"/>
            <p:cNvSpPr>
              <a:spLocks noChangeArrowheads="1"/>
            </p:cNvSpPr>
            <p:nvPr/>
          </p:nvSpPr>
          <p:spPr bwMode="auto">
            <a:xfrm>
              <a:off x="4067944" y="2060848"/>
              <a:ext cx="3276628" cy="792088"/>
            </a:xfrm>
            <a:prstGeom prst="wedgeEllipseCallout">
              <a:avLst>
                <a:gd name="adj1" fmla="val 42155"/>
                <a:gd name="adj2" fmla="val 189723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445791"/>
                </p:ext>
              </p:extLst>
            </p:nvPr>
          </p:nvGraphicFramePr>
          <p:xfrm>
            <a:off x="5824280" y="4038521"/>
            <a:ext cx="2247968" cy="69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0" name="Equation" r:id="rId6" imgW="647640" imgH="203040" progId="Equation.3">
                    <p:embed/>
                  </p:oleObj>
                </mc:Choice>
                <mc:Fallback>
                  <p:oleObj name="Equation" r:id="rId6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280" y="4038521"/>
                          <a:ext cx="2247968" cy="6999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</a:rPr>
                        <m:t>𝑡</m:t>
                      </m:r>
                      <m:r>
                        <a:rPr lang="en-GB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3200" i="1">
                              <a:latin typeface="Cambria Math"/>
                            </a:rPr>
                            <m:t>−</m:t>
                          </m:r>
                          <m:r>
                            <a:rPr lang="en-GB" sz="3200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</a:rPr>
                            <m:t>𝑠</m:t>
                          </m:r>
                          <m:r>
                            <a:rPr lang="en-GB" sz="3200" i="1">
                              <a:latin typeface="Cambria Math"/>
                            </a:rPr>
                            <m:t>.</m:t>
                          </m:r>
                          <m:r>
                            <a:rPr lang="en-GB" sz="3200" i="1">
                              <a:latin typeface="Cambria Math"/>
                            </a:rPr>
                            <m:t>𝑒</m:t>
                          </m:r>
                          <m:r>
                            <a:rPr lang="en-GB" sz="3200" i="1">
                              <a:latin typeface="Cambria Math"/>
                            </a:rPr>
                            <m:t>. </m:t>
                          </m:r>
                          <m:r>
                            <a:rPr lang="en-GB" sz="3200" i="1">
                              <a:latin typeface="Cambria Math"/>
                            </a:rPr>
                            <m:t>𝑜𝑓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34173" y="5105400"/>
            <a:ext cx="83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3200" dirty="0"/>
              <a:t>Is the difference between the obtained value and the expected value big relative to the variability?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3907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 and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will consider tests for one-, two- and paired-samples. These are the </a:t>
            </a:r>
            <a:r>
              <a:rPr lang="en-GB" i="1" dirty="0"/>
              <a:t>t</a:t>
            </a:r>
            <a:r>
              <a:rPr lang="en-GB" dirty="0"/>
              <a:t>-tests and their non-parametric equivalents. We will apply what we know about choosing appropriate tests </a:t>
            </a:r>
          </a:p>
          <a:p>
            <a:r>
              <a:rPr lang="en-GB" dirty="0"/>
              <a:t>Two lectures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55650" y="1628775"/>
            <a:ext cx="8137525" cy="263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Run the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cs typeface="Courier New" pitchFamily="49" charset="0"/>
              </a:rPr>
              <a:t>Manual: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cs typeface="Courier New" pitchFamily="49" charset="0"/>
              </a:rPr>
              <a:t> </a:t>
            </a:r>
            <a:r>
              <a:rPr lang="en-GB" altLang="en-US" sz="2400" dirty="0" err="1">
                <a:latin typeface="Consolas" panose="020B0609020204030204" pitchFamily="49" charset="0"/>
                <a:cs typeface="Courier New" pitchFamily="49" charset="0"/>
              </a:rPr>
              <a:t>t.test</a:t>
            </a:r>
            <a:r>
              <a:rPr lang="en-GB" altLang="en-US" sz="2400" dirty="0">
                <a:latin typeface="Consolas" panose="020B0609020204030204" pitchFamily="49" charset="0"/>
                <a:cs typeface="Courier New" pitchFamily="49" charset="0"/>
              </a:rPr>
              <a:t>(x, y = NULL, alternative = c("</a:t>
            </a:r>
            <a:r>
              <a:rPr lang="en-GB" altLang="en-US" sz="2400" dirty="0" err="1">
                <a:latin typeface="Consolas" panose="020B0609020204030204" pitchFamily="49" charset="0"/>
                <a:cs typeface="Courier New" pitchFamily="49" charset="0"/>
              </a:rPr>
              <a:t>two.sided</a:t>
            </a:r>
            <a:r>
              <a:rPr lang="en-GB" altLang="en-US" sz="2400" dirty="0">
                <a:latin typeface="Consolas" panose="020B0609020204030204" pitchFamily="49" charset="0"/>
                <a:cs typeface="Courier New" pitchFamily="49" charset="0"/>
              </a:rPr>
              <a:t>", "less", "greater"), mu = 0, paired = FALSE, </a:t>
            </a:r>
            <a:r>
              <a:rPr lang="en-GB" altLang="en-US" sz="2400" dirty="0" err="1">
                <a:latin typeface="Consolas" panose="020B0609020204030204" pitchFamily="49" charset="0"/>
                <a:cs typeface="Courier New" pitchFamily="49" charset="0"/>
              </a:rPr>
              <a:t>var.equal</a:t>
            </a:r>
            <a:r>
              <a:rPr lang="en-GB" altLang="en-US" sz="2400" dirty="0">
                <a:latin typeface="Consolas" panose="020B0609020204030204" pitchFamily="49" charset="0"/>
                <a:cs typeface="Courier New" pitchFamily="49" charset="0"/>
              </a:rPr>
              <a:t> = FALSE, </a:t>
            </a:r>
            <a:r>
              <a:rPr lang="en-GB" altLang="en-US" sz="2400" dirty="0" err="1">
                <a:latin typeface="Consolas" panose="020B0609020204030204" pitchFamily="49" charset="0"/>
                <a:cs typeface="Courier New" pitchFamily="49" charset="0"/>
              </a:rPr>
              <a:t>conf.level</a:t>
            </a:r>
            <a:r>
              <a:rPr lang="en-GB" altLang="en-US" sz="2400" dirty="0">
                <a:latin typeface="Consolas" panose="020B0609020204030204" pitchFamily="49" charset="0"/>
                <a:cs typeface="Courier New" pitchFamily="49" charset="0"/>
              </a:rPr>
              <a:t> = 0.95, </a:t>
            </a:r>
            <a:r>
              <a:rPr lang="en-GB" altLang="en-US" sz="2400" dirty="0" smtClean="0">
                <a:latin typeface="Consolas" panose="020B0609020204030204" pitchFamily="49" charset="0"/>
                <a:cs typeface="Courier New" pitchFamily="49" charset="0"/>
              </a:rPr>
              <a:t>...)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GB" altLang="en-US" sz="180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5367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93899"/>
            <a:ext cx="7708970" cy="425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55650" y="2098674"/>
            <a:ext cx="8137525" cy="3768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t.test(data = score, score, mu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76)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One Sample t-test</a:t>
            </a:r>
          </a:p>
          <a:p>
            <a:pPr>
              <a:buFont typeface="Wingdings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score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2.517, </a:t>
            </a:r>
            <a:r>
              <a:rPr lang="en-GB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19, p-value = 0.02097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mean is not equal to 77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77.80908 85.79692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x 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81.803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7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0" t="1880" b="9789"/>
          <a:stretch/>
        </p:blipFill>
        <p:spPr>
          <a:xfrm>
            <a:off x="381000" y="2774950"/>
            <a:ext cx="6250526" cy="358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58000" y="4672800"/>
            <a:ext cx="0" cy="1066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520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Residual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60438" y="2798756"/>
            <a:ext cx="8050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score$score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- mean(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score$score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endParaRPr lang="en-GB" altLang="en-US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endParaRPr lang="en-GB" altLang="en-US" dirty="0" smtClean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0.9725, p-value = 0.8065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33" y="3581400"/>
            <a:ext cx="3555571" cy="27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8813" y="5304789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DA532-FDDB-4A3B-A4F2-25C80E46CF49}"/>
              </a:ext>
            </a:extLst>
          </p:cNvPr>
          <p:cNvGrpSpPr/>
          <p:nvPr/>
        </p:nvGrpSpPr>
        <p:grpSpPr>
          <a:xfrm>
            <a:off x="1447800" y="5866036"/>
            <a:ext cx="5257801" cy="534764"/>
            <a:chOff x="1447800" y="5866036"/>
            <a:chExt cx="5257801" cy="53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D7793-3844-4CB7-8C5B-ED2C1630574F}"/>
                </a:ext>
              </a:extLst>
            </p:cNvPr>
            <p:cNvSpPr/>
            <p:nvPr/>
          </p:nvSpPr>
          <p:spPr>
            <a:xfrm>
              <a:off x="1447800" y="5866195"/>
              <a:ext cx="1520951" cy="2602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F2FB0B-E3A4-406D-8F8C-0669857310E1}"/>
                </a:ext>
              </a:extLst>
            </p:cNvPr>
            <p:cNvSpPr/>
            <p:nvPr/>
          </p:nvSpPr>
          <p:spPr>
            <a:xfrm>
              <a:off x="1450849" y="6123845"/>
              <a:ext cx="1520951" cy="276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83A55-D6B5-46A6-9E0D-799474ED668F}"/>
                </a:ext>
              </a:extLst>
            </p:cNvPr>
            <p:cNvSpPr/>
            <p:nvPr/>
          </p:nvSpPr>
          <p:spPr>
            <a:xfrm>
              <a:off x="4721352" y="5866036"/>
              <a:ext cx="1981200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311E10-CDD4-43EE-8BFB-97FF1EC9ACA9}"/>
                </a:ext>
              </a:extLst>
            </p:cNvPr>
            <p:cNvSpPr/>
            <p:nvPr/>
          </p:nvSpPr>
          <p:spPr>
            <a:xfrm>
              <a:off x="4724401" y="6123845"/>
              <a:ext cx="1981200" cy="2743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853406"/>
            <a:ext cx="569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5512012" y="5305841"/>
            <a:ext cx="21336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2743200" y="5304790"/>
            <a:ext cx="27432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2"/>
                  </a:buClr>
                  <a:buNone/>
                  <a:defRPr/>
                </a:pPr>
                <a:r>
                  <a:rPr lang="en-GB" sz="3600" dirty="0" smtClean="0"/>
                  <a:t>The disease score for plants in this field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=81.2</m:t>
                    </m:r>
                  </m:oMath>
                </a14:m>
                <a:r>
                  <a:rPr lang="en-GB" sz="3600" dirty="0"/>
                  <a:t>) is significantly higher than 76 (</a:t>
                </a:r>
                <a:r>
                  <a:rPr lang="en-GB" sz="3600" i="1" dirty="0"/>
                  <a:t>t</a:t>
                </a:r>
                <a:r>
                  <a:rPr lang="en-GB" sz="3600" dirty="0"/>
                  <a:t> = </a:t>
                </a:r>
                <a:r>
                  <a:rPr lang="en-GB" sz="3600" dirty="0" smtClean="0"/>
                  <a:t>2.52; </a:t>
                </a:r>
                <a:r>
                  <a:rPr lang="en-GB" sz="3600" i="1" dirty="0" err="1"/>
                  <a:t>d.f</a:t>
                </a:r>
                <a:r>
                  <a:rPr lang="en-GB" sz="3600" dirty="0" err="1"/>
                  <a:t>.</a:t>
                </a:r>
                <a:r>
                  <a:rPr lang="en-GB" sz="3600" dirty="0"/>
                  <a:t> = 19; </a:t>
                </a:r>
                <a:r>
                  <a:rPr lang="en-GB" sz="3600" i="1" dirty="0"/>
                  <a:t>p </a:t>
                </a:r>
                <a:r>
                  <a:rPr lang="en-GB" sz="3600" dirty="0"/>
                  <a:t>= </a:t>
                </a:r>
                <a:r>
                  <a:rPr lang="en-GB" sz="3600" dirty="0" smtClean="0"/>
                  <a:t>0.021).</a:t>
                </a:r>
                <a:endParaRPr lang="en-GB" sz="36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  <a:blipFill>
                <a:blip r:embed="rId3"/>
                <a:stretch>
                  <a:fillRect l="-2415" t="-5333" r="-2335" b="-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0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876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Really a one-sample test</a:t>
            </a:r>
          </a:p>
          <a:p>
            <a:pPr eaLnBrk="1" hangingPunct="1">
              <a:defRPr/>
            </a:pPr>
            <a:r>
              <a:rPr lang="en-GB" dirty="0"/>
              <a:t>Two 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err="1" smtClean="0"/>
              <a:t>N.b.</a:t>
            </a:r>
            <a:r>
              <a:rPr lang="en-GB" dirty="0" smtClean="0"/>
              <a:t> not ‘tidy’ data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987"/>
              </p:ext>
            </p:extLst>
          </p:nvPr>
        </p:nvGraphicFramePr>
        <p:xfrm>
          <a:off x="2667000" y="3733800"/>
          <a:ext cx="370689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Patient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Drug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Placebo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   </a:t>
                      </a:r>
                      <a:r>
                        <a:rPr lang="en-GB" sz="1600" dirty="0" err="1"/>
                        <a:t>etc</a:t>
                      </a:r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32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</a:t>
            </a:r>
            <a:r>
              <a:rPr lang="en-GB" altLang="en-US" sz="3600" dirty="0" smtClean="0"/>
              <a:t>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6019800" y="1487940"/>
            <a:ext cx="2100263" cy="521853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spcAft>
                    <a:spcPts val="1200"/>
                  </a:spcAft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difference = 0 vs H</a:t>
                </a:r>
                <a:r>
                  <a:rPr lang="en-GB" baseline="-25000" dirty="0"/>
                  <a:t>1</a:t>
                </a:r>
                <a:r>
                  <a:rPr lang="en-GB" dirty="0"/>
                  <a:t>: mean difference ≠ 0</a:t>
                </a:r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 – 1 (where n is the number of pairs)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 rotWithShape="1">
                <a:blip r:embed="rId3"/>
                <a:stretch>
                  <a:fillRect l="-1774" t="-1641" r="-1774"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3355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2636838"/>
            <a:ext cx="8424936" cy="3816498"/>
          </a:xfr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</a:p>
          <a:p>
            <a:pPr>
              <a:buNone/>
            </a:pP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Paired t-test</a:t>
            </a:r>
          </a:p>
          <a:p>
            <a:pPr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2.3399,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9, p-value = 0.04403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0.2159788 12.7840212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the differences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6.5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1484313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GB" sz="2800" kern="0" dirty="0">
                <a:latin typeface="+mn-lt"/>
                <a:ea typeface="+mj-ea"/>
                <a:cs typeface="+mj-cs"/>
              </a:rPr>
              <a:t>Run paired sample </a:t>
            </a:r>
            <a:r>
              <a:rPr lang="en-GB" sz="2800" i="1" kern="0" dirty="0">
                <a:latin typeface="+mn-lt"/>
                <a:ea typeface="+mj-ea"/>
                <a:cs typeface="+mj-cs"/>
              </a:rPr>
              <a:t>t</a:t>
            </a:r>
            <a:r>
              <a:rPr lang="en-GB" sz="2800" kern="0" dirty="0">
                <a:latin typeface="+mn-lt"/>
                <a:ea typeface="+mj-ea"/>
                <a:cs typeface="+mj-cs"/>
              </a:rPr>
              <a:t>-test</a:t>
            </a:r>
            <a:endParaRPr lang="en-GB" sz="2800" kern="0" dirty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87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diffs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"maths"] 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"stats"]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diffs - mean(diffs)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r>
              <a:rPr lang="en-GB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0.91246, p-value = 0.2983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7" y="3276600"/>
            <a:ext cx="27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52170"/>
              </p:ext>
            </p:extLst>
          </p:nvPr>
        </p:nvGraphicFramePr>
        <p:xfrm>
          <a:off x="381000" y="1219200"/>
          <a:ext cx="5418455" cy="3264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64"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Topic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Introduction. Logic of hypothesis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/>
                        <a:t>Hypothesis testing, variable types 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Chi-squared tests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normal distribution, summary statistics and CI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GB" sz="1600" b="1" i="0" dirty="0"/>
                        <a:t>6 and 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One-</a:t>
                      </a:r>
                      <a:r>
                        <a:rPr lang="en-GB" sz="1600" b="1" baseline="0" dirty="0"/>
                        <a:t> and two-sample tests (2 lectures)</a:t>
                      </a:r>
                      <a:endParaRPr lang="en-GB" sz="1600" b="1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One-way ANOVA and </a:t>
                      </a:r>
                      <a:r>
                        <a:rPr lang="en-GB" sz="1600" dirty="0" err="1"/>
                        <a:t>Kruskal</a:t>
                      </a:r>
                      <a:r>
                        <a:rPr lang="en-GB" sz="1600" dirty="0"/>
                        <a:t>-Wallis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Two-way ANOVA </a:t>
                      </a:r>
                      <a:r>
                        <a:rPr lang="en-GB" sz="1600" dirty="0" err="1"/>
                        <a:t>incl</a:t>
                      </a:r>
                      <a:r>
                        <a:rPr lang="en-GB" sz="1600" dirty="0"/>
                        <a:t> understanding the interaction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64"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Correlation and regression</a:t>
                      </a:r>
                      <a:endParaRPr lang="en-GB" sz="1600" i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1752600"/>
            <a:ext cx="19960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Foundation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2708476"/>
            <a:ext cx="19960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Estimation 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3412770"/>
            <a:ext cx="19960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Hypothesis testing 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5791200" y="2335430"/>
            <a:ext cx="19960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Hypothesis testing 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873" t="32335" r="19110" b="18218"/>
          <a:stretch/>
        </p:blipFill>
        <p:spPr>
          <a:xfrm>
            <a:off x="3090227" y="4684762"/>
            <a:ext cx="4419600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036F6-25C6-4B5A-9A47-1400799AC9B2}"/>
              </a:ext>
            </a:extLst>
          </p:cNvPr>
          <p:cNvSpPr txBox="1"/>
          <p:nvPr/>
        </p:nvSpPr>
        <p:spPr>
          <a:xfrm>
            <a:off x="1094159" y="4876800"/>
            <a:ext cx="199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Lecture 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37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3886200" y="5239838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597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</a:t>
            </a:r>
            <a:r>
              <a:rPr lang="en-GB" sz="3600" i="1" dirty="0"/>
              <a:t>t</a:t>
            </a:r>
            <a:r>
              <a:rPr lang="en-GB" sz="3600" dirty="0"/>
              <a:t> = 2.34; </a:t>
            </a:r>
            <a:r>
              <a:rPr lang="en-GB" sz="3600" i="1" dirty="0" err="1"/>
              <a:t>d.f</a:t>
            </a:r>
            <a:r>
              <a:rPr lang="en-GB" sz="3600" dirty="0" err="1"/>
              <a:t>.</a:t>
            </a:r>
            <a:r>
              <a:rPr lang="en-GB" sz="3600" dirty="0"/>
              <a:t> = 9; </a:t>
            </a:r>
            <a:r>
              <a:rPr lang="en-GB" sz="3600" i="1" dirty="0"/>
              <a:t>p </a:t>
            </a:r>
            <a:r>
              <a:rPr lang="en-GB" sz="3600" dirty="0"/>
              <a:t>= 0.044) with an average difference of 6.5%.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4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tests: figure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9" t="2041" r="15826"/>
          <a:stretch/>
        </p:blipFill>
        <p:spPr>
          <a:xfrm>
            <a:off x="1066800" y="1676400"/>
            <a:ext cx="5105400" cy="52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6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lecture): 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256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6901"/>
            <a:ext cx="8353425" cy="123745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GB" altLang="en-US" sz="3600" kern="1200" dirty="0" smtClean="0">
                <a:cs typeface="Courier New" pitchFamily="49" charset="0"/>
              </a:rPr>
              <a:t>Marks – small sample.</a:t>
            </a:r>
          </a:p>
          <a:p>
            <a:pPr>
              <a:buNone/>
            </a:pPr>
            <a:r>
              <a:rPr lang="en-GB" altLang="en-US" sz="3600" dirty="0" smtClean="0">
                <a:cs typeface="Courier New" pitchFamily="49" charset="0"/>
              </a:rPr>
              <a:t>Wilcoxon might be more appropriate</a:t>
            </a:r>
            <a:endParaRPr lang="en-GB" altLang="en-US" sz="3600" kern="1200" dirty="0">
              <a:cs typeface="Courier New" pitchFamily="49" charset="0"/>
            </a:endParaRPr>
          </a:p>
          <a:p>
            <a:pPr lvl="1"/>
            <a:endParaRPr lang="en-GB" altLang="en-US" sz="4000" dirty="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4400" y="228600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21D6C-5966-4E3F-8FA2-7FA824EFFBFF}"/>
              </a:ext>
            </a:extLst>
          </p:cNvPr>
          <p:cNvSpPr txBox="1">
            <a:spLocks/>
          </p:cNvSpPr>
          <p:nvPr/>
        </p:nvSpPr>
        <p:spPr>
          <a:xfrm>
            <a:off x="395536" y="2636838"/>
            <a:ext cx="8424936" cy="381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Wilcoxon signed rank test with continuity correction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 = 48.5, p-value = 0.03641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c(97L, 58L, 65L, 65L, 80L, 48L, 85L,  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5486400" y="5185649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(Wilcoxon:</a:t>
            </a:r>
            <a:r>
              <a:rPr lang="en-GB" sz="3600" i="1" dirty="0"/>
              <a:t> V</a:t>
            </a:r>
            <a:r>
              <a:rPr lang="en-GB" sz="3600" dirty="0"/>
              <a:t> = 48.5; </a:t>
            </a:r>
            <a:r>
              <a:rPr lang="en-GB" sz="3600" i="1" dirty="0"/>
              <a:t>n</a:t>
            </a:r>
            <a:r>
              <a:rPr lang="en-GB" sz="3600" dirty="0"/>
              <a:t> = 10; </a:t>
            </a:r>
            <a:r>
              <a:rPr lang="en-GB" sz="3600" i="1" dirty="0"/>
              <a:t>p</a:t>
            </a:r>
            <a:r>
              <a:rPr lang="en-GB" sz="3600" dirty="0"/>
              <a:t> = 0.036) with a median difference of 7.5%.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1654A9-F349-4363-A451-4C38F439FBF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</p:spTree>
    <p:extLst>
      <p:ext uri="{BB962C8B-B14F-4D97-AF65-F5344CB8AC3E}">
        <p14:creationId xmlns:p14="http://schemas.microsoft.com/office/powerpoint/2010/main" val="1779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attending the lectures and practical the successful student will be able to</a:t>
            </a:r>
          </a:p>
          <a:p>
            <a:r>
              <a:rPr lang="en-GB" dirty="0"/>
              <a:t>Explain dependent and independent samples (MLO 2)</a:t>
            </a:r>
          </a:p>
          <a:p>
            <a:r>
              <a:rPr lang="en-GB" dirty="0"/>
              <a:t>Select,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/>
              <a:t>Apply, interpret and evaluate the legitimacy of  the tests in R (MLO 3 and 4)</a:t>
            </a:r>
          </a:p>
          <a:p>
            <a:r>
              <a:rPr lang="en-GB" dirty="0"/>
              <a:t>Summarise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“It’s hard………”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266" name="Picture 2" descr="blooms_tax_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88425" cy="3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</a:t>
            </a:r>
            <a:r>
              <a:rPr lang="en-GB" dirty="0" smtClean="0"/>
              <a:t>2 weeks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/>
              <a:t>Explain dependent and independent samples (MLO 2)</a:t>
            </a:r>
          </a:p>
          <a:p>
            <a:r>
              <a:rPr lang="en-GB" dirty="0"/>
              <a:t>Select,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/>
              <a:t>Apply, interpret and evaluate the legitimacy of  the tests in R (MLO 3 and 4)</a:t>
            </a:r>
          </a:p>
          <a:p>
            <a:r>
              <a:rPr lang="en-GB" dirty="0"/>
              <a:t>Summarise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Revision Lectures 1 and 2</a:t>
            </a:r>
            <a:r>
              <a:rPr lang="en-GB" altLang="en-US" sz="7200" dirty="0"/>
              <a:t/>
            </a:r>
            <a:br>
              <a:rPr lang="en-GB" altLang="en-US" sz="7200" dirty="0"/>
            </a:br>
            <a:r>
              <a:rPr lang="en-GB" altLang="en-US" dirty="0"/>
              <a:t>Choosing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000" t="31782" r="4546" b="41287"/>
          <a:stretch/>
        </p:blipFill>
        <p:spPr>
          <a:xfrm>
            <a:off x="685800" y="1981200"/>
            <a:ext cx="6705600" cy="3677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5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32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51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cfbd9a6-0dad-4403-8c7d-629ddd3f3ef8"/>
  <p:tag name="WASPOLLED" val="B50CA39E930947698131425F688EF10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22468</TotalTime>
  <Words>1785</Words>
  <Application>Microsoft Office PowerPoint</Application>
  <PresentationFormat>On-screen Show (4:3)</PresentationFormat>
  <Paragraphs>322</Paragraphs>
  <Slides>36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Lucida Console</vt:lpstr>
      <vt:lpstr>Wingdings</vt:lpstr>
      <vt:lpstr>Cambria Math</vt:lpstr>
      <vt:lpstr>Times New Roman</vt:lpstr>
      <vt:lpstr>Courier New</vt:lpstr>
      <vt:lpstr>Arial</vt:lpstr>
      <vt:lpstr>Consolas</vt:lpstr>
      <vt:lpstr>Office Theme</vt:lpstr>
      <vt:lpstr>Equation</vt:lpstr>
      <vt:lpstr>Laboratory &amp; Professional skills for Bioscientists Term 2: Data Analysis in R</vt:lpstr>
      <vt:lpstr>Summary of this week and next</vt:lpstr>
      <vt:lpstr>Overview of topics</vt:lpstr>
      <vt:lpstr>“It’s hard………”</vt:lpstr>
      <vt:lpstr>Learning objectives for the 2 weeks</vt:lpstr>
      <vt:lpstr>Revision Lectures 1 and 2 Choosing tests</vt:lpstr>
      <vt:lpstr>Choosing tests: 3 steps</vt:lpstr>
      <vt:lpstr>Choosing tests: 3 steps</vt:lpstr>
      <vt:lpstr>Types of t-test</vt:lpstr>
      <vt:lpstr>t-tests</vt:lpstr>
      <vt:lpstr>t-tests in general Assumptions</vt:lpstr>
      <vt:lpstr>t-tests in general: assumptions Checking Assumptions</vt:lpstr>
      <vt:lpstr>t-tests in general: assumptions When data are not normally distributed</vt:lpstr>
      <vt:lpstr>t-tests One-sample t-tests</vt:lpstr>
      <vt:lpstr>t-tests One-sample t-tests</vt:lpstr>
      <vt:lpstr>t-tests One-sample t-tests - example</vt:lpstr>
      <vt:lpstr>t-tests One-sample t-tests - example</vt:lpstr>
      <vt:lpstr>t-tests One-sample t-tests - example</vt:lpstr>
      <vt:lpstr>t-tests One-sample t-tests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280</cp:revision>
  <cp:lastPrinted>2015-09-22T13:49:39Z</cp:lastPrinted>
  <dcterms:created xsi:type="dcterms:W3CDTF">2006-08-16T00:00:00Z</dcterms:created>
  <dcterms:modified xsi:type="dcterms:W3CDTF">2020-02-10T11:05:16Z</dcterms:modified>
</cp:coreProperties>
</file>