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62" r:id="rId2"/>
    <p:sldId id="256" r:id="rId3"/>
    <p:sldId id="450" r:id="rId4"/>
    <p:sldId id="463" r:id="rId5"/>
    <p:sldId id="427" r:id="rId6"/>
    <p:sldId id="452" r:id="rId7"/>
    <p:sldId id="464" r:id="rId8"/>
    <p:sldId id="411" r:id="rId9"/>
    <p:sldId id="440" r:id="rId10"/>
    <p:sldId id="465" r:id="rId11"/>
    <p:sldId id="466" r:id="rId12"/>
    <p:sldId id="467" r:id="rId13"/>
    <p:sldId id="416" r:id="rId14"/>
    <p:sldId id="400" r:id="rId15"/>
    <p:sldId id="460" r:id="rId16"/>
    <p:sldId id="468" r:id="rId17"/>
    <p:sldId id="470" r:id="rId18"/>
    <p:sldId id="471" r:id="rId19"/>
    <p:sldId id="404" r:id="rId20"/>
    <p:sldId id="469" r:id="rId21"/>
    <p:sldId id="473" r:id="rId22"/>
    <p:sldId id="474" r:id="rId23"/>
    <p:sldId id="476" r:id="rId24"/>
    <p:sldId id="461" r:id="rId25"/>
    <p:sldId id="421" r:id="rId26"/>
    <p:sldId id="472" r:id="rId27"/>
    <p:sldId id="423" r:id="rId28"/>
    <p:sldId id="454" r:id="rId29"/>
    <p:sldId id="455" r:id="rId30"/>
    <p:sldId id="417" r:id="rId31"/>
    <p:sldId id="408" r:id="rId32"/>
    <p:sldId id="409" r:id="rId33"/>
    <p:sldId id="410" r:id="rId34"/>
    <p:sldId id="445" r:id="rId35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Lucida Console" panose="020B0609040504020204" pitchFamily="49" charset="0"/>
      <p:regular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81" autoAdjust="0"/>
    <p:restoredTop sz="84720" autoAdjust="0"/>
  </p:normalViewPr>
  <p:slideViewPr>
    <p:cSldViewPr>
      <p:cViewPr varScale="1">
        <p:scale>
          <a:sx n="106" d="100"/>
          <a:sy n="106" d="100"/>
        </p:scale>
        <p:origin x="114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C-4C01-BCDB-905D02993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5C-4C01-BCDB-905D029938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5C-4C01-BCDB-905D02993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353280"/>
        <c:axId val="160359168"/>
        <c:axId val="48196672"/>
      </c:bar3DChart>
      <c:catAx>
        <c:axId val="160353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359168"/>
        <c:crosses val="autoZero"/>
        <c:auto val="1"/>
        <c:lblAlgn val="ctr"/>
        <c:lblOffset val="100"/>
        <c:noMultiLvlLbl val="0"/>
      </c:catAx>
      <c:valAx>
        <c:axId val="160359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353280"/>
        <c:crosses val="autoZero"/>
        <c:crossBetween val="between"/>
      </c:valAx>
      <c:serAx>
        <c:axId val="48196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035916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5EBF-4EE5-4229-B35D-7175CF23C0E8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633E3-6B67-4DEA-8C6E-3297E7943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47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79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4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462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4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95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93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B6BAC77-350C-419E-9B0E-657C6A1576B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49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468720-4CE3-4A33-A1D8-AC3ECF2F06D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6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1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468720-4CE3-4A33-A1D8-AC3ECF2F06D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07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468720-4CE3-4A33-A1D8-AC3ECF2F06D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78EAEC8-9DD8-41FF-906C-9F81B267D7B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96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AC2C69B-8995-459E-B062-5C071A3246E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2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5FA10A7-ACED-4E2D-A8D3-CCD6709209D1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1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8F3F8C-1E60-430F-B78F-5B6A5F34CF3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2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i.e., the number in the sample of differences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1353A0F-B51D-4536-8268-3B342DB761B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2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EA8F551-BE6E-4B82-9A04-DC8C90F8B1A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6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4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FEF5317-5E80-45FD-AADD-4B1A2571B6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8F3F8C-1E60-430F-B78F-5B6A5F34CF3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9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81325E7-2A65-43BF-B960-E205F6BC23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7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687466905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75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le.york.ac.uk/webapps/blackboard/content/listContent.jsp?course_id=_94739_1&amp;content_id=_3353749_1&amp;mode=rese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BF75-08CA-4D44-8B8D-A9646CB0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3841A-A670-4142-A9D9-FC06D9BD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756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On the </a:t>
            </a:r>
            <a:r>
              <a:rPr lang="en-GB" sz="4000" dirty="0">
                <a:hlinkClick r:id="rId2"/>
              </a:rPr>
              <a:t>VLE Module Assessment link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(ii)  A report of the summer term Experimental Design Practical including an Appendix with R script.   </a:t>
            </a:r>
          </a:p>
          <a:p>
            <a:r>
              <a:rPr lang="en-GB" sz="3800" dirty="0"/>
              <a:t>logical folder structure </a:t>
            </a:r>
          </a:p>
          <a:p>
            <a:r>
              <a:rPr lang="en-GB" sz="3800" dirty="0"/>
              <a:t>script, any accessory functions and the data itself.   </a:t>
            </a:r>
          </a:p>
          <a:p>
            <a:r>
              <a:rPr lang="en-GB" sz="3800" dirty="0"/>
              <a:t>script should be well-commented, well-organised and follow good practice in the use of spacing, indentation, and variable naming. </a:t>
            </a:r>
          </a:p>
          <a:p>
            <a:r>
              <a:rPr lang="en-GB" sz="3800" dirty="0"/>
              <a:t>include all the code required to reproduce data import and formatting as well as the summary information, analyses, and figures in your report. </a:t>
            </a:r>
          </a:p>
          <a:p>
            <a:r>
              <a:rPr lang="en-GB" sz="3800" dirty="0"/>
              <a:t>Examples of well-formatted scripts are given at the end of most workshops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9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6250"/>
            <a:ext cx="7086600" cy="1447800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</a:t>
            </a:r>
            <a:br>
              <a:rPr lang="en-GB" altLang="en-US" dirty="0"/>
            </a:br>
            <a:r>
              <a:rPr lang="en-GB" altLang="en-US" dirty="0"/>
              <a:t>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2362200"/>
            <a:ext cx="7772400" cy="3994150"/>
          </a:xfrm>
        </p:spPr>
        <p:txBody>
          <a:bodyPr>
            <a:noAutofit/>
          </a:bodyPr>
          <a:lstStyle/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All </a:t>
            </a:r>
            <a:r>
              <a:rPr lang="en-GB" i="1" dirty="0"/>
              <a:t>t</a:t>
            </a:r>
            <a:r>
              <a:rPr lang="en-GB" dirty="0"/>
              <a:t>-tests assume the “residuals” are normally distributed and have homogeneity of variance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 residual is the difference between the predicted and observed value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Predicted value is the mean / group mean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19807325">
            <a:off x="188658" y="835607"/>
            <a:ext cx="3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in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54207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086600" cy="1371599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/>
              <a:t>- Common sense</a:t>
            </a:r>
          </a:p>
          <a:p>
            <a:pPr marL="971550" lvl="1" indent="-457200">
              <a:defRPr/>
            </a:pPr>
            <a:r>
              <a:rPr lang="en-GB" sz="3200" dirty="0"/>
              <a:t>response should be continuous</a:t>
            </a:r>
          </a:p>
          <a:p>
            <a:pPr marL="971550" lvl="1" indent="-457200">
              <a:defRPr/>
            </a:pPr>
            <a:r>
              <a:rPr lang="en-GB" sz="3200" dirty="0"/>
              <a:t>No/few repeats</a:t>
            </a:r>
          </a:p>
          <a:p>
            <a:pPr marL="0" lvl="1" indent="0">
              <a:buNone/>
              <a:defRPr/>
            </a:pPr>
            <a:r>
              <a:rPr lang="en-GB" sz="4400" dirty="0"/>
              <a:t>- Plot the residuals</a:t>
            </a:r>
          </a:p>
          <a:p>
            <a:pPr marL="0" lvl="1" indent="0">
              <a:buNone/>
              <a:defRPr/>
            </a:pPr>
            <a:r>
              <a:rPr lang="en-GB" sz="4400" dirty="0"/>
              <a:t>- Using a test in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19807325">
            <a:off x="-89103" y="1052228"/>
            <a:ext cx="3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in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57814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2349500"/>
            <a:ext cx="7620000" cy="3822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600" dirty="0"/>
              <a:t>Transform (not really covered)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E.g. Log to remove skew, </a:t>
            </a:r>
            <a:r>
              <a:rPr lang="en-GB" sz="3200" dirty="0" err="1"/>
              <a:t>arcsin</a:t>
            </a:r>
            <a:r>
              <a:rPr lang="en-GB" sz="3200" dirty="0"/>
              <a:t> </a:t>
            </a:r>
            <a:r>
              <a:rPr lang="en-GB" sz="3200" dirty="0" err="1"/>
              <a:t>squareroot</a:t>
            </a:r>
            <a:r>
              <a:rPr lang="en-GB" sz="3200" dirty="0"/>
              <a:t> on proportions</a:t>
            </a:r>
          </a:p>
          <a:p>
            <a:pPr marL="4572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3600" dirty="0"/>
              <a:t>Use a non-parametric test (covered)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Fewer assumptions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Generally less powerful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997" y="533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br>
              <a:rPr lang="en-GB" altLang="en-US" dirty="0"/>
            </a:br>
            <a:r>
              <a:rPr lang="en-GB" altLang="en-US" dirty="0"/>
              <a:t>When data are not 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 rot="19807325">
            <a:off x="-89103" y="1052228"/>
            <a:ext cx="3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in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21794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73239"/>
            <a:ext cx="7848599" cy="1274762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Example: is there a significant difference between the masses of male and female chaffinches?</a:t>
            </a:r>
          </a:p>
          <a:p>
            <a:pPr eaLnBrk="1" hangingPunct="1"/>
            <a:endParaRPr lang="en-GB" altLang="en-US" sz="2800" dirty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09887"/>
            <a:ext cx="3073400" cy="232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 b="17143"/>
          <a:stretch>
            <a:fillRect/>
          </a:stretch>
        </p:blipFill>
        <p:spPr bwMode="auto">
          <a:xfrm>
            <a:off x="1403350" y="2895600"/>
            <a:ext cx="324008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1"/>
          <p:cNvSpPr>
            <a:spLocks noChangeArrowheads="1"/>
          </p:cNvSpPr>
          <p:nvPr/>
        </p:nvSpPr>
        <p:spPr bwMode="auto">
          <a:xfrm>
            <a:off x="3530600" y="2895600"/>
            <a:ext cx="2413000" cy="46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/>
              <a:t>Fringilla coelebs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BA3D-8380-4F69-A8D3-F04DC6AD14B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2818F-AB65-4E5F-9247-6ABEA0B674B6}"/>
              </a:ext>
            </a:extLst>
          </p:cNvPr>
          <p:cNvSpPr txBox="1"/>
          <p:nvPr/>
        </p:nvSpPr>
        <p:spPr>
          <a:xfrm rot="19807325">
            <a:off x="257047" y="340166"/>
            <a:ext cx="11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4619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GB" altLang="en-US" sz="2400">
                <a:latin typeface="Arial" pitchFamily="34" charset="0"/>
              </a:rPr>
            </a:br>
            <a:endParaRPr lang="en-GB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05100" y="2964734"/>
            <a:ext cx="541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Note: these data are  ‘tidy’</a:t>
            </a:r>
          </a:p>
          <a:p>
            <a:endParaRPr lang="en-GB" sz="2400" dirty="0"/>
          </a:p>
          <a:p>
            <a:r>
              <a:rPr lang="en-GB" sz="2400" dirty="0"/>
              <a:t>All the responses in one column with other variables indicating the group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r="86190" b="32762"/>
          <a:stretch/>
        </p:blipFill>
        <p:spPr bwMode="auto">
          <a:xfrm>
            <a:off x="609600" y="1460938"/>
            <a:ext cx="1981200" cy="53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0800" y="2189219"/>
            <a:ext cx="635317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chaff &lt;- read.table("../data/chaff.txt", header = 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3737" y="5156021"/>
            <a:ext cx="33528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Organise your </a:t>
            </a:r>
          </a:p>
          <a:p>
            <a:pPr algn="ctr"/>
            <a:r>
              <a:rPr lang="en-GB" sz="3600" dirty="0"/>
              <a:t>data this way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597C2-49AE-4D43-8E95-88265B85605C}"/>
              </a:ext>
            </a:extLst>
          </p:cNvPr>
          <p:cNvSpPr txBox="1"/>
          <p:nvPr/>
        </p:nvSpPr>
        <p:spPr>
          <a:xfrm rot="19807325">
            <a:off x="232367" y="281383"/>
            <a:ext cx="11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30321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221"/>
            <a:ext cx="8229600" cy="1143000"/>
          </a:xfrm>
        </p:spPr>
        <p:txBody>
          <a:bodyPr/>
          <a:lstStyle/>
          <a:p>
            <a:r>
              <a:rPr lang="en-GB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164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Each variable should be in one column.</a:t>
            </a:r>
          </a:p>
          <a:p>
            <a:r>
              <a:rPr lang="en-GB" dirty="0"/>
              <a:t>Each different observation of that variable should be in a different row.</a:t>
            </a:r>
          </a:p>
          <a:p>
            <a:r>
              <a:rPr lang="en-GB" dirty="0"/>
              <a:t>There should be one table for each "kind" of variable.</a:t>
            </a:r>
          </a:p>
          <a:p>
            <a:r>
              <a:rPr lang="en-GB" dirty="0"/>
              <a:t>If you have multiple tables, they should include a column in the table that allows them to be linked.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Independent study: Wickham, H (2013). Tidy Data. Journal of Statistical Software.</a:t>
            </a:r>
          </a:p>
          <a:p>
            <a:pPr marL="0" indent="0">
              <a:buNone/>
            </a:pPr>
            <a:r>
              <a:rPr lang="en-GB" dirty="0"/>
              <a:t>https://www.jstatsoft.org/article/view/v059i10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3235C-6DDD-4FB9-A644-B7CE064EE23C}"/>
              </a:ext>
            </a:extLst>
          </p:cNvPr>
          <p:cNvSpPr txBox="1"/>
          <p:nvPr/>
        </p:nvSpPr>
        <p:spPr>
          <a:xfrm rot="19807325">
            <a:off x="-95625" y="741845"/>
            <a:ext cx="340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 of previous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lect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9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 one of these…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3506" y="2292805"/>
            <a:ext cx="4153694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sex, y = mass))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geom_violin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8" t="2139"/>
          <a:stretch/>
        </p:blipFill>
        <p:spPr>
          <a:xfrm>
            <a:off x="381000" y="3574796"/>
            <a:ext cx="2971800" cy="314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597" t="2888"/>
          <a:stretch/>
        </p:blipFill>
        <p:spPr>
          <a:xfrm>
            <a:off x="4761706" y="3472482"/>
            <a:ext cx="3391694" cy="32905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61706" y="2292805"/>
            <a:ext cx="4153694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sex, y = mass))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geom_boxplot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462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don’t overthink. Just gives you idea of what to expect and helps identify issues (missing data, outliers </a:t>
            </a:r>
            <a:r>
              <a:rPr lang="en-GB" altLang="en-US" sz="2800" dirty="0" err="1"/>
              <a:t>etc</a:t>
            </a:r>
            <a:r>
              <a:rPr lang="en-GB" altLang="en-US" sz="2800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8" t="2139"/>
          <a:stretch/>
        </p:blipFill>
        <p:spPr>
          <a:xfrm>
            <a:off x="381000" y="3574796"/>
            <a:ext cx="2971800" cy="314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597" t="2888"/>
          <a:stretch/>
        </p:blipFill>
        <p:spPr>
          <a:xfrm>
            <a:off x="4761706" y="3472482"/>
            <a:ext cx="3391694" cy="32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4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4800600"/>
            <a:ext cx="5561012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2 x 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sex      mean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females  20.5  2.14    20 0.478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males    22.3  2.15    20 0.481</a:t>
            </a:r>
            <a:endParaRPr lang="en-GB" sz="2000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Summarise the data: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546330"/>
            <a:ext cx="5105400" cy="202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chaff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(sex)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mean(mass),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(mass),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length(mass),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sqrt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15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743200"/>
            <a:ext cx="49530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sex,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paired = F,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T)</a:t>
            </a:r>
            <a:endParaRPr lang="en-GB" sz="2800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8760" y="1709063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Name of the </a:t>
            </a:r>
            <a:r>
              <a:rPr lang="en-GB" altLang="en-US" sz="2800" dirty="0" err="1"/>
              <a:t>dataframe</a:t>
            </a:r>
            <a:endParaRPr lang="en-GB" alt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349240" y="2736958"/>
            <a:ext cx="35645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‘model’ explain mass by sex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480" y="3860968"/>
            <a:ext cx="35645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data are not paired, they are independent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5153917"/>
            <a:ext cx="35645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We are assuming homogeneity of variance</a:t>
            </a: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3733800" y="1970673"/>
            <a:ext cx="1584960" cy="76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3969226" y="3214012"/>
            <a:ext cx="1380014" cy="158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49040" y="3691065"/>
            <a:ext cx="1615440" cy="5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074273" y="4423367"/>
            <a:ext cx="49927" cy="73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Laboratory &amp; Professional skills for </a:t>
            </a:r>
            <a:r>
              <a:rPr lang="en-GB" dirty="0" err="1"/>
              <a:t>Bioscientists</a:t>
            </a:r>
            <a:br>
              <a:rPr lang="en-GB" dirty="0"/>
            </a:br>
            <a:r>
              <a:rPr lang="en-GB" dirty="0"/>
              <a:t>Term 2: 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92500"/>
          </a:bodyPr>
          <a:lstStyle/>
          <a:p>
            <a:r>
              <a:rPr lang="en-GB" dirty="0"/>
              <a:t>Two sample tests: two-sample </a:t>
            </a:r>
            <a:r>
              <a:rPr lang="en-GB" i="1" dirty="0"/>
              <a:t>t</a:t>
            </a:r>
            <a:r>
              <a:rPr lang="en-GB" dirty="0"/>
              <a:t>-test, two-sample Wilcoxon </a:t>
            </a:r>
          </a:p>
          <a:p>
            <a:r>
              <a:rPr lang="en-GB" dirty="0"/>
              <a:t>Practical: one and two sample tests examples, different data formats </a:t>
            </a:r>
            <a:r>
              <a:rPr lang="en-GB" dirty="0" err="1"/>
              <a:t>ggplot</a:t>
            </a:r>
            <a:r>
              <a:rPr lang="en-GB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5126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mass by sex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-2.6471,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-3.167734 -0.422266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females   mean in group males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20.480                22.275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sex,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paired = F,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T)</a:t>
            </a:r>
            <a:endParaRPr lang="en-GB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7029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3555583"/>
            <a:ext cx="86868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# add the group means to the data</a:t>
            </a: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 &lt;- merge(chaff, </a:t>
            </a:r>
            <a:r>
              <a:rPr lang="en-GB" altLang="en-US" sz="20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chaffsum</a:t>
            </a: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[,1:2], by = "sex")</a:t>
            </a:r>
          </a:p>
          <a:p>
            <a:pPr>
              <a:buFont typeface="Wingdings" pitchFamily="2" charset="2"/>
              <a:buNone/>
            </a:pPr>
            <a:endParaRPr lang="en-GB" altLang="en-US" sz="20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# add the residuals</a:t>
            </a: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 &lt;- chaff %&gt;% </a:t>
            </a: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mutate(residual = mass - mean)</a:t>
            </a:r>
          </a:p>
          <a:p>
            <a:pPr>
              <a:buFont typeface="Wingdings" pitchFamily="2" charset="2"/>
              <a:buNone/>
            </a:pPr>
            <a:endParaRPr lang="en-GB" altLang="en-US" sz="20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7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Checking the assumptions: calculate the residuals – the difference between predicted and observed (i.e., group mean and value)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</p:spTree>
    <p:extLst>
      <p:ext uri="{BB962C8B-B14F-4D97-AF65-F5344CB8AC3E}">
        <p14:creationId xmlns:p14="http://schemas.microsoft.com/office/powerpoint/2010/main" val="407939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8686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chaff$residual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GB" altLang="en-US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</a:p>
          <a:p>
            <a:pPr>
              <a:buFont typeface="Wingdings" pitchFamily="2" charset="2"/>
              <a:buNone/>
            </a:pPr>
            <a:endParaRPr lang="en-GB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GB" altLang="en-US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chaff$residual</a:t>
            </a:r>
            <a:endParaRPr lang="en-GB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0.98046, p-value = 0.7067</a:t>
            </a:r>
          </a:p>
          <a:p>
            <a:pPr>
              <a:buFont typeface="Wingdings" pitchFamily="2" charset="2"/>
              <a:buNone/>
            </a:pPr>
            <a:endParaRPr lang="en-GB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24000"/>
            <a:ext cx="783836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Checking the assumptions: </a:t>
            </a:r>
            <a:r>
              <a:rPr lang="en-GB" sz="3200" u="sng" kern="0" dirty="0">
                <a:latin typeface="+mn-lt"/>
              </a:rPr>
              <a:t>normally</a:t>
            </a:r>
            <a:r>
              <a:rPr lang="en-GB" sz="3200" kern="0" dirty="0">
                <a:latin typeface="+mn-lt"/>
              </a:rPr>
              <a:t> and homogenously distributed residuals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GB" sz="3200" kern="0" dirty="0">
              <a:sym typeface="Wingdings" pitchFamily="2" charset="2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GB" sz="3200" kern="0" dirty="0">
              <a:latin typeface="+mn-lt"/>
              <a:sym typeface="Wingdings" pitchFamily="2" charset="2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GB" sz="3200" kern="0" dirty="0">
              <a:sym typeface="Wingdings" pitchFamily="2" charset="2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</p:spTree>
    <p:extLst>
      <p:ext uri="{BB962C8B-B14F-4D97-AF65-F5344CB8AC3E}">
        <p14:creationId xmlns:p14="http://schemas.microsoft.com/office/powerpoint/2010/main" val="423045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48768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mean, y = residual)) +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geom_point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23999"/>
            <a:ext cx="7838364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Checking the assumptions: normally and </a:t>
            </a:r>
            <a:r>
              <a:rPr lang="en-GB" sz="3200" u="sng" kern="0" dirty="0">
                <a:latin typeface="+mn-lt"/>
              </a:rPr>
              <a:t>homogenously</a:t>
            </a:r>
            <a:r>
              <a:rPr lang="en-GB" sz="3200" kern="0" dirty="0">
                <a:latin typeface="+mn-lt"/>
              </a:rPr>
              <a:t> distributed residuals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GB" sz="3200" kern="0" dirty="0">
              <a:sym typeface="Wingdings" pitchFamily="2" charset="2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GB" sz="3200" kern="0" dirty="0">
              <a:latin typeface="+mn-lt"/>
              <a:sym typeface="Wingdings" pitchFamily="2" charset="2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sym typeface="Wingdings" pitchFamily="2" charset="2"/>
              </a:rPr>
              <a:t>Variance is about the same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sym typeface="Wingdings" pitchFamily="2" charset="2"/>
              </a:rPr>
              <a:t>f</a:t>
            </a:r>
            <a:r>
              <a:rPr lang="en-GB" sz="3200" kern="0" dirty="0">
                <a:latin typeface="+mn-lt"/>
                <a:sym typeface="Wingdings" pitchFamily="2" charset="2"/>
              </a:rPr>
              <a:t>or all values of x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497" t="2252"/>
          <a:stretch/>
        </p:blipFill>
        <p:spPr>
          <a:xfrm>
            <a:off x="5181600" y="3048000"/>
            <a:ext cx="35052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62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726242" y="5379084"/>
            <a:ext cx="2474158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3673434" y="4397323"/>
            <a:ext cx="3717966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5325229" y="27160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F74F3-255D-4495-B795-7852F4F7D070}"/>
              </a:ext>
            </a:extLst>
          </p:cNvPr>
          <p:cNvSpPr/>
          <p:nvPr/>
        </p:nvSpPr>
        <p:spPr>
          <a:xfrm>
            <a:off x="3410534" y="4908195"/>
            <a:ext cx="3447466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E75EB-76AC-441C-A982-A1A9DDED70DE}"/>
              </a:ext>
            </a:extLst>
          </p:cNvPr>
          <p:cNvSpPr/>
          <p:nvPr/>
        </p:nvSpPr>
        <p:spPr>
          <a:xfrm>
            <a:off x="1371599" y="4908195"/>
            <a:ext cx="1945443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71600" y="185999"/>
            <a:ext cx="69485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B2A35-0DC6-4908-ADDF-4509605E25D6}"/>
              </a:ext>
            </a:extLst>
          </p:cNvPr>
          <p:cNvSpPr txBox="1"/>
          <p:nvPr/>
        </p:nvSpPr>
        <p:spPr>
          <a:xfrm rot="19807325">
            <a:off x="-248025" y="589445"/>
            <a:ext cx="340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 of previous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lect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>
              <a:xfrm>
                <a:off x="609599" y="4397072"/>
                <a:ext cx="7265987" cy="21986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-400050">
                  <a:buClr>
                    <a:schemeClr val="accent2"/>
                  </a:buClr>
                  <a:buNone/>
                  <a:defRPr/>
                </a:pPr>
                <a:r>
                  <a:rPr lang="en-GB" dirty="0"/>
                  <a:t>Male chaffinches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:22.48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0.48</m:t>
                    </m:r>
                  </m:oMath>
                </a14:m>
                <a:r>
                  <a:rPr lang="en-GB" dirty="0"/>
                  <a:t>) are significantly heavier than females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28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0.48</m:t>
                    </m:r>
                  </m:oMath>
                </a14:m>
                <a:r>
                  <a:rPr lang="en-GB" dirty="0"/>
                  <a:t>) (</a:t>
                </a:r>
                <a:r>
                  <a:rPr lang="en-GB" i="1" dirty="0"/>
                  <a:t>t</a:t>
                </a:r>
                <a:r>
                  <a:rPr lang="en-GB" dirty="0"/>
                  <a:t> = 2.65; </a:t>
                </a:r>
                <a:r>
                  <a:rPr lang="en-GB" i="1" dirty="0" err="1"/>
                  <a:t>d.f.</a:t>
                </a:r>
                <a:r>
                  <a:rPr lang="en-GB" dirty="0"/>
                  <a:t> = 38; </a:t>
                </a:r>
                <a:r>
                  <a:rPr lang="en-GB" i="1" dirty="0"/>
                  <a:t>p</a:t>
                </a:r>
                <a:r>
                  <a:rPr lang="en-GB" dirty="0"/>
                  <a:t> = 0.012). See figure 1.</a:t>
                </a:r>
              </a:p>
            </p:txBody>
          </p:sp>
        </mc:Choice>
        <mc:Fallback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397072"/>
                <a:ext cx="7265987" cy="2198687"/>
              </a:xfrm>
              <a:prstGeom prst="rect">
                <a:avLst/>
              </a:prstGeom>
              <a:blipFill>
                <a:blip r:embed="rId3"/>
                <a:stretch>
                  <a:fillRect l="-2097" t="-3324" b="-19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0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test: figures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B827E-13BF-49F1-AFEC-D5763A65DB00}"/>
              </a:ext>
            </a:extLst>
          </p:cNvPr>
          <p:cNvSpPr txBox="1"/>
          <p:nvPr/>
        </p:nvSpPr>
        <p:spPr>
          <a:xfrm rot="19807325">
            <a:off x="257047" y="340166"/>
            <a:ext cx="11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NEW!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419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Supports your claim:</a:t>
            </a:r>
          </a:p>
          <a:p>
            <a:pPr marL="571500" lvl="1" indent="-571500">
              <a:defRPr/>
            </a:pPr>
            <a:r>
              <a:rPr lang="en-GB" sz="3600" dirty="0"/>
              <a:t>Show the data (all if possible)</a:t>
            </a:r>
          </a:p>
          <a:p>
            <a:pPr marL="571500" lvl="1" indent="-571500">
              <a:defRPr/>
            </a:pPr>
            <a:r>
              <a:rPr lang="en-GB" sz="3600" dirty="0"/>
              <a:t>Show the ‘model’ (the predicted values i.e., means and error bars)</a:t>
            </a:r>
          </a:p>
          <a:p>
            <a:pPr marL="571500" lvl="1" indent="-571500">
              <a:defRPr/>
            </a:pPr>
            <a:r>
              <a:rPr lang="en-GB" sz="3600" dirty="0"/>
              <a:t>Say what kind of error bars</a:t>
            </a:r>
          </a:p>
          <a:p>
            <a:pPr marL="571500" lvl="1" indent="-571500">
              <a:defRPr/>
            </a:pPr>
            <a:r>
              <a:rPr lang="en-GB" sz="3600" dirty="0"/>
              <a:t>Full but concise figure legends</a:t>
            </a:r>
          </a:p>
          <a:p>
            <a:pPr marL="0" lvl="1" indent="0">
              <a:buFont typeface="Wingdings" pitchFamily="2" charset="2"/>
              <a:buNone/>
              <a:defRPr/>
            </a:pPr>
            <a:endParaRPr lang="en-GB" sz="3600" dirty="0"/>
          </a:p>
          <a:p>
            <a:pPr marL="0" lvl="1" indent="0">
              <a:buFont typeface="Wingdings" pitchFamily="2" charset="2"/>
              <a:buNone/>
              <a:defRPr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8887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test: figures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B827E-13BF-49F1-AFEC-D5763A65DB00}"/>
              </a:ext>
            </a:extLst>
          </p:cNvPr>
          <p:cNvSpPr txBox="1"/>
          <p:nvPr/>
        </p:nvSpPr>
        <p:spPr>
          <a:xfrm rot="19807325">
            <a:off x="257047" y="340166"/>
            <a:ext cx="11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61" t="2935"/>
          <a:stretch/>
        </p:blipFill>
        <p:spPr>
          <a:xfrm>
            <a:off x="1752599" y="1828799"/>
            <a:ext cx="3810001" cy="377211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98109"/>
              </p:ext>
            </p:extLst>
          </p:nvPr>
        </p:nvGraphicFramePr>
        <p:xfrm>
          <a:off x="2009776" y="5638800"/>
          <a:ext cx="5610224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Figure 1. Mean mass of male and female chaffinches. Error bars are means +/- one standard error.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0" marB="4566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9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8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29506"/>
              </p:ext>
            </p:extLst>
          </p:nvPr>
        </p:nvGraphicFramePr>
        <p:xfrm>
          <a:off x="1600200" y="4572000"/>
          <a:ext cx="6624638" cy="1076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65" marB="4566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7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Figure 1. Graph to show mass of male and female chaffinches. Error bars are means +/- one standard error.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scre3076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52D1E6-F15F-4863-A84D-0C686DD3A485}"/>
              </a:ext>
            </a:extLst>
          </p:cNvPr>
          <p:cNvSpPr txBox="1"/>
          <p:nvPr/>
        </p:nvSpPr>
        <p:spPr>
          <a:xfrm rot="19807325">
            <a:off x="257047" y="340166"/>
            <a:ext cx="11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8592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When the </a:t>
            </a:r>
            <a:r>
              <a:rPr lang="en-GB" altLang="en-US" i="1" dirty="0"/>
              <a:t>t</a:t>
            </a:r>
            <a:r>
              <a:rPr lang="en-GB" altLang="en-US" dirty="0"/>
              <a:t>-test assumptions are not met: non- parametric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6013" y="1916113"/>
            <a:ext cx="7265987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Non-parametric tests make fewer assumptions</a:t>
            </a:r>
          </a:p>
          <a:p>
            <a:endParaRPr lang="en-GB" altLang="en-US"/>
          </a:p>
          <a:p>
            <a:r>
              <a:rPr lang="en-GB" altLang="en-US"/>
              <a:t>Based on the </a:t>
            </a:r>
            <a:r>
              <a:rPr lang="en-GB" altLang="en-US">
                <a:solidFill>
                  <a:srgbClr val="FF0000"/>
                </a:solidFill>
              </a:rPr>
              <a:t>ranks </a:t>
            </a:r>
            <a:r>
              <a:rPr lang="en-GB" altLang="en-US"/>
              <a:t>rather than the actual data</a:t>
            </a:r>
          </a:p>
          <a:p>
            <a:endParaRPr lang="en-GB" altLang="en-US"/>
          </a:p>
          <a:p>
            <a:r>
              <a:rPr lang="en-GB" altLang="en-US"/>
              <a:t>Null hypotheses are about the </a:t>
            </a:r>
            <a:r>
              <a:rPr lang="en-GB" altLang="en-US" i="1">
                <a:solidFill>
                  <a:srgbClr val="FF0000"/>
                </a:solidFill>
              </a:rPr>
              <a:t>mean rank </a:t>
            </a:r>
            <a:r>
              <a:rPr lang="en-GB" altLang="en-US"/>
              <a:t>(not the mean)</a:t>
            </a:r>
          </a:p>
          <a:p>
            <a:pPr marL="742950" lvl="2" indent="-342900">
              <a:buClr>
                <a:schemeClr val="accent2"/>
              </a:buClr>
              <a:buFont typeface="Wingdings" pitchFamily="2" charset="2"/>
              <a:buNone/>
            </a:pPr>
            <a:endParaRPr lang="en-GB" altLang="en-US"/>
          </a:p>
          <a:p>
            <a:pPr lvl="1">
              <a:buFont typeface="Wingdings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5970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6795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i="1" dirty="0"/>
              <a:t>t</a:t>
            </a:r>
            <a:r>
              <a:rPr lang="en-GB" altLang="en-US" dirty="0"/>
              <a:t>-test equivalents</a:t>
            </a: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,.e., the type of question is the same but the response variable is not normally distributed</a:t>
            </a:r>
          </a:p>
          <a:p>
            <a:r>
              <a:rPr lang="en-GB" dirty="0"/>
              <a:t>one – sample </a:t>
            </a:r>
            <a:r>
              <a:rPr lang="en-GB" i="1" dirty="0"/>
              <a:t>t</a:t>
            </a:r>
            <a:r>
              <a:rPr lang="en-GB" dirty="0"/>
              <a:t>-test and paired-sample </a:t>
            </a:r>
            <a:r>
              <a:rPr lang="en-GB" i="1" dirty="0"/>
              <a:t>t</a:t>
            </a:r>
            <a:r>
              <a:rPr lang="en-GB" dirty="0"/>
              <a:t>-test: the one-sample Wilcoxon</a:t>
            </a:r>
          </a:p>
          <a:p>
            <a:r>
              <a:rPr lang="en-GB" dirty="0"/>
              <a:t>Two-sample </a:t>
            </a:r>
            <a:r>
              <a:rPr lang="en-GB" i="1" dirty="0"/>
              <a:t>t</a:t>
            </a:r>
            <a:r>
              <a:rPr lang="en-GB" dirty="0"/>
              <a:t>-test: two-sample Wilcoxon aka Mann-Whitney</a:t>
            </a:r>
          </a:p>
        </p:txBody>
      </p:sp>
    </p:spTree>
    <p:extLst>
      <p:ext uri="{BB962C8B-B14F-4D97-AF65-F5344CB8AC3E}">
        <p14:creationId xmlns:p14="http://schemas.microsoft.com/office/powerpoint/2010/main" val="384874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Tests for one-, two-, and paired-samples (</a:t>
            </a:r>
            <a:r>
              <a:rPr lang="en-GB" i="1" dirty="0"/>
              <a:t>t</a:t>
            </a:r>
            <a:r>
              <a:rPr lang="en-GB" dirty="0"/>
              <a:t>-tests and non-parametric equivalents)</a:t>
            </a:r>
          </a:p>
          <a:p>
            <a:r>
              <a:rPr lang="en-GB" dirty="0"/>
              <a:t>Today </a:t>
            </a:r>
          </a:p>
          <a:p>
            <a:pPr lvl="1"/>
            <a:r>
              <a:rPr lang="en-GB" dirty="0"/>
              <a:t>two-sample </a:t>
            </a:r>
            <a:r>
              <a:rPr lang="en-GB" i="1" dirty="0"/>
              <a:t>t</a:t>
            </a:r>
            <a:r>
              <a:rPr lang="en-GB" dirty="0"/>
              <a:t>-test for independent samples</a:t>
            </a:r>
          </a:p>
          <a:p>
            <a:pPr lvl="1"/>
            <a:r>
              <a:rPr lang="en-GB" dirty="0"/>
              <a:t>Wilcoxon for one- and two-samples when </a:t>
            </a:r>
            <a:r>
              <a:rPr lang="en-GB" i="1" dirty="0"/>
              <a:t>t</a:t>
            </a:r>
            <a:r>
              <a:rPr lang="en-GB" dirty="0"/>
              <a:t>-test assumptions are not met</a:t>
            </a:r>
          </a:p>
          <a:p>
            <a:r>
              <a:rPr lang="en-GB" dirty="0"/>
              <a:t>Choosing appropriate tests: type of question, type of data </a:t>
            </a:r>
          </a:p>
          <a:p>
            <a:r>
              <a:rPr lang="en-GB" dirty="0"/>
              <a:t>Second of two lectures; single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4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7265"/>
            <a:ext cx="4876800" cy="348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67112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/>
              <a:t>Example: comparing the number of leaves on 8 mutant and 7 wild type plants (small samples, counts)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(Mann-Whitney)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A9ABD-C8B6-48B8-9CC9-7834C43DC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0" r="89167" b="52361"/>
          <a:stretch/>
        </p:blipFill>
        <p:spPr>
          <a:xfrm>
            <a:off x="304800" y="2520038"/>
            <a:ext cx="1981200" cy="42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37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714625"/>
            <a:ext cx="8610599" cy="3641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wilcox.test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plants, leaves  ~ type, paired = FALSE)</a:t>
            </a:r>
            <a:endParaRPr lang="en-GB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	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		Wilcoxon rank sum test with continuity correction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data:  leaves by type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W = 5, p-value = 0.008664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alternative hypothesis: true location shift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Warning message: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 </a:t>
            </a:r>
            <a:r>
              <a:rPr lang="en-US" sz="1600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wilcox.test.default</a:t>
            </a: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(x = c(3, 5, 6, 7, 3, 4, 5, 8), y = c(8, 9,  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cannot compute exact p-value with ties</a:t>
            </a:r>
            <a:endParaRPr lang="en-GB" sz="16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3588" y="1752600"/>
            <a:ext cx="7466012" cy="835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SzPct val="100000"/>
              <a:defRPr/>
            </a:pPr>
            <a:r>
              <a:rPr lang="en-GB" sz="2800" kern="0" dirty="0">
                <a:latin typeface="Arial" charset="0"/>
              </a:rPr>
              <a:t>Carrying out the test two-sample Wilcoxon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GB" kern="0" dirty="0">
              <a:latin typeface="+mn-lt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(M-W):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858EA-E010-482D-91F5-90C1923F73FA}"/>
              </a:ext>
            </a:extLst>
          </p:cNvPr>
          <p:cNvSpPr txBox="1"/>
          <p:nvPr/>
        </p:nvSpPr>
        <p:spPr>
          <a:xfrm>
            <a:off x="5715000" y="5334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need to worry!</a:t>
            </a:r>
          </a:p>
        </p:txBody>
      </p:sp>
    </p:spTree>
    <p:extLst>
      <p:ext uri="{BB962C8B-B14F-4D97-AF65-F5344CB8AC3E}">
        <p14:creationId xmlns:p14="http://schemas.microsoft.com/office/powerpoint/2010/main" val="1809909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E79-FA9C-4A35-BE18-34B3B528BBFE}"/>
              </a:ext>
            </a:extLst>
          </p:cNvPr>
          <p:cNvSpPr/>
          <p:nvPr/>
        </p:nvSpPr>
        <p:spPr>
          <a:xfrm>
            <a:off x="757646" y="5189386"/>
            <a:ext cx="211531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E73897-310A-443E-94B2-398BE24ECF0B}"/>
              </a:ext>
            </a:extLst>
          </p:cNvPr>
          <p:cNvSpPr/>
          <p:nvPr/>
        </p:nvSpPr>
        <p:spPr>
          <a:xfrm>
            <a:off x="2654368" y="4666127"/>
            <a:ext cx="211531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47393-2705-45D3-91EE-4F85F09EC2BE}"/>
              </a:ext>
            </a:extLst>
          </p:cNvPr>
          <p:cNvSpPr/>
          <p:nvPr/>
        </p:nvSpPr>
        <p:spPr>
          <a:xfrm>
            <a:off x="609600" y="4671443"/>
            <a:ext cx="1920671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422E8-ABEC-46CE-B98D-2B7313BF86EF}"/>
              </a:ext>
            </a:extLst>
          </p:cNvPr>
          <p:cNvSpPr/>
          <p:nvPr/>
        </p:nvSpPr>
        <p:spPr>
          <a:xfrm>
            <a:off x="4811557" y="4153500"/>
            <a:ext cx="2884643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06EB1-4FD0-43A8-825A-B496C19BC851}"/>
              </a:ext>
            </a:extLst>
          </p:cNvPr>
          <p:cNvSpPr/>
          <p:nvPr/>
        </p:nvSpPr>
        <p:spPr>
          <a:xfrm>
            <a:off x="2530271" y="4153500"/>
            <a:ext cx="2270329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14800"/>
            <a:ext cx="8153399" cy="2266950"/>
          </a:xfrm>
        </p:spPr>
        <p:txBody>
          <a:bodyPr>
            <a:normAutofit lnSpcReduction="10000"/>
          </a:bodyPr>
          <a:lstStyle/>
          <a:p>
            <a:pPr marL="38100" indent="0">
              <a:buFont typeface="Wingdings" pitchFamily="2" charset="2"/>
              <a:buNone/>
              <a:defRPr/>
            </a:pPr>
            <a:r>
              <a:rPr lang="en-GB" sz="3600" dirty="0">
                <a:ea typeface="Verdana" pitchFamily="34" charset="0"/>
                <a:cs typeface="Verdana" pitchFamily="34" charset="0"/>
              </a:rPr>
              <a:t>There are significantly more leaves on wild-type (median = 8) than mutant (median = 5) plants (Mann-Whitney: W=5, n</a:t>
            </a:r>
            <a:r>
              <a:rPr lang="en-GB" sz="3600" baseline="-25000" dirty="0">
                <a:ea typeface="Verdana" pitchFamily="34" charset="0"/>
                <a:cs typeface="Verdana" pitchFamily="34" charset="0"/>
              </a:rPr>
              <a:t>1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=7, n</a:t>
            </a:r>
            <a:r>
              <a:rPr lang="en-GB" sz="3600" baseline="-25000" dirty="0">
                <a:ea typeface="Verdana" pitchFamily="34" charset="0"/>
                <a:cs typeface="Verdana" pitchFamily="34" charset="0"/>
              </a:rPr>
              <a:t>2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=8, p = 0.009)</a:t>
            </a:r>
          </a:p>
          <a:p>
            <a:pPr marL="38100" indent="0">
              <a:buFont typeface="Wingdings" pitchFamily="2" charset="2"/>
              <a:buNone/>
              <a:defRPr/>
            </a:pPr>
            <a:endParaRPr lang="en-GB" sz="3600" dirty="0">
              <a:solidFill>
                <a:srgbClr val="FFFF00"/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sz="3200" dirty="0"/>
          </a:p>
        </p:txBody>
      </p:sp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35722" y="152400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(M-W): example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A4E054F-17BA-4F1F-B554-606D4EF3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116FD1B-914E-466B-8BA8-B1D913067F57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3916F-E387-4C1D-85A2-921308892619}"/>
              </a:ext>
            </a:extLst>
          </p:cNvPr>
          <p:cNvSpPr/>
          <p:nvPr/>
        </p:nvSpPr>
        <p:spPr>
          <a:xfrm>
            <a:off x="5477629" y="28684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50EF4-550E-468B-BF53-26B7A1136DB2}"/>
              </a:ext>
            </a:extLst>
          </p:cNvPr>
          <p:cNvSpPr/>
          <p:nvPr/>
        </p:nvSpPr>
        <p:spPr>
          <a:xfrm>
            <a:off x="1945442" y="28439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04AD179-5473-4773-8D64-3C380D9D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9D5CC-63EA-4255-83E4-462EEB0AC4A4}"/>
              </a:ext>
            </a:extLst>
          </p:cNvPr>
          <p:cNvSpPr/>
          <p:nvPr/>
        </p:nvSpPr>
        <p:spPr>
          <a:xfrm>
            <a:off x="4769679" y="23622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D22B899-859B-46ED-8686-639DB784B07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2098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4195207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pic>
        <p:nvPicPr>
          <p:cNvPr id="6144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1"/>
          <a:stretch/>
        </p:blipFill>
        <p:spPr bwMode="auto">
          <a:xfrm>
            <a:off x="1371600" y="2057400"/>
            <a:ext cx="4876800" cy="388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Box 7"/>
          <p:cNvSpPr txBox="1">
            <a:spLocks noChangeArrowheads="1"/>
          </p:cNvSpPr>
          <p:nvPr/>
        </p:nvSpPr>
        <p:spPr bwMode="auto">
          <a:xfrm>
            <a:off x="5940425" y="1916113"/>
            <a:ext cx="295275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itchFamily="34" charset="0"/>
              </a:rPr>
              <a:t>Non-parametric tests: use median+IQR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857999" y="3594100"/>
            <a:ext cx="2058823" cy="1206500"/>
          </a:xfrm>
          <a:prstGeom prst="wedgeRectCallout">
            <a:avLst>
              <a:gd name="adj1" fmla="val -112973"/>
              <a:gd name="adj2" fmla="val -56946"/>
            </a:avLst>
          </a:prstGeom>
          <a:solidFill>
            <a:schemeClr val="bg1"/>
          </a:solidFill>
          <a:ln w="63500" algn="ctr">
            <a:solidFill>
              <a:srgbClr val="FFCC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Measure of dispersion - IQR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6201" y="4419599"/>
            <a:ext cx="1600199" cy="1143001"/>
          </a:xfrm>
          <a:prstGeom prst="wedgeRectCallout">
            <a:avLst>
              <a:gd name="adj1" fmla="val 84870"/>
              <a:gd name="adj2" fmla="val 51313"/>
            </a:avLst>
          </a:prstGeom>
          <a:solidFill>
            <a:schemeClr val="bg1"/>
          </a:solidFill>
          <a:ln w="63500" algn="ctr">
            <a:solidFill>
              <a:srgbClr val="FFCC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What is the figure?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128588" y="1163638"/>
            <a:ext cx="1014412" cy="1198562"/>
          </a:xfrm>
          <a:prstGeom prst="wedgeRectCallout">
            <a:avLst>
              <a:gd name="adj1" fmla="val 71271"/>
              <a:gd name="adj2" fmla="val 96745"/>
            </a:avLst>
          </a:prstGeom>
          <a:solidFill>
            <a:schemeClr val="bg1"/>
          </a:solidFill>
          <a:ln w="63500" algn="ctr">
            <a:solidFill>
              <a:srgbClr val="FFCC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Label with units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905000" y="6184135"/>
            <a:ext cx="4678363" cy="576262"/>
          </a:xfrm>
          <a:prstGeom prst="wedgeRectCallout">
            <a:avLst>
              <a:gd name="adj1" fmla="val -26852"/>
              <a:gd name="adj2" fmla="val 47750"/>
            </a:avLst>
          </a:prstGeom>
          <a:solidFill>
            <a:schemeClr val="bg1"/>
          </a:solidFill>
          <a:ln w="635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r>
              <a:rPr lang="en-GB" sz="2400" dirty="0"/>
              <a:t>Always refer to figure in the text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1" y="228600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br>
              <a:rPr lang="en-GB" altLang="en-US" dirty="0"/>
            </a:br>
            <a:r>
              <a:rPr lang="en-GB" altLang="en-US" dirty="0"/>
              <a:t>two-sample Wilcoxon (M-W): example</a:t>
            </a:r>
          </a:p>
        </p:txBody>
      </p:sp>
    </p:spTree>
    <p:extLst>
      <p:ext uri="{BB962C8B-B14F-4D97-AF65-F5344CB8AC3E}">
        <p14:creationId xmlns:p14="http://schemas.microsoft.com/office/powerpoint/2010/main" val="2750258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attending the lectures and practical the successful student will be able to</a:t>
            </a:r>
          </a:p>
          <a:p>
            <a:r>
              <a:rPr lang="en-GB" dirty="0"/>
              <a:t>Explain dependent and independent samples (MLO 2)</a:t>
            </a:r>
          </a:p>
          <a:p>
            <a:r>
              <a:rPr lang="en-GB" dirty="0"/>
              <a:t>Select, appropriately, </a:t>
            </a:r>
            <a:r>
              <a:rPr lang="en-GB" i="1" dirty="0"/>
              <a:t>t</a:t>
            </a:r>
            <a:r>
              <a:rPr lang="en-GB" dirty="0"/>
              <a:t>-tests and their non-parametric equivalents (MLO 2)</a:t>
            </a:r>
          </a:p>
          <a:p>
            <a:r>
              <a:rPr lang="en-GB" dirty="0"/>
              <a:t>Apply, interpret and evaluate the legitimacy of  the tests in R (MLO 3 and 4)</a:t>
            </a:r>
          </a:p>
          <a:p>
            <a:r>
              <a:rPr lang="en-GB" dirty="0"/>
              <a:t>Summarise and illustrate with appropriate R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7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of 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219200"/>
          <a:ext cx="5418455" cy="32642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64">
                <a:tc>
                  <a:txBody>
                    <a:bodyPr/>
                    <a:lstStyle/>
                    <a:p>
                      <a:r>
                        <a:rPr lang="en-GB" sz="1600" dirty="0"/>
                        <a:t>Week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Topic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44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Introduction. Logic of hypothesis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/>
                        <a:t>Hypothesis testing, variable types 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Chi-squared tests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normal distribution, summary statistics and CI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GB" sz="1600" b="1" i="0" dirty="0"/>
                        <a:t>6 and 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One-</a:t>
                      </a:r>
                      <a:r>
                        <a:rPr lang="en-GB" sz="1600" b="1" baseline="0" dirty="0"/>
                        <a:t> and two-sample tests (2 lectures)</a:t>
                      </a:r>
                      <a:endParaRPr lang="en-GB" sz="1600" b="1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One-way ANOVA and </a:t>
                      </a:r>
                      <a:r>
                        <a:rPr lang="en-GB" sz="1600" dirty="0" err="1"/>
                        <a:t>Kruskal</a:t>
                      </a:r>
                      <a:r>
                        <a:rPr lang="en-GB" sz="1600" dirty="0"/>
                        <a:t>-Wallis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Two-way ANOVA </a:t>
                      </a:r>
                      <a:r>
                        <a:rPr lang="en-GB" sz="1600" dirty="0" err="1"/>
                        <a:t>incl</a:t>
                      </a:r>
                      <a:r>
                        <a:rPr lang="en-GB" sz="1600" dirty="0"/>
                        <a:t> understanding the interaction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364"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Correlation and regression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5791200" y="1752600"/>
            <a:ext cx="19960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Foundation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5791200" y="2708476"/>
            <a:ext cx="19960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Estimation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5791200" y="3412770"/>
            <a:ext cx="19960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Hypothesis testing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5791200" y="2335430"/>
            <a:ext cx="19960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Hypothesis testing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6873" t="32335" r="19110" b="18218"/>
          <a:stretch/>
        </p:blipFill>
        <p:spPr>
          <a:xfrm>
            <a:off x="3090227" y="4684762"/>
            <a:ext cx="4419600" cy="213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1094159" y="4876800"/>
            <a:ext cx="199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252097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actively following the lecture and practical and carrying out the independent study the successful student will be able to:</a:t>
            </a:r>
          </a:p>
          <a:p>
            <a:r>
              <a:rPr lang="en-GB" dirty="0"/>
              <a:t>Explain dependent and independent samples (MLO 2)</a:t>
            </a:r>
          </a:p>
          <a:p>
            <a:r>
              <a:rPr lang="en-GB" dirty="0"/>
              <a:t>Select, appropriately, </a:t>
            </a:r>
            <a:r>
              <a:rPr lang="en-GB" i="1" dirty="0"/>
              <a:t>t</a:t>
            </a:r>
            <a:r>
              <a:rPr lang="en-GB" dirty="0"/>
              <a:t>-tests and their non-parametric equivalents (MLO 2)</a:t>
            </a:r>
          </a:p>
          <a:p>
            <a:r>
              <a:rPr lang="en-GB" dirty="0"/>
              <a:t>Apply, interpret and evaluate the legitimacy of  the tests in R (MLO 3 and 4)</a:t>
            </a:r>
          </a:p>
          <a:p>
            <a:r>
              <a:rPr lang="en-GB" dirty="0"/>
              <a:t>Summarise and illustrate with appropriate 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F3764-A55D-4FB3-AA0F-A3766E89A3B9}"/>
              </a:ext>
            </a:extLst>
          </p:cNvPr>
          <p:cNvSpPr txBox="1"/>
          <p:nvPr/>
        </p:nvSpPr>
        <p:spPr>
          <a:xfrm rot="19807325">
            <a:off x="-116141" y="607728"/>
            <a:ext cx="3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in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28702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Types of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265987" cy="452755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>
                <a:solidFill>
                  <a:schemeClr val="bg1">
                    <a:lumMod val="50000"/>
                  </a:schemeClr>
                </a:solidFill>
              </a:rPr>
              <a:t>One-sample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>
                <a:solidFill>
                  <a:schemeClr val="bg1">
                    <a:lumMod val="50000"/>
                  </a:schemeClr>
                </a:solidFill>
              </a:rPr>
              <a:t>Compares the mean of sample to a particular value (compares the response to a reference)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GB" altLang="en-US" sz="2000" dirty="0">
                <a:solidFill>
                  <a:schemeClr val="bg1">
                    <a:lumMod val="50000"/>
                  </a:schemeClr>
                </a:solidFill>
              </a:rPr>
              <a:t>Includes paired-sample test for dependent samples (i.e., two linked measures)</a:t>
            </a:r>
            <a:endParaRPr lang="en-GB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en-GB" altLang="en-US" sz="3600" dirty="0"/>
              <a:t>Two-sample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3200" dirty="0"/>
              <a:t>Compares  two (independent) means to each other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19807325">
            <a:off x="188658" y="835607"/>
            <a:ext cx="3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in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414399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04988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/>
              <a:t>Is there a difference between the maths and stats marks of 10 students?</a:t>
            </a:r>
            <a:br>
              <a:rPr lang="en-GB" altLang="en-US" sz="3600" dirty="0"/>
            </a:br>
            <a:br>
              <a:rPr lang="en-GB" altLang="en-US" sz="3600" dirty="0"/>
            </a:br>
            <a:r>
              <a:rPr lang="en-GB" altLang="en-US" sz="3600" dirty="0"/>
              <a:t>The one sample is the difference between the pairs of values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089" r="75659" b="36634"/>
          <a:stretch/>
        </p:blipFill>
        <p:spPr>
          <a:xfrm>
            <a:off x="6019800" y="1487940"/>
            <a:ext cx="2100263" cy="521853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4900216" y="2057400"/>
            <a:ext cx="1043384" cy="8151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29200" y="3746499"/>
            <a:ext cx="914400" cy="6731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62400" y="2872580"/>
            <a:ext cx="1875631" cy="87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/>
              <a:t>Same student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9807325">
            <a:off x="188658" y="835607"/>
            <a:ext cx="3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in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9506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52578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Two-sample </a:t>
            </a:r>
            <a:r>
              <a:rPr lang="en-GB" altLang="en-US" i="1" dirty="0"/>
              <a:t>t</a:t>
            </a:r>
            <a:r>
              <a:rPr lang="en-GB" altLang="en-US" dirty="0"/>
              <a:t>-tests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524000"/>
            <a:ext cx="6705600" cy="2592387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800" dirty="0"/>
              <a:t>Is there a difference between two independent means</a:t>
            </a:r>
          </a:p>
          <a:p>
            <a:pPr lvl="2"/>
            <a:r>
              <a:rPr lang="en-GB" altLang="en-US" sz="2000" dirty="0"/>
              <a:t>Independent – values in one group not related to values in the other group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Example: is there a significant difference between the masses of male and female chaffinches?</a:t>
            </a:r>
          </a:p>
          <a:p>
            <a:pPr eaLnBrk="1" hangingPunct="1"/>
            <a:endParaRPr lang="en-GB" altLang="en-US" sz="2800" dirty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4458304"/>
            <a:ext cx="3073400" cy="232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 b="17143"/>
          <a:stretch>
            <a:fillRect/>
          </a:stretch>
        </p:blipFill>
        <p:spPr bwMode="auto">
          <a:xfrm>
            <a:off x="457200" y="4444017"/>
            <a:ext cx="324008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1"/>
          <p:cNvSpPr>
            <a:spLocks noChangeArrowheads="1"/>
          </p:cNvSpPr>
          <p:nvPr/>
        </p:nvSpPr>
        <p:spPr bwMode="auto">
          <a:xfrm>
            <a:off x="2584450" y="4444017"/>
            <a:ext cx="2413000" cy="46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/>
              <a:t>Fringilla coelebs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BA3D-8380-4F69-A8D3-F04DC6AD14B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r="86190" b="32762"/>
          <a:stretch/>
        </p:blipFill>
        <p:spPr bwMode="auto">
          <a:xfrm>
            <a:off x="6770688" y="242340"/>
            <a:ext cx="2311400" cy="629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Bracket 10"/>
          <p:cNvSpPr/>
          <p:nvPr/>
        </p:nvSpPr>
        <p:spPr>
          <a:xfrm>
            <a:off x="8458200" y="1066800"/>
            <a:ext cx="228600" cy="457200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63000" y="2097964"/>
            <a:ext cx="242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</a:t>
            </a:r>
          </a:p>
          <a:p>
            <a:r>
              <a:rPr lang="en-GB" dirty="0">
                <a:solidFill>
                  <a:srgbClr val="FF0000"/>
                </a:solidFill>
              </a:rPr>
              <a:t> LINKED</a:t>
            </a:r>
          </a:p>
        </p:txBody>
      </p:sp>
      <p:sp>
        <p:nvSpPr>
          <p:cNvPr id="18" name="Right Bracket 17"/>
          <p:cNvSpPr/>
          <p:nvPr/>
        </p:nvSpPr>
        <p:spPr>
          <a:xfrm flipH="1">
            <a:off x="7391400" y="1295400"/>
            <a:ext cx="228600" cy="457200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3ED38FA6-4250-4E72-BB92-AA9DF0E0C576}"/>
              </a:ext>
            </a:extLst>
          </p:cNvPr>
          <p:cNvSpPr/>
          <p:nvPr/>
        </p:nvSpPr>
        <p:spPr>
          <a:xfrm rot="16200000" flipH="1">
            <a:off x="2043907" y="824708"/>
            <a:ext cx="152399" cy="307498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D70DB-1675-4560-B8E4-B981480B0034}"/>
              </a:ext>
            </a:extLst>
          </p:cNvPr>
          <p:cNvSpPr txBox="1"/>
          <p:nvPr/>
        </p:nvSpPr>
        <p:spPr>
          <a:xfrm rot="19807325">
            <a:off x="417377" y="416366"/>
            <a:ext cx="11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83768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/>
                  <a:t>Standard formula for all t-tests</a:t>
                </a:r>
              </a:p>
              <a:p>
                <a:pPr marL="0" lvl="1" indent="0">
                  <a:spcAft>
                    <a:spcPts val="1200"/>
                  </a:spcAft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/>
                        </a:rPr>
                        <m:t>𝑡</m:t>
                      </m:r>
                      <m:r>
                        <a:rPr lang="en-GB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>
                              <a:latin typeface="Cambria Math"/>
                            </a:rPr>
                            <m:t>−</m:t>
                          </m:r>
                          <m:r>
                            <a:rPr lang="en-GB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>
                              <a:latin typeface="Cambria Math"/>
                            </a:rPr>
                            <m:t>𝑠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𝑒</m:t>
                          </m:r>
                          <m:r>
                            <a:rPr lang="en-GB">
                              <a:latin typeface="Cambria Math"/>
                            </a:rPr>
                            <m:t>. </m:t>
                          </m:r>
                          <m:r>
                            <a:rPr lang="en-GB">
                              <a:latin typeface="Cambria Math"/>
                            </a:rPr>
                            <m:t>𝑜𝑓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</m:t>
                        </m:r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]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</a:rPr>
                          <m:t>.  </m:t>
                        </m:r>
                        <m:r>
                          <a:rPr lang="en-GB" b="0" i="1" smtClean="0">
                            <a:latin typeface="Cambria Math"/>
                          </a:rPr>
                          <m:t>𝑜𝑓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  <a:defRPr/>
                </a:pPr>
                <a:r>
                  <a:rPr lang="en-GB" sz="2000" dirty="0"/>
                  <a:t>	To aid understanding, not for remembering</a:t>
                </a:r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 err="1"/>
                  <a:t>d.f.</a:t>
                </a:r>
                <a:r>
                  <a:rPr lang="en-GB" sz="3200" dirty="0"/>
                  <a:t>= n</a:t>
                </a:r>
                <a:r>
                  <a:rPr lang="en-GB" sz="3200" baseline="-25000" dirty="0"/>
                  <a:t>1</a:t>
                </a:r>
                <a:r>
                  <a:rPr lang="en-GB" sz="3200" dirty="0"/>
                  <a:t> + n</a:t>
                </a:r>
                <a:r>
                  <a:rPr lang="en-GB" sz="3200" baseline="-25000" dirty="0"/>
                  <a:t>2</a:t>
                </a:r>
                <a:r>
                  <a:rPr lang="en-GB" sz="3200" dirty="0"/>
                  <a:t> - 2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  <a:blipFill rotWithShape="1">
                <a:blip r:embed="rId3"/>
                <a:stretch>
                  <a:fillRect l="-1774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0866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i="1" kern="0" dirty="0">
                <a:latin typeface="+mj-lt"/>
                <a:ea typeface="+mj-ea"/>
                <a:cs typeface="+mj-cs"/>
              </a:rPr>
              <a:t>t</a:t>
            </a:r>
            <a:r>
              <a:rPr lang="en-GB" sz="4000" kern="0" dirty="0">
                <a:latin typeface="+mj-lt"/>
                <a:ea typeface="+mj-ea"/>
                <a:cs typeface="+mj-cs"/>
              </a:rPr>
              <a:t>-tests</a:t>
            </a:r>
            <a:endParaRPr lang="en-GB" sz="4000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4165D-2F22-41AA-9CB0-7E5A7DA7827E}"/>
              </a:ext>
            </a:extLst>
          </p:cNvPr>
          <p:cNvSpPr txBox="1"/>
          <p:nvPr/>
        </p:nvSpPr>
        <p:spPr>
          <a:xfrm rot="19807325">
            <a:off x="188659" y="818190"/>
            <a:ext cx="3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in previous lecture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57DFF9-B1CF-4AF5-AF18-377B26881B2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5FC5E7-4976-47BE-A171-6C8F1E9A35A8}"/>
              </a:ext>
            </a:extLst>
          </p:cNvPr>
          <p:cNvSpPr txBox="1"/>
          <p:nvPr/>
        </p:nvSpPr>
        <p:spPr>
          <a:xfrm rot="19807325">
            <a:off x="257047" y="3584842"/>
            <a:ext cx="11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3867146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5275dbb7-ec9c-49b4-8e8b-edbd6fa0db0e"/>
  <p:tag name="WASPOLLED" val="609E324E4E404F3F9B1A2A11831103CB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31136</TotalTime>
  <Words>1587</Words>
  <Application>Microsoft Office PowerPoint</Application>
  <PresentationFormat>On-screen Show (4:3)</PresentationFormat>
  <Paragraphs>310</Paragraphs>
  <Slides>34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Consolas</vt:lpstr>
      <vt:lpstr>Wingdings</vt:lpstr>
      <vt:lpstr>Verdana</vt:lpstr>
      <vt:lpstr>Calibri</vt:lpstr>
      <vt:lpstr>Times New Roman</vt:lpstr>
      <vt:lpstr>Arial</vt:lpstr>
      <vt:lpstr>Lucida Console</vt:lpstr>
      <vt:lpstr>Cambria Math</vt:lpstr>
      <vt:lpstr>Office Theme</vt:lpstr>
      <vt:lpstr>Assessment</vt:lpstr>
      <vt:lpstr>Laboratory &amp; Professional skills for Bioscientists Term 2: Data Analysis in R</vt:lpstr>
      <vt:lpstr>Summary</vt:lpstr>
      <vt:lpstr>Overview of topics</vt:lpstr>
      <vt:lpstr>Learning objectives</vt:lpstr>
      <vt:lpstr>Types of t-test</vt:lpstr>
      <vt:lpstr>Is there a difference between the maths and stats marks of 10 students?  The one sample is the difference between the pairs of values</vt:lpstr>
      <vt:lpstr>Two-sample t-tests</vt:lpstr>
      <vt:lpstr>PowerPoint Presentation</vt:lpstr>
      <vt:lpstr>t-tests in general Assumptions</vt:lpstr>
      <vt:lpstr>t-tests in general: assumptions Checking Assumptions</vt:lpstr>
      <vt:lpstr>t-tests in general: assumptions When data are not normally distributed</vt:lpstr>
      <vt:lpstr>t-tests Two-sample t-test example</vt:lpstr>
      <vt:lpstr>t-tests Two-sample t-test example</vt:lpstr>
      <vt:lpstr>Tidy data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PowerPoint Presentation</vt:lpstr>
      <vt:lpstr>t-tests Two-sample t-test: figures</vt:lpstr>
      <vt:lpstr>t-tests Two-sample t-test: figures</vt:lpstr>
      <vt:lpstr>PowerPoint Presentation</vt:lpstr>
      <vt:lpstr>When the t-test assumptions are not met: non- parametric tests</vt:lpstr>
      <vt:lpstr>Non-parametric tests t-test equivalents</vt:lpstr>
      <vt:lpstr>PowerPoint Presentation</vt:lpstr>
      <vt:lpstr>PowerPoint Presentation</vt:lpstr>
      <vt:lpstr>PowerPoint Presentation</vt:lpstr>
      <vt:lpstr>PowerPoint Presentation</vt:lpstr>
      <vt:lpstr>Learning objectives for the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313</cp:revision>
  <cp:lastPrinted>2015-09-22T13:49:58Z</cp:lastPrinted>
  <dcterms:created xsi:type="dcterms:W3CDTF">2006-08-16T00:00:00Z</dcterms:created>
  <dcterms:modified xsi:type="dcterms:W3CDTF">2020-05-18T04:26:48Z</dcterms:modified>
</cp:coreProperties>
</file>