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476" r:id="rId4"/>
    <p:sldId id="479" r:id="rId5"/>
    <p:sldId id="470" r:id="rId6"/>
    <p:sldId id="430" r:id="rId7"/>
    <p:sldId id="433" r:id="rId8"/>
    <p:sldId id="481" r:id="rId9"/>
    <p:sldId id="491" r:id="rId10"/>
    <p:sldId id="493" r:id="rId11"/>
    <p:sldId id="492" r:id="rId12"/>
    <p:sldId id="494" r:id="rId13"/>
    <p:sldId id="488" r:id="rId14"/>
    <p:sldId id="495" r:id="rId15"/>
    <p:sldId id="496" r:id="rId16"/>
    <p:sldId id="497" r:id="rId17"/>
    <p:sldId id="466" r:id="rId18"/>
    <p:sldId id="450" r:id="rId19"/>
    <p:sldId id="453" r:id="rId20"/>
    <p:sldId id="454" r:id="rId21"/>
    <p:sldId id="458" r:id="rId22"/>
    <p:sldId id="451" r:id="rId23"/>
    <p:sldId id="452" r:id="rId24"/>
    <p:sldId id="459" r:id="rId25"/>
    <p:sldId id="461" r:id="rId26"/>
    <p:sldId id="464" r:id="rId27"/>
    <p:sldId id="462" r:id="rId28"/>
    <p:sldId id="485" r:id="rId29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ucida Console" panose="020B0609040504020204" pitchFamily="49" charset="0"/>
      <p:regular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</p:embeddedFontLst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3" autoAdjust="0"/>
    <p:restoredTop sz="84720" autoAdjust="0"/>
  </p:normalViewPr>
  <p:slideViewPr>
    <p:cSldViewPr>
      <p:cViewPr varScale="1">
        <p:scale>
          <a:sx n="103" d="100"/>
          <a:sy n="103" d="100"/>
        </p:scale>
        <p:origin x="10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3-4C8D-B25C-C6E842AAC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73-4C8D-B25C-C6E842AAC0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73-4C8D-B25C-C6E842AAC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9591040"/>
        <c:axId val="139986048"/>
        <c:axId val="47929536"/>
      </c:bar3DChart>
      <c:catAx>
        <c:axId val="139591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9986048"/>
        <c:crosses val="autoZero"/>
        <c:auto val="1"/>
        <c:lblAlgn val="ctr"/>
        <c:lblOffset val="100"/>
        <c:noMultiLvlLbl val="0"/>
      </c:catAx>
      <c:valAx>
        <c:axId val="13998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591040"/>
        <c:crosses val="autoZero"/>
        <c:crossBetween val="between"/>
      </c:valAx>
      <c:serAx>
        <c:axId val="47929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3998604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21E9-F974-4869-B9C8-E1512ECFD807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6731D-14DB-4586-A3AC-41818A91E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4D7E240-94E7-4E16-B154-125725F0F78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8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84B8794-9650-4C5A-A5FD-219B003ABC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40D5236-A4CC-466E-9902-AA01FEE60B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40D5236-A4CC-466E-9902-AA01FEE60B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8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5C8C9CC-0A02-4BB9-B5BD-BEC391A66281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93072D3-C091-4DE7-971C-E6AD5120639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7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9EA2F2A-9D6D-4731-A5D5-943786615B3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85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A5EFCDC-85FC-4AC1-9A4B-B46A99D38F0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4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1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E85AA7A1-2E44-407F-9A62-BB8A016A980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7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4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4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Ratio of difference between observed stat and expected and standard dev of obs stat. Is diff big relative to variance? T is a standard error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7C3C1C3-0FDB-48AD-8027-91D9471ED74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A2121A-C399-4444-831B-5729E69D603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18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B30960E-94ED-4BB9-9FCD-3F0A886B443F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GB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8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01150886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96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24051"/>
          </a:xfrm>
        </p:spPr>
        <p:txBody>
          <a:bodyPr>
            <a:normAutofit fontScale="90000"/>
          </a:bodyPr>
          <a:lstStyle/>
          <a:p>
            <a:r>
              <a:rPr lang="en-US" dirty="0"/>
              <a:t>Laboratory &amp; Professional skills for </a:t>
            </a:r>
            <a:r>
              <a:rPr lang="en-US" dirty="0" err="1"/>
              <a:t>Bioscientists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Term 2: 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than two samples: One-way ANOVA and </a:t>
            </a:r>
            <a:r>
              <a:rPr lang="en-GB" dirty="0" err="1" smtClean="0"/>
              <a:t>Kruskal</a:t>
            </a:r>
            <a:r>
              <a:rPr lang="en-GB" dirty="0" smtClean="0"/>
              <a:t>-Wallis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3988" y="4724400"/>
            <a:ext cx="8151812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culturesum</a:t>
            </a:r>
            <a:endParaRPr lang="en-GB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# A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tibble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3 x 5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medium                    mean 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n    se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fct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                  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 &lt;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dbl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1 control                   10.1 0.716    10 0.226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2 with sugar                10.2 0.818    10 0.259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3 with sugar + amino acids  11.4 1.18     10 0.373</a:t>
            </a:r>
            <a:endParaRPr lang="en-GB" sz="2000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Summarise the data:</a:t>
            </a:r>
            <a:endParaRPr lang="en-GB" altLang="en-US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2546330"/>
            <a:ext cx="5105400" cy="202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culturesum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&lt;- culture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group_by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(medium) %&gt;%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summarise(mean = mean(diameter),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(diameter),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n = length(diameter),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se = 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std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/</a:t>
            </a:r>
            <a:r>
              <a:rPr lang="en-GB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sqrt</a:t>
            </a:r>
            <a:r>
              <a:rPr lang="en-GB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(n))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5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81937"/>
            <a:ext cx="5562600" cy="11177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 &lt;- </a:t>
            </a:r>
            <a:r>
              <a:rPr lang="en-GB" sz="24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diameter ~ medium)</a:t>
            </a:r>
            <a:endParaRPr lang="en-GB" sz="2800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/>
              <a:t>Run the </a:t>
            </a:r>
            <a:r>
              <a:rPr lang="en-GB" altLang="en-US" sz="2800" dirty="0" err="1" smtClean="0"/>
              <a:t>anova</a:t>
            </a:r>
            <a:endParaRPr lang="en-GB" alt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318760" y="1447800"/>
            <a:ext cx="35645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Name of the </a:t>
            </a:r>
            <a:r>
              <a:rPr lang="en-GB" altLang="en-US" sz="2800" dirty="0" err="1" smtClean="0"/>
              <a:t>dataframe</a:t>
            </a:r>
            <a:endParaRPr lang="en-GB" altLang="en-US" sz="2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349240" y="3805931"/>
            <a:ext cx="35645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The </a:t>
            </a:r>
            <a:r>
              <a:rPr lang="en-GB" altLang="en-US" sz="2800" dirty="0" smtClean="0"/>
              <a:t>model</a:t>
            </a:r>
            <a:r>
              <a:rPr lang="en-GB" altLang="en-US" sz="2800" dirty="0"/>
              <a:t>:</a:t>
            </a:r>
            <a:r>
              <a:rPr lang="en-GB" altLang="en-US" sz="2800" dirty="0" smtClean="0"/>
              <a:t> </a:t>
            </a:r>
            <a:r>
              <a:rPr lang="en-GB" altLang="en-US" sz="2800" dirty="0" smtClean="0"/>
              <a:t>explain diameter by medium</a:t>
            </a:r>
            <a:endParaRPr lang="en-GB" alt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419600" y="1971020"/>
            <a:ext cx="899160" cy="5109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1"/>
          </p:cNvCxnSpPr>
          <p:nvPr/>
        </p:nvCxnSpPr>
        <p:spPr>
          <a:xfrm flipH="1" flipV="1">
            <a:off x="4038600" y="3442906"/>
            <a:ext cx="1310640" cy="84007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77740" y="5186939"/>
            <a:ext cx="607085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Assign result because we will be able to access residuals from this object later</a:t>
            </a:r>
            <a:endParaRPr lang="en-GB" alt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838200" y="3040821"/>
            <a:ext cx="1234440" cy="21461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2438400"/>
            <a:ext cx="5562600" cy="1097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4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summary(mod)</a:t>
            </a:r>
            <a:endParaRPr lang="en-GB" sz="2800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Examine the result</a:t>
            </a:r>
            <a:endParaRPr lang="en-GB" altLang="en-US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53988" y="3843655"/>
            <a:ext cx="8151812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sz="20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400" kern="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68" y="1665615"/>
            <a:ext cx="156813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P value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553200" y="2317750"/>
            <a:ext cx="914400" cy="154779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794" y="6198255"/>
            <a:ext cx="457120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A key for the line annotation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2438400" y="5334000"/>
            <a:ext cx="1219200" cy="8642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9675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dirty="0" smtClean="0"/>
              <a:t>Sum </a:t>
            </a:r>
            <a:r>
              <a:rPr lang="en-GB" altLang="en-US" dirty="0" err="1" smtClean="0"/>
              <a:t>Sq</a:t>
            </a:r>
            <a:r>
              <a:rPr lang="en-GB" altLang="en-US" dirty="0"/>
              <a:t>: “Sums of squares </a:t>
            </a:r>
            <a:r>
              <a:rPr lang="en-GB" altLang="en-US" dirty="0" smtClean="0"/>
              <a:t>” (SS): (“</a:t>
            </a:r>
            <a:r>
              <a:rPr lang="en-GB" altLang="en-US" i="1" dirty="0" smtClean="0"/>
              <a:t>sum squared deviation from the mean</a:t>
            </a:r>
            <a:r>
              <a:rPr lang="en-GB" altLang="en-US" dirty="0" smtClean="0"/>
              <a:t>”)</a:t>
            </a:r>
          </a:p>
          <a:p>
            <a:pPr marL="0" indent="0">
              <a:buNone/>
            </a:pPr>
            <a:r>
              <a:rPr lang="en-GB" altLang="en-US" dirty="0"/>
              <a:t>Mean </a:t>
            </a:r>
            <a:r>
              <a:rPr lang="en-GB" altLang="en-US" dirty="0" err="1"/>
              <a:t>Sq</a:t>
            </a:r>
            <a:r>
              <a:rPr lang="en-GB" altLang="en-US" dirty="0"/>
              <a:t>: “Mean square” (MS): variance </a:t>
            </a:r>
            <a:r>
              <a:rPr lang="en-GB" altLang="en-US" dirty="0" smtClean="0"/>
              <a:t>SS / </a:t>
            </a:r>
            <a:r>
              <a:rPr lang="en-GB" altLang="en-US" dirty="0" err="1" smtClean="0"/>
              <a:t>df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(“</a:t>
            </a:r>
            <a:r>
              <a:rPr lang="en-GB" altLang="en-US" i="1" dirty="0"/>
              <a:t>average squared deviation from the mean</a:t>
            </a:r>
            <a:r>
              <a:rPr lang="en-GB" altLang="en-US" dirty="0"/>
              <a:t>”)</a:t>
            </a:r>
          </a:p>
          <a:p>
            <a:pPr marL="0" indent="0">
              <a:buNone/>
            </a:pPr>
            <a:r>
              <a:rPr lang="en-GB" altLang="en-US" sz="2800" dirty="0" smtClean="0"/>
              <a:t>See lecture 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27950"/>
            <a:ext cx="8001000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9675"/>
            <a:ext cx="8229600" cy="2971800"/>
          </a:xfrm>
        </p:spPr>
        <p:txBody>
          <a:bodyPr>
            <a:normAutofit/>
          </a:bodyPr>
          <a:lstStyle/>
          <a:p>
            <a:r>
              <a:rPr lang="en-GB" altLang="en-US" sz="3000" dirty="0" smtClean="0"/>
              <a:t>Not in output: Total MS: total variation</a:t>
            </a:r>
          </a:p>
          <a:p>
            <a:r>
              <a:rPr lang="en-GB" altLang="en-US" sz="3000" dirty="0" smtClean="0"/>
              <a:t>5.247 - Treatment/factor MS:  variation due to categorical variable</a:t>
            </a:r>
          </a:p>
          <a:p>
            <a:r>
              <a:rPr lang="en-GB" altLang="en-US" sz="3000" dirty="0" smtClean="0"/>
              <a:t>0.858 - Residual MS: background/random/left over variation</a:t>
            </a:r>
            <a:endParaRPr lang="en-GB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27950"/>
            <a:ext cx="8001000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56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9675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000" dirty="0" smtClean="0"/>
              <a:t>F is the test statistic</a:t>
            </a:r>
          </a:p>
          <a:p>
            <a:pPr marL="0" indent="0">
              <a:buNone/>
            </a:pPr>
            <a:r>
              <a:rPr lang="en-GB" altLang="en-US" sz="3000" dirty="0" smtClean="0"/>
              <a:t>It is factor MS / Residual MS</a:t>
            </a:r>
          </a:p>
          <a:p>
            <a:pPr marL="0" indent="0">
              <a:buNone/>
            </a:pPr>
            <a:r>
              <a:rPr lang="en-GB" sz="3000" dirty="0" smtClean="0"/>
              <a:t>5.247 / 0.858 = 6.113</a:t>
            </a:r>
          </a:p>
          <a:p>
            <a:pPr marL="0" indent="0">
              <a:buNone/>
            </a:pPr>
            <a:r>
              <a:rPr lang="en-GB" sz="3000" dirty="0" smtClean="0"/>
              <a:t>There is 6.113 times the variance between groups than within them</a:t>
            </a:r>
            <a:endParaRPr lang="en-GB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727950"/>
            <a:ext cx="8001000" cy="19475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</a:t>
            </a:r>
            <a:r>
              <a:rPr lang="en-GB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Sum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Mean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Sq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F value  </a:t>
            </a: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Pr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(&gt;F)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medium       2  10.49   5.247   6.113 0.00646 **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Residuals   27  23.18   0.858                 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---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Signif</a:t>
            </a: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. codes: 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 ‘***’ 0.001 ‘**’ 0.01 ‘*’ 0.05 ‘.’ 0.1 ‘ ’ 1 </a:t>
            </a: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3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 smtClean="0"/>
              <a:t>One-way ANOVA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Common sense</a:t>
            </a:r>
          </a:p>
          <a:p>
            <a:pPr marL="971550" lvl="1" indent="-457200">
              <a:defRPr/>
            </a:pPr>
            <a:r>
              <a:rPr lang="en-GB" sz="3200" dirty="0" smtClean="0"/>
              <a:t>response </a:t>
            </a:r>
            <a:r>
              <a:rPr lang="en-GB" sz="3200" dirty="0"/>
              <a:t>should be continuous</a:t>
            </a:r>
          </a:p>
          <a:p>
            <a:pPr marL="971550" lvl="1" indent="-457200">
              <a:defRPr/>
            </a:pPr>
            <a:r>
              <a:rPr lang="en-GB" sz="3200" dirty="0" smtClean="0"/>
              <a:t>No/few repeats</a:t>
            </a:r>
            <a:endParaRPr lang="en-GB" sz="3200" dirty="0"/>
          </a:p>
          <a:p>
            <a:pPr marL="0" lvl="1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Plot the </a:t>
            </a:r>
            <a:r>
              <a:rPr lang="en-GB" sz="4400" dirty="0" smtClean="0"/>
              <a:t>residuals</a:t>
            </a:r>
            <a:endParaRPr lang="en-GB" sz="4400" dirty="0"/>
          </a:p>
          <a:p>
            <a:pPr marL="0" lvl="1" indent="0">
              <a:buNone/>
              <a:defRPr/>
            </a:pPr>
            <a:r>
              <a:rPr lang="en-GB" sz="4400" dirty="0"/>
              <a:t>- Using a test in </a:t>
            </a:r>
            <a:r>
              <a:rPr lang="en-GB" sz="4400" dirty="0" smtClean="0"/>
              <a:t>R</a:t>
            </a:r>
            <a:endParaRPr lang="en-GB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19807325">
            <a:off x="-89103" y="1052228"/>
            <a:ext cx="3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Also in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7128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600201"/>
            <a:ext cx="5122817" cy="125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Residuals are calculated for you already!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7382" y="2853155"/>
            <a:ext cx="4842707" cy="3380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  <a:defRPr/>
            </a:pP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GB" altLang="en-US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r>
              <a:rPr lang="en-GB" altLang="en-US" sz="20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Shapiro-Wilk normality test</a:t>
            </a:r>
          </a:p>
          <a:p>
            <a:pPr>
              <a:buNone/>
              <a:defRPr/>
            </a:pP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GB" altLang="en-US" sz="20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mod$residuals</a:t>
            </a:r>
            <a:endParaRPr lang="en-GB" altLang="en-US" sz="20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0.96423, p-value = </a:t>
            </a:r>
            <a:r>
              <a:rPr lang="en-GB" altLang="en-US" sz="20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0.3953</a:t>
            </a:r>
          </a:p>
          <a:p>
            <a:pPr>
              <a:buNone/>
              <a:defRPr/>
            </a:pPr>
            <a:endParaRPr lang="en-GB" altLang="en-US" sz="2000" kern="0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GB" altLang="en-US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plot(mod, which=1)</a:t>
            </a:r>
            <a:endParaRPr lang="en-GB" altLang="en-US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" r="6459"/>
          <a:stretch/>
        </p:blipFill>
        <p:spPr bwMode="auto">
          <a:xfrm>
            <a:off x="5537910" y="1676400"/>
            <a:ext cx="3048000" cy="218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 r="4143"/>
          <a:stretch/>
        </p:blipFill>
        <p:spPr bwMode="auto">
          <a:xfrm>
            <a:off x="5333999" y="4191000"/>
            <a:ext cx="3455821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2859" y="2514600"/>
            <a:ext cx="28462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Should be normally distributed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4048405"/>
            <a:ext cx="228600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Spread should be similar in each group</a:t>
            </a:r>
            <a:endParaRPr lang="en-GB" sz="16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86600" cy="1371599"/>
          </a:xfrm>
        </p:spPr>
        <p:txBody>
          <a:bodyPr/>
          <a:lstStyle/>
          <a:p>
            <a:r>
              <a:rPr lang="en-GB" altLang="en-US" sz="2800" dirty="0" smtClean="0"/>
              <a:t>One-way ANOVA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358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1676400" y="4334856"/>
            <a:ext cx="36576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1676400" y="2789565"/>
            <a:ext cx="36576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6532864" y="1892300"/>
            <a:ext cx="1849137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4978124" y="1892300"/>
            <a:ext cx="1575076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3368698" y="1897396"/>
            <a:ext cx="1609426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905000"/>
            <a:ext cx="8153400" cy="4687889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dirty="0"/>
              <a:t>Reporting the result: “significance, direction, magnitude”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	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There is a significant effect of media on the diameter of bacterial colonies (ANOVA: </a:t>
            </a:r>
            <a:r>
              <a:rPr lang="en-GB" i="1" dirty="0" smtClean="0"/>
              <a:t>F</a:t>
            </a:r>
            <a:r>
              <a:rPr lang="en-GB" dirty="0" smtClean="0"/>
              <a:t> = 6.11; </a:t>
            </a:r>
            <a:r>
              <a:rPr lang="en-GB" i="1" dirty="0" err="1" smtClean="0"/>
              <a:t>d.f.</a:t>
            </a:r>
            <a:r>
              <a:rPr lang="en-GB" dirty="0" smtClean="0"/>
              <a:t> = 2, 27; </a:t>
            </a:r>
            <a:r>
              <a:rPr lang="en-GB" i="1" dirty="0"/>
              <a:t> </a:t>
            </a:r>
            <a:r>
              <a:rPr lang="en-GB" i="1" dirty="0" smtClean="0"/>
              <a:t>p </a:t>
            </a:r>
            <a:r>
              <a:rPr lang="en-GB" dirty="0" smtClean="0"/>
              <a:t>= 0.006).</a:t>
            </a:r>
          </a:p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Or</a:t>
            </a:r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dirty="0" smtClean="0"/>
              <a:t>There </a:t>
            </a:r>
            <a:r>
              <a:rPr lang="en-GB" dirty="0"/>
              <a:t>is a significant </a:t>
            </a:r>
            <a:r>
              <a:rPr lang="en-GB" dirty="0" smtClean="0"/>
              <a:t>difference in diameters between colonies grown on different media  (</a:t>
            </a:r>
            <a:r>
              <a:rPr lang="en-GB" dirty="0"/>
              <a:t>ANOVA: </a:t>
            </a:r>
            <a:r>
              <a:rPr lang="en-GB" i="1" dirty="0"/>
              <a:t>F</a:t>
            </a:r>
            <a:r>
              <a:rPr lang="en-GB" dirty="0"/>
              <a:t> = 6.11; </a:t>
            </a:r>
            <a:r>
              <a:rPr lang="en-GB" i="1" dirty="0" err="1"/>
              <a:t>d.f.</a:t>
            </a:r>
            <a:r>
              <a:rPr lang="en-GB" dirty="0"/>
              <a:t> = 2, 27; </a:t>
            </a:r>
            <a:r>
              <a:rPr lang="en-GB" i="1" dirty="0"/>
              <a:t>P</a:t>
            </a:r>
            <a:r>
              <a:rPr lang="en-GB" dirty="0"/>
              <a:t>=0.006</a:t>
            </a:r>
            <a:r>
              <a:rPr lang="en-GB" dirty="0" smtClean="0"/>
              <a:t>).</a:t>
            </a:r>
          </a:p>
          <a:p>
            <a:pPr marL="0" indent="-57150">
              <a:buClr>
                <a:schemeClr val="accent2"/>
              </a:buClr>
              <a:buNone/>
              <a:defRPr/>
            </a:pPr>
            <a:endParaRPr lang="en-GB" dirty="0"/>
          </a:p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dirty="0" smtClean="0"/>
              <a:t>What about direction and magnitude??</a:t>
            </a:r>
            <a:endParaRPr lang="en-GB" dirty="0"/>
          </a:p>
          <a:p>
            <a:pPr marL="342900" lvl="1" indent="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endParaRPr lang="en-GB" sz="2800" dirty="0" smtClean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5047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69288" cy="83820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Which means differ? Post-hoc test needed e.g., Tukey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3187" y="2517775"/>
            <a:ext cx="8964613" cy="3959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16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</a:t>
            </a:r>
            <a:endParaRPr lang="en-GB" sz="16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Tukey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multiple comparisons of means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95% family-wise confidence level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Fit: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aov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(formula = diameter ~ medium)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$medium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  diff 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sugar-control                  0.170 -0.857331 1.197331 0.9116894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acids-control    1.331  0.303669 2.358331 0.0092052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acids-with sugar 1.161  0.133669 2.188331 0.0243794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direction and magnitude</a:t>
            </a:r>
          </a:p>
        </p:txBody>
      </p:sp>
    </p:spTree>
    <p:extLst>
      <p:ext uri="{BB962C8B-B14F-4D97-AF65-F5344CB8AC3E}">
        <p14:creationId xmlns:p14="http://schemas.microsoft.com/office/powerpoint/2010/main" val="198816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Extend our ability to test for differences between two </a:t>
            </a:r>
            <a:r>
              <a:rPr lang="en-GB" dirty="0" smtClean="0"/>
              <a:t>or </a:t>
            </a:r>
            <a:r>
              <a:rPr lang="en-GB" dirty="0" smtClean="0"/>
              <a:t>more groups: one-way ANOVA and its non-parametric </a:t>
            </a:r>
            <a:r>
              <a:rPr lang="en-GB" dirty="0"/>
              <a:t>equivalent </a:t>
            </a:r>
            <a:r>
              <a:rPr lang="en-GB" dirty="0" err="1"/>
              <a:t>Kruskal</a:t>
            </a:r>
            <a:r>
              <a:rPr lang="en-GB" dirty="0"/>
              <a:t>-Wallis</a:t>
            </a:r>
          </a:p>
          <a:p>
            <a:r>
              <a:rPr lang="en-GB" dirty="0" smtClean="0"/>
              <a:t>Why not do several </a:t>
            </a:r>
            <a:r>
              <a:rPr lang="en-GB" dirty="0"/>
              <a:t>two-sample </a:t>
            </a:r>
            <a:r>
              <a:rPr lang="en-GB" dirty="0" smtClean="0"/>
              <a:t>tests?</a:t>
            </a:r>
          </a:p>
          <a:p>
            <a:r>
              <a:rPr lang="en-GB" dirty="0" smtClean="0"/>
              <a:t>ANOVA terminology and concepts</a:t>
            </a:r>
          </a:p>
          <a:p>
            <a:r>
              <a:rPr lang="en-GB" dirty="0" smtClean="0"/>
              <a:t>ANOVA assumptions </a:t>
            </a:r>
          </a:p>
          <a:p>
            <a:r>
              <a:rPr lang="en-GB" dirty="0" smtClean="0"/>
              <a:t>Running, interpreting and reporting an ANOVA</a:t>
            </a:r>
          </a:p>
          <a:p>
            <a:r>
              <a:rPr lang="en-GB" dirty="0" smtClean="0"/>
              <a:t>Post-hoc analysis (after a significant ANOVA)</a:t>
            </a:r>
          </a:p>
          <a:p>
            <a:r>
              <a:rPr lang="en-GB" dirty="0" smtClean="0"/>
              <a:t>When assumptions are not met: </a:t>
            </a:r>
            <a:r>
              <a:rPr lang="en-GB" dirty="0" err="1" smtClean="0"/>
              <a:t>Kruskal</a:t>
            </a:r>
            <a:r>
              <a:rPr lang="en-GB" dirty="0" smtClean="0"/>
              <a:t>-Wallis</a:t>
            </a:r>
          </a:p>
          <a:p>
            <a:r>
              <a:rPr lang="en-GB" dirty="0"/>
              <a:t>Running, interpreting and </a:t>
            </a:r>
            <a:r>
              <a:rPr lang="en-GB" dirty="0" smtClean="0"/>
              <a:t>reporting </a:t>
            </a:r>
            <a:r>
              <a:rPr lang="en-GB" dirty="0" err="1"/>
              <a:t>Kruskal</a:t>
            </a:r>
            <a:r>
              <a:rPr lang="en-GB" dirty="0"/>
              <a:t>-Wallis</a:t>
            </a:r>
          </a:p>
          <a:p>
            <a:r>
              <a:rPr lang="en-GB" dirty="0" smtClean="0"/>
              <a:t>Post-hoc </a:t>
            </a:r>
            <a:r>
              <a:rPr lang="en-GB" dirty="0"/>
              <a:t>analysis (after a </a:t>
            </a:r>
            <a:r>
              <a:rPr lang="en-GB" dirty="0" smtClean="0"/>
              <a:t>significant </a:t>
            </a:r>
            <a:r>
              <a:rPr lang="en-GB" dirty="0" err="1" smtClean="0"/>
              <a:t>Kruskal</a:t>
            </a:r>
            <a:r>
              <a:rPr lang="en-GB" dirty="0" smtClean="0"/>
              <a:t>-Wallis)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086600" cy="1160463"/>
          </a:xfrm>
        </p:spPr>
        <p:txBody>
          <a:bodyPr/>
          <a:lstStyle/>
          <a:p>
            <a:pPr eaLnBrk="1" hangingPunct="1"/>
            <a:r>
              <a:rPr lang="en-GB" altLang="en-US" sz="3600" dirty="0" smtClean="0"/>
              <a:t>Which means differ?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534" y="1219200"/>
            <a:ext cx="5741266" cy="6096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sz="2800" dirty="0" smtClean="0"/>
              <a:t>Visualise with post-hoc plot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0825" y="1993792"/>
            <a:ext cx="310197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plot(</a:t>
            </a:r>
            <a:r>
              <a:rPr lang="en-GB" sz="2000" kern="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TukeyHSD</a:t>
            </a:r>
            <a:r>
              <a:rPr lang="en-GB" sz="20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(mod))</a:t>
            </a:r>
            <a:endParaRPr lang="en-GB" sz="2000" kern="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t="7567" r="5795" b="3465"/>
          <a:stretch>
            <a:fillRect/>
          </a:stretch>
        </p:blipFill>
        <p:spPr bwMode="auto">
          <a:xfrm>
            <a:off x="3860800" y="2348360"/>
            <a:ext cx="43180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 bwMode="auto">
          <a:xfrm>
            <a:off x="5616432" y="4840711"/>
            <a:ext cx="2287586" cy="329349"/>
          </a:xfrm>
          <a:prstGeom prst="wedgeRectCallout">
            <a:avLst>
              <a:gd name="adj1" fmla="val -20710"/>
              <a:gd name="adj2" fmla="val -5256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rgbClr val="000000"/>
                </a:solidFill>
              </a:rPr>
              <a:t>95% 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6531940" y="1366837"/>
            <a:ext cx="2523522" cy="863600"/>
          </a:xfrm>
          <a:prstGeom prst="wedgeRectCallout">
            <a:avLst>
              <a:gd name="adj1" fmla="val -17263"/>
              <a:gd name="adj2" fmla="val 392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 difference of zero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07893" y="3508169"/>
            <a:ext cx="2778125" cy="2665084"/>
            <a:chOff x="250825" y="2849891"/>
            <a:chExt cx="2778125" cy="2665084"/>
          </a:xfrm>
        </p:grpSpPr>
        <p:sp>
          <p:nvSpPr>
            <p:cNvPr id="7" name="Rectangular Callout 6"/>
            <p:cNvSpPr/>
            <p:nvPr/>
          </p:nvSpPr>
          <p:spPr>
            <a:xfrm>
              <a:off x="250825" y="3723135"/>
              <a:ext cx="2141017" cy="863600"/>
            </a:xfrm>
            <a:prstGeom prst="wedgeRectCallout">
              <a:avLst>
                <a:gd name="adj1" fmla="val 15593"/>
                <a:gd name="adj2" fmla="val 44328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2800" dirty="0" smtClean="0">
                  <a:solidFill>
                    <a:schemeClr val="tx1"/>
                  </a:solidFill>
                </a:rPr>
                <a:t>comparison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2391842" y="2849891"/>
              <a:ext cx="595833" cy="87324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33117" y="4154935"/>
              <a:ext cx="595833" cy="482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33117" y="4603857"/>
              <a:ext cx="595833" cy="91111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26967" y="228600"/>
            <a:ext cx="8640763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                 diff       </a:t>
            </a:r>
            <a:r>
              <a:rPr lang="en-GB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lwr</a:t>
            </a: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</a:t>
            </a:r>
            <a:r>
              <a:rPr lang="en-GB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upr</a:t>
            </a: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p </a:t>
            </a:r>
            <a:r>
              <a:rPr lang="en-GB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adj</a:t>
            </a:r>
            <a:endParaRPr lang="en-GB" sz="1400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</a:t>
            </a: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sugar-control                  0.170 -0.857331 1.197331 0.9116894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acids-control    1.331  0.303669 2.358331 0.0092052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4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with sugar + amino acids-with sugar 1.161  0.133669 2.188331 0.0243794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0" y="990600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4200" y="1295400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382000" y="2246204"/>
            <a:ext cx="0" cy="13351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10200" y="3581400"/>
            <a:ext cx="29718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145812" y="6046471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669194" y="1691113"/>
            <a:ext cx="1788358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45812" y="4343400"/>
            <a:ext cx="3511787" cy="1676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53" y="1676400"/>
            <a:ext cx="3653236" cy="4876800"/>
          </a:xfrm>
        </p:spPr>
        <p:txBody>
          <a:bodyPr>
            <a:noAutofit/>
          </a:bodyPr>
          <a:lstStyle/>
          <a:p>
            <a:pPr marL="0" indent="-4000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2800" dirty="0" smtClean="0"/>
              <a:t>There is a significant effect of media on the diameter of bacterial colonies (ANOVA: </a:t>
            </a:r>
            <a:r>
              <a:rPr lang="en-GB" sz="2800" i="1" dirty="0" smtClean="0"/>
              <a:t>F</a:t>
            </a:r>
            <a:r>
              <a:rPr lang="en-GB" sz="2800" dirty="0" smtClean="0"/>
              <a:t> = 6.11; </a:t>
            </a:r>
            <a:r>
              <a:rPr lang="en-GB" sz="2800" i="1" dirty="0" err="1" smtClean="0"/>
              <a:t>d.f.</a:t>
            </a:r>
            <a:r>
              <a:rPr lang="en-GB" sz="2800" dirty="0" smtClean="0"/>
              <a:t> = 2, 27; </a:t>
            </a:r>
            <a:r>
              <a:rPr lang="en-GB" sz="2800" i="1" dirty="0" smtClean="0"/>
              <a:t>p </a:t>
            </a:r>
            <a:r>
              <a:rPr lang="en-GB" sz="2800" dirty="0" smtClean="0"/>
              <a:t>= 0.006) with colonies growing significantly better when both sugar and amino acids are added to the medium (see Figure 1).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36500"/>
              </p:ext>
            </p:extLst>
          </p:nvPr>
        </p:nvGraphicFramePr>
        <p:xfrm>
          <a:off x="4495799" y="5378929"/>
          <a:ext cx="4038601" cy="1276114"/>
        </p:xfrm>
        <a:graphic>
          <a:graphicData uri="http://schemas.openxmlformats.org/drawingml/2006/table">
            <a:tbl>
              <a:tblPr/>
              <a:tblGrid>
                <a:gridCol w="214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3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79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Figure 1.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Colony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diameter for bacteria grown on different media.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Heavy lines are group means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with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error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bars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being +/-1 </a:t>
                      </a:r>
                      <a:r>
                        <a:rPr lang="en-GB" sz="1200" i="1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S.E</a:t>
                      </a:r>
                      <a:r>
                        <a:rPr lang="en-GB" sz="1200" i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Significant comparisons are indicated.</a:t>
                      </a:r>
                      <a:endParaRPr lang="en-GB" sz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991" y="1407234"/>
            <a:ext cx="3928278" cy="42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924800" cy="365759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NOT LIKE THIS!!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There was a significant difference between media and growth rates ………..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It doesn’t make sense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25975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656" y="1772816"/>
            <a:ext cx="7488832" cy="264678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There was a significant difference between media in growth rates ………..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dirty="0" smtClean="0"/>
              <a:t>OR…..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4221088"/>
            <a:ext cx="6094784" cy="156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GB" altLang="en-US" sz="3200" kern="0" dirty="0" smtClean="0"/>
              <a:t>There was a significant effect of media on growth………..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" y="2776572"/>
            <a:ext cx="5089376" cy="3011180"/>
            <a:chOff x="107504" y="2776571"/>
            <a:chExt cx="5089376" cy="3011180"/>
          </a:xfrm>
        </p:grpSpPr>
        <p:sp>
          <p:nvSpPr>
            <p:cNvPr id="3" name="TextBox 2"/>
            <p:cNvSpPr txBox="1"/>
            <p:nvPr/>
          </p:nvSpPr>
          <p:spPr>
            <a:xfrm>
              <a:off x="412304" y="5185845"/>
              <a:ext cx="1368152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factor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504" y="2776571"/>
              <a:ext cx="2448272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i="1" dirty="0" smtClean="0">
                  <a:solidFill>
                    <a:schemeClr val="tx1"/>
                  </a:solidFill>
                </a:rPr>
                <a:t>factor levels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8927" y="5202976"/>
              <a:ext cx="2212032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response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3104" y="2776571"/>
              <a:ext cx="2193776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response</a:t>
              </a:r>
              <a:endParaRPr lang="en-GB" sz="32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09600" y="304800"/>
            <a:ext cx="7924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Example: reporting the result</a:t>
            </a:r>
          </a:p>
        </p:txBody>
      </p:sp>
    </p:spTree>
    <p:extLst>
      <p:ext uri="{BB962C8B-B14F-4D97-AF65-F5344CB8AC3E}">
        <p14:creationId xmlns:p14="http://schemas.microsoft.com/office/powerpoint/2010/main" val="29477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001000" cy="3625608"/>
          </a:xfrm>
        </p:spPr>
        <p:txBody>
          <a:bodyPr wrap="square">
            <a:spAutoFit/>
          </a:bodyPr>
          <a:lstStyle/>
          <a:p>
            <a:pPr marL="171450" lvl="1" indent="0">
              <a:buNone/>
            </a:pPr>
            <a:r>
              <a:rPr lang="en-GB" altLang="en-US" dirty="0" smtClean="0"/>
              <a:t>When assumptions are not met</a:t>
            </a:r>
          </a:p>
          <a:p>
            <a:pPr marL="628650" lvl="1" indent="-457200"/>
            <a:r>
              <a:rPr lang="en-GB" altLang="en-US" dirty="0" smtClean="0"/>
              <a:t>Residuals </a:t>
            </a:r>
            <a:r>
              <a:rPr lang="en-GB" altLang="en-US" dirty="0"/>
              <a:t>not normal</a:t>
            </a:r>
          </a:p>
          <a:p>
            <a:pPr marL="628650" lvl="1" indent="-457200"/>
            <a:r>
              <a:rPr lang="en-GB" altLang="en-US" dirty="0" smtClean="0"/>
              <a:t>Unequal </a:t>
            </a:r>
            <a:r>
              <a:rPr lang="en-GB" altLang="en-US" dirty="0"/>
              <a:t>variance</a:t>
            </a:r>
          </a:p>
          <a:p>
            <a:pPr marL="171450" lvl="1" indent="0">
              <a:buNone/>
            </a:pPr>
            <a:r>
              <a:rPr lang="en-GB" altLang="en-US" dirty="0" smtClean="0"/>
              <a:t>Likely when:</a:t>
            </a:r>
          </a:p>
          <a:p>
            <a:pPr marL="628650" lvl="1" indent="-457200"/>
            <a:r>
              <a:rPr lang="en-GB" altLang="en-US" dirty="0"/>
              <a:t>Repeated</a:t>
            </a:r>
            <a:r>
              <a:rPr lang="en-GB" altLang="en-US" dirty="0" smtClean="0"/>
              <a:t> </a:t>
            </a:r>
            <a:r>
              <a:rPr lang="en-GB" altLang="en-US" dirty="0"/>
              <a:t>values</a:t>
            </a:r>
          </a:p>
          <a:p>
            <a:pPr marL="628650" lvl="1" indent="-457200"/>
            <a:r>
              <a:rPr lang="en-GB" altLang="en-US" dirty="0" smtClean="0"/>
              <a:t>Small </a:t>
            </a:r>
            <a:r>
              <a:rPr lang="en-GB" altLang="en-US" dirty="0"/>
              <a:t>sample size</a:t>
            </a:r>
          </a:p>
          <a:p>
            <a:pPr marL="628650" lvl="1" indent="-457200"/>
            <a:r>
              <a:rPr lang="en-GB" altLang="en-US" dirty="0"/>
              <a:t>Unequal sample </a:t>
            </a:r>
            <a:r>
              <a:rPr lang="en-GB" altLang="en-US" dirty="0" smtClean="0"/>
              <a:t>size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3048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Non-parametric equivalent: </a:t>
            </a:r>
            <a:r>
              <a:rPr lang="en-GB" altLang="en-US" dirty="0" err="1" smtClean="0"/>
              <a:t>Kruskal</a:t>
            </a:r>
            <a:r>
              <a:rPr lang="en-GB" altLang="en-US" dirty="0" smtClean="0"/>
              <a:t> Wallis</a:t>
            </a:r>
          </a:p>
        </p:txBody>
      </p:sp>
    </p:spTree>
    <p:extLst>
      <p:ext uri="{BB962C8B-B14F-4D97-AF65-F5344CB8AC3E}">
        <p14:creationId xmlns:p14="http://schemas.microsoft.com/office/powerpoint/2010/main" val="24734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9637" y="3427124"/>
            <a:ext cx="7777163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kruskal.test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 diameter ~ medium)</a:t>
            </a:r>
            <a:endParaRPr lang="en-GB" sz="1600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Kruskal-Wallis rank sum test</a:t>
            </a: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endParaRPr lang="en-GB" sz="1600" kern="0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:  diameter by medium </a:t>
            </a: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Kruskal-Wallis chi-squared = 8.1005, </a:t>
            </a:r>
            <a:r>
              <a:rPr lang="en-GB" sz="1600" kern="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sz="1600" kern="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2, p-value = 0.01742</a:t>
            </a:r>
          </a:p>
          <a:p>
            <a:pPr marL="342900" indent="-342900">
              <a:lnSpc>
                <a:spcPts val="2400"/>
              </a:lnSpc>
              <a:buClr>
                <a:schemeClr val="accent2"/>
              </a:buClr>
              <a:buSzPct val="75000"/>
              <a:defRPr/>
            </a:pPr>
            <a:endParaRPr lang="en-GB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342900" indent="-342900">
              <a:buClr>
                <a:schemeClr val="accent2"/>
              </a:buClr>
              <a:buSzPct val="75000"/>
              <a:defRPr/>
            </a:pPr>
            <a:r>
              <a:rPr lang="en-GB" kern="0" dirty="0">
                <a:latin typeface="+mn-lt"/>
              </a:rPr>
              <a:t>	 </a:t>
            </a:r>
          </a:p>
          <a:p>
            <a:pPr marL="742950" lvl="1" indent="-285750"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GB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035050" y="2021537"/>
            <a:ext cx="658495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Same data – to compare power</a:t>
            </a:r>
          </a:p>
          <a:p>
            <a:pPr marL="285750" indent="-285750">
              <a:lnSpc>
                <a:spcPts val="24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  <a:defRPr/>
            </a:pPr>
            <a:r>
              <a:rPr lang="en-GB" sz="2800" kern="0" dirty="0"/>
              <a:t>Test statistic follows  a chi-squared distribution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Non-parametric </a:t>
            </a:r>
            <a:r>
              <a:rPr lang="en-GB" altLang="en-US" sz="2400" dirty="0" smtClean="0"/>
              <a:t>equivalent of one-way ANOVA </a:t>
            </a:r>
            <a:br>
              <a:rPr lang="en-GB" altLang="en-US" sz="2400" dirty="0" smtClean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 Wallis: example on same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909637" y="5665160"/>
            <a:ext cx="718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GB" sz="2800" kern="0" dirty="0" smtClean="0"/>
              <a:t>There is a significant effect of media on diameter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3880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169" y="1916113"/>
            <a:ext cx="8163832" cy="1081087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  <a:defRPr/>
            </a:pPr>
            <a:r>
              <a:rPr lang="en-GB" altLang="en-US" dirty="0" smtClean="0"/>
              <a:t>Which groups differ? Post-hoc </a:t>
            </a:r>
            <a:r>
              <a:rPr lang="en-GB" altLang="en-US" dirty="0"/>
              <a:t>test needed e.g., </a:t>
            </a:r>
            <a:r>
              <a:rPr lang="en-GB" sz="2800" dirty="0" err="1" smtClean="0"/>
              <a:t>kruskalmc</a:t>
            </a:r>
            <a:r>
              <a:rPr lang="en-GB" sz="2800" dirty="0" smtClean="0"/>
              <a:t>() in </a:t>
            </a:r>
            <a:r>
              <a:rPr lang="en-GB" sz="2800" dirty="0" err="1" smtClean="0"/>
              <a:t>pgirmess</a:t>
            </a:r>
            <a:r>
              <a:rPr lang="en-GB" sz="2800" dirty="0" smtClean="0"/>
              <a:t> package</a:t>
            </a:r>
            <a:endParaRPr lang="en-GB" dirty="0" smtClean="0"/>
          </a:p>
          <a:p>
            <a:pPr marL="342900" lvl="1" indent="-342900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dirty="0" smtClean="0"/>
              <a:t>	</a:t>
            </a:r>
            <a:endParaRPr lang="en-GB" sz="2800" dirty="0" smtClean="0">
              <a:ea typeface="+mn-ea"/>
              <a:cs typeface="+mn-cs"/>
            </a:endParaRP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8168" y="2997200"/>
            <a:ext cx="8569325" cy="340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library(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pgirmess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kruskalmc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 diameter ~ medium</a:t>
            </a:r>
            <a:r>
              <a:rPr lang="en-GB" sz="1600" kern="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GB" sz="16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Multiple comparison test after Kruskal-Wallis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latin typeface="Lucida Console" panose="020B0609040504020204" pitchFamily="49" charset="0"/>
                <a:cs typeface="Courier New" pitchFamily="49" charset="0"/>
              </a:rPr>
              <a:t>p.value</a:t>
            </a: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: 0.05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Comparisons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                                    obs.dif critical.dif difference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control-with sugar                     0.85     9.425108      FALSE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control-with sugar + amino acids      10.10     9.425108       TRUE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latin typeface="Lucida Console" panose="020B0609040504020204" pitchFamily="49" charset="0"/>
                <a:cs typeface="Courier New" pitchFamily="49" charset="0"/>
              </a:rPr>
              <a:t>with sugar-with sugar + amino acids    9.25     9.425108      FALSE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394450" y="2811385"/>
            <a:ext cx="2520950" cy="874477"/>
          </a:xfrm>
          <a:prstGeom prst="wedgeRectCallout">
            <a:avLst>
              <a:gd name="adj1" fmla="val 16776"/>
              <a:gd name="adj2" fmla="val 16287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>
                <a:solidFill>
                  <a:schemeClr val="tx1"/>
                </a:solidFill>
              </a:rPr>
              <a:t>True </a:t>
            </a:r>
            <a:r>
              <a:rPr lang="en-GB" sz="2000" dirty="0" smtClean="0">
                <a:solidFill>
                  <a:schemeClr val="tx1"/>
                </a:solidFill>
              </a:rPr>
              <a:t>= significant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Non-parametric </a:t>
            </a:r>
            <a:r>
              <a:rPr lang="en-GB" altLang="en-US" sz="2400" dirty="0" smtClean="0"/>
              <a:t>equivalent of one-way ANOVA </a:t>
            </a:r>
            <a:br>
              <a:rPr lang="en-GB" altLang="en-US" sz="2400" dirty="0" smtClean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 Wallis: example on same data</a:t>
            </a:r>
          </a:p>
        </p:txBody>
      </p:sp>
    </p:spTree>
    <p:extLst>
      <p:ext uri="{BB962C8B-B14F-4D97-AF65-F5344CB8AC3E}">
        <p14:creationId xmlns:p14="http://schemas.microsoft.com/office/powerpoint/2010/main" val="87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49102"/>
            <a:ext cx="8686799" cy="565498"/>
          </a:xfrm>
        </p:spPr>
        <p:txBody>
          <a:bodyPr/>
          <a:lstStyle/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/>
              <a:t>Reporting the result: “significance, direction, </a:t>
            </a:r>
            <a:r>
              <a:rPr lang="en-GB" sz="2800" dirty="0" smtClean="0"/>
              <a:t>magnitude”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3810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Non-parametric </a:t>
            </a:r>
            <a:r>
              <a:rPr lang="en-GB" altLang="en-US" sz="2400" dirty="0" smtClean="0"/>
              <a:t>equivalent of one-way ANOVA </a:t>
            </a:r>
            <a:br>
              <a:rPr lang="en-GB" altLang="en-US" sz="2400" dirty="0" smtClean="0"/>
            </a:br>
            <a:r>
              <a:rPr lang="en-GB" altLang="en-US" dirty="0" err="1" smtClean="0"/>
              <a:t>Kruskal</a:t>
            </a:r>
            <a:r>
              <a:rPr lang="en-GB" altLang="en-US" dirty="0" smtClean="0"/>
              <a:t> Wallis: example on same data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35527" y="2667001"/>
            <a:ext cx="3962400" cy="4054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150">
              <a:buClr>
                <a:schemeClr val="accent2"/>
              </a:buClr>
              <a:buNone/>
              <a:defRPr/>
            </a:pPr>
            <a:r>
              <a:rPr lang="en-GB" sz="2800" dirty="0" smtClean="0"/>
              <a:t>There is a significant effect of media on the diameter of bacterial colonies (</a:t>
            </a:r>
            <a:r>
              <a:rPr lang="en-GB" sz="2800" dirty="0" err="1" smtClean="0"/>
              <a:t>Kruskal</a:t>
            </a:r>
            <a:r>
              <a:rPr lang="en-GB" sz="2800" dirty="0" smtClean="0"/>
              <a:t>-Wallis: </a:t>
            </a:r>
            <a:r>
              <a:rPr lang="en-GB" sz="2800" i="1" dirty="0" smtClean="0">
                <a:latin typeface="Symbol" pitchFamily="18" charset="2"/>
              </a:rPr>
              <a:t>c</a:t>
            </a:r>
            <a:r>
              <a:rPr lang="en-GB" sz="2800" i="1" baseline="30000" dirty="0" smtClean="0"/>
              <a:t>2</a:t>
            </a:r>
            <a:r>
              <a:rPr lang="en-GB" sz="2800" dirty="0" smtClean="0"/>
              <a:t>= 8.1; </a:t>
            </a:r>
            <a:r>
              <a:rPr lang="en-GB" sz="2800" i="1" dirty="0" err="1" smtClean="0"/>
              <a:t>d.f.</a:t>
            </a:r>
            <a:r>
              <a:rPr lang="en-GB" sz="2800" dirty="0" smtClean="0"/>
              <a:t> = 2; </a:t>
            </a:r>
            <a:r>
              <a:rPr lang="en-GB" sz="2800" i="1" dirty="0" smtClean="0"/>
              <a:t>p</a:t>
            </a:r>
            <a:r>
              <a:rPr lang="en-GB" sz="2800" dirty="0" smtClean="0"/>
              <a:t> =0.017) </a:t>
            </a:r>
            <a:r>
              <a:rPr lang="en-GB" sz="2800" dirty="0"/>
              <a:t>with </a:t>
            </a:r>
            <a:r>
              <a:rPr lang="en-GB" sz="2800" dirty="0" smtClean="0"/>
              <a:t>a significant difference only between the control and when sugar </a:t>
            </a:r>
            <a:r>
              <a:rPr lang="en-GB" sz="2800" dirty="0"/>
              <a:t>and amino acids are added to the medium (see Figure 1).</a:t>
            </a:r>
          </a:p>
          <a:p>
            <a:pPr marL="0" indent="-57150">
              <a:buClr>
                <a:schemeClr val="accent2"/>
              </a:buClr>
              <a:buFont typeface="Arial" pitchFamily="34" charset="0"/>
              <a:buNone/>
              <a:defRPr/>
            </a:pPr>
            <a:endParaRPr lang="en-GB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02" t="1949"/>
          <a:stretch/>
        </p:blipFill>
        <p:spPr>
          <a:xfrm>
            <a:off x="4343399" y="2743199"/>
            <a:ext cx="4081313" cy="38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By attending the </a:t>
            </a:r>
            <a:r>
              <a:rPr lang="en-GB" dirty="0" smtClean="0"/>
              <a:t>lectures </a:t>
            </a:r>
            <a:r>
              <a:rPr lang="en-GB" dirty="0"/>
              <a:t>and practical the successful student </a:t>
            </a:r>
            <a:r>
              <a:rPr lang="en-GB" dirty="0" smtClean="0"/>
              <a:t>will be able to</a:t>
            </a:r>
          </a:p>
          <a:p>
            <a:r>
              <a:rPr lang="en-GB" dirty="0" smtClean="0"/>
              <a:t>Explain the rationale behind ANOVA and complete a partially filled ANOVA table (MLO 1 and 2)</a:t>
            </a:r>
          </a:p>
          <a:p>
            <a:r>
              <a:rPr lang="en-GB" dirty="0" smtClean="0"/>
              <a:t>Apply (appropriately), interpret and evaluate  </a:t>
            </a:r>
            <a:r>
              <a:rPr lang="en-GB" dirty="0"/>
              <a:t>the legitimacy </a:t>
            </a:r>
            <a:r>
              <a:rPr lang="en-GB" dirty="0" smtClean="0"/>
              <a:t>of, </a:t>
            </a:r>
            <a:r>
              <a:rPr lang="en-GB" dirty="0"/>
              <a:t>one-way ANOVA and </a:t>
            </a:r>
            <a:r>
              <a:rPr lang="en-GB" dirty="0" err="1" smtClean="0"/>
              <a:t>Kruskal</a:t>
            </a:r>
            <a:r>
              <a:rPr lang="en-GB" dirty="0" smtClean="0"/>
              <a:t>-Wallis including post-hoc tests in </a:t>
            </a:r>
            <a:r>
              <a:rPr lang="en-GB" dirty="0"/>
              <a:t>R (MLO </a:t>
            </a:r>
            <a:r>
              <a:rPr lang="en-GB" dirty="0" smtClean="0"/>
              <a:t>2, 3 </a:t>
            </a:r>
            <a:r>
              <a:rPr lang="en-GB" dirty="0"/>
              <a:t>and 4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Summarise and illustrate with appropriate R figures test </a:t>
            </a:r>
            <a:r>
              <a:rPr lang="en-GB" dirty="0"/>
              <a:t>results </a:t>
            </a:r>
            <a:r>
              <a:rPr lang="en-GB" dirty="0" smtClean="0"/>
              <a:t>scientifically (</a:t>
            </a:r>
            <a:r>
              <a:rPr lang="en-GB" dirty="0"/>
              <a:t>MLO 3 and 4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0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the week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By attending the </a:t>
            </a:r>
            <a:r>
              <a:rPr lang="en-GB" dirty="0" smtClean="0"/>
              <a:t>lectures </a:t>
            </a:r>
            <a:r>
              <a:rPr lang="en-GB" dirty="0"/>
              <a:t>and practical the successful student </a:t>
            </a:r>
            <a:r>
              <a:rPr lang="en-GB" dirty="0" smtClean="0"/>
              <a:t>will be able to</a:t>
            </a:r>
          </a:p>
          <a:p>
            <a:r>
              <a:rPr lang="en-GB" dirty="0" smtClean="0"/>
              <a:t>Explain the rationale behind ANOVA and complete a partially filled ANOVA table (MLO 1 and 2)</a:t>
            </a:r>
          </a:p>
          <a:p>
            <a:r>
              <a:rPr lang="en-GB" dirty="0" smtClean="0"/>
              <a:t>Apply (appropriately), interpret and evaluate  </a:t>
            </a:r>
            <a:r>
              <a:rPr lang="en-GB" dirty="0"/>
              <a:t>the legitimacy </a:t>
            </a:r>
            <a:r>
              <a:rPr lang="en-GB" dirty="0" smtClean="0"/>
              <a:t>of, </a:t>
            </a:r>
            <a:r>
              <a:rPr lang="en-GB" dirty="0"/>
              <a:t>one-way ANOVA and </a:t>
            </a:r>
            <a:r>
              <a:rPr lang="en-GB" dirty="0" err="1" smtClean="0"/>
              <a:t>Kruskal</a:t>
            </a:r>
            <a:r>
              <a:rPr lang="en-GB" dirty="0" smtClean="0"/>
              <a:t>-Wallis including post-hoc tests in </a:t>
            </a:r>
            <a:r>
              <a:rPr lang="en-GB" dirty="0"/>
              <a:t>R (MLO </a:t>
            </a:r>
            <a:r>
              <a:rPr lang="en-GB" dirty="0" smtClean="0"/>
              <a:t>2, 3 </a:t>
            </a:r>
            <a:r>
              <a:rPr lang="en-GB" dirty="0"/>
              <a:t>and 4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Summarise and illustrate with appropriate R figures test </a:t>
            </a:r>
            <a:r>
              <a:rPr lang="en-GB" dirty="0"/>
              <a:t>results </a:t>
            </a:r>
            <a:r>
              <a:rPr lang="en-GB" dirty="0" smtClean="0"/>
              <a:t>scientifically (</a:t>
            </a:r>
            <a:r>
              <a:rPr lang="en-GB" dirty="0"/>
              <a:t>MLO 3 and 4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086600" cy="12192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Choosing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457200" y="5638800"/>
            <a:ext cx="800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sz="3000" dirty="0" smtClean="0"/>
              <a:t>But why not just do </a:t>
            </a:r>
            <a:r>
              <a:rPr lang="en-GB" sz="3000" dirty="0"/>
              <a:t>3 2-sample </a:t>
            </a:r>
            <a:r>
              <a:rPr lang="en-GB" sz="3000" i="1" dirty="0" smtClean="0"/>
              <a:t>t</a:t>
            </a:r>
            <a:r>
              <a:rPr lang="en-GB" sz="3000" dirty="0" smtClean="0"/>
              <a:t>-tests? Type I errors </a:t>
            </a:r>
          </a:p>
          <a:p>
            <a:pPr marL="0" indent="0">
              <a:buNone/>
              <a:defRPr/>
            </a:pPr>
            <a:endParaRPr lang="en-GB" dirty="0"/>
          </a:p>
          <a:p>
            <a:pPr lvl="1" indent="-650875">
              <a:defRPr/>
            </a:pPr>
            <a:endParaRPr lang="en-GB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r="86190" b="32762"/>
          <a:stretch/>
        </p:blipFill>
        <p:spPr bwMode="auto">
          <a:xfrm>
            <a:off x="457200" y="727842"/>
            <a:ext cx="1752600" cy="477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4500" y="1676400"/>
            <a:ext cx="3124200" cy="83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GB" sz="3000" dirty="0" smtClean="0"/>
              <a:t>Two groups: two-sample </a:t>
            </a:r>
            <a:r>
              <a:rPr lang="en-GB" sz="3000" i="1" dirty="0" smtClean="0"/>
              <a:t>t</a:t>
            </a:r>
            <a:r>
              <a:rPr lang="en-GB" sz="3000" dirty="0" smtClean="0"/>
              <a:t>-test</a:t>
            </a:r>
          </a:p>
          <a:p>
            <a:pPr marL="0" indent="0">
              <a:buFont typeface="Arial" pitchFamily="34" charset="0"/>
              <a:buNone/>
              <a:defRPr/>
            </a:pPr>
            <a:endParaRPr lang="en-GB" dirty="0" smtClean="0"/>
          </a:p>
          <a:p>
            <a:pPr lvl="1" indent="-650875">
              <a:defRPr/>
            </a:pPr>
            <a:endParaRPr lang="en-GB" sz="20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3467100"/>
            <a:ext cx="2514600" cy="83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GB" sz="3000" dirty="0" smtClean="0"/>
              <a:t>Three groups: ANOVA</a:t>
            </a:r>
          </a:p>
          <a:p>
            <a:pPr marL="0" indent="0">
              <a:buFont typeface="Arial" pitchFamily="34" charset="0"/>
              <a:buNone/>
              <a:defRPr/>
            </a:pPr>
            <a:endParaRPr lang="en-GB" dirty="0" smtClean="0"/>
          </a:p>
          <a:p>
            <a:pPr lvl="1" indent="-650875">
              <a:defRPr/>
            </a:pPr>
            <a:endParaRPr lang="en-GB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112" r="87500" b="46703"/>
          <a:stretch/>
        </p:blipFill>
        <p:spPr>
          <a:xfrm>
            <a:off x="6553200" y="922283"/>
            <a:ext cx="2286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Type I error: Rejecting the null hypothesis when it is true (revision lecture 2)</a:t>
            </a:r>
          </a:p>
          <a:p>
            <a:pPr marL="400050" lvl="1" indent="0">
              <a:buNone/>
            </a:pPr>
            <a:r>
              <a:rPr lang="en-GB" dirty="0" smtClean="0"/>
              <a:t>This will happen with a probability of 0.05</a:t>
            </a:r>
          </a:p>
          <a:p>
            <a:endParaRPr lang="en-GB" dirty="0"/>
          </a:p>
          <a:p>
            <a:r>
              <a:rPr lang="en-GB" dirty="0" smtClean="0"/>
              <a:t>Doing lots of comparisons increases the type 1 error rate</a:t>
            </a:r>
          </a:p>
          <a:p>
            <a:endParaRPr lang="en-GB" dirty="0"/>
          </a:p>
          <a:p>
            <a:r>
              <a:rPr lang="en-GB" dirty="0" smtClean="0"/>
              <a:t>ANOVA tests for an effect of the explanatory variable without increasing type 1 error rate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sz="2400" dirty="0" smtClean="0"/>
              <a:t>Choosing tests </a:t>
            </a:r>
            <a:br>
              <a:rPr lang="en-GB" altLang="en-US" sz="2400" dirty="0" smtClean="0"/>
            </a:br>
            <a:r>
              <a:rPr lang="en-GB" altLang="en-US" dirty="0" smtClean="0"/>
              <a:t>Why ANOVA, not several </a:t>
            </a:r>
            <a:r>
              <a:rPr lang="en-GB" altLang="en-US" i="1" dirty="0" smtClean="0"/>
              <a:t>t</a:t>
            </a:r>
            <a:r>
              <a:rPr lang="en-GB" altLang="en-US" dirty="0" smtClean="0"/>
              <a:t>–tests?</a:t>
            </a:r>
          </a:p>
        </p:txBody>
      </p:sp>
    </p:spTree>
    <p:extLst>
      <p:ext uri="{BB962C8B-B14F-4D97-AF65-F5344CB8AC3E}">
        <p14:creationId xmlns:p14="http://schemas.microsoft.com/office/powerpoint/2010/main" val="1448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05000"/>
                <a:ext cx="7391400" cy="426720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But, t-tests and ANOVA work in fundamentally the same </a:t>
                </a:r>
                <a:r>
                  <a:rPr lang="en-US" dirty="0" smtClean="0"/>
                  <a:t>way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en-US" dirty="0" smtClean="0"/>
                  <a:t>Both use ‘residual’ variation to see </a:t>
                </a:r>
                <a:r>
                  <a:rPr lang="en-US" altLang="en-US" dirty="0" smtClean="0"/>
                  <a:t>if </a:t>
                </a:r>
                <a:r>
                  <a:rPr lang="en-US" altLang="en-US" dirty="0" smtClean="0"/>
                  <a:t>explanatory variable (treatment) variation is big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altLang="en-US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>
                          <a:latin typeface="Cambria Math"/>
                        </a:rPr>
                        <m:t>𝑡</m:t>
                      </m:r>
                      <m:r>
                        <a:rPr lang="en-GB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sz="2400">
                              <a:latin typeface="Cambria Math"/>
                            </a:rPr>
                            <m:t>−</m:t>
                          </m:r>
                          <m:r>
                            <a:rPr lang="en-GB" sz="2400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sz="2400">
                              <a:latin typeface="Cambria Math"/>
                            </a:rPr>
                            <m:t> </m:t>
                          </m:r>
                          <m:r>
                            <a:rPr lang="en-GB" sz="2400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sz="2400">
                              <a:latin typeface="Cambria Math"/>
                            </a:rPr>
                            <m:t>𝑠</m:t>
                          </m:r>
                          <m:r>
                            <a:rPr lang="en-GB" sz="2400">
                              <a:latin typeface="Cambria Math"/>
                            </a:rPr>
                            <m:t>.</m:t>
                          </m:r>
                          <m:r>
                            <a:rPr lang="en-GB" sz="2400">
                              <a:latin typeface="Cambria Math"/>
                            </a:rPr>
                            <m:t>𝑒</m:t>
                          </m:r>
                          <m:r>
                            <a:rPr lang="en-GB" sz="2400">
                              <a:latin typeface="Cambria Math"/>
                            </a:rPr>
                            <m:t>. </m:t>
                          </m:r>
                          <m:r>
                            <a:rPr lang="en-GB" sz="2400">
                              <a:latin typeface="Cambria Math"/>
                            </a:rPr>
                            <m:t>𝑜𝑓</m:t>
                          </m:r>
                          <m:r>
                            <a:rPr lang="en-GB" sz="2400">
                              <a:latin typeface="Cambria Math"/>
                            </a:rPr>
                            <m:t> </m:t>
                          </m:r>
                          <m:r>
                            <a:rPr lang="en-GB" sz="240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altLang="en-US" sz="2400" dirty="0" smtClean="0"/>
              </a:p>
              <a:p>
                <a:pPr marL="0" lv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𝐹</m:t>
                      </m:r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𝑇𝑟𝑒𝑎𝑡𝑚𝑒𝑛𝑡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𝑀𝑆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𝑅𝑒𝑠𝑖𝑑𝑢𝑎𝑙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cs typeface="Times New Roman" pitchFamily="18" charset="0"/>
                            </a:rPr>
                            <m:t>𝑀𝑆</m:t>
                          </m:r>
                        </m:den>
                      </m:f>
                    </m:oMath>
                  </m:oMathPara>
                </a14:m>
                <a:endParaRPr lang="en-GB" sz="2400" dirty="0">
                  <a:latin typeface="Verdana" pitchFamily="34" charset="0"/>
                  <a:cs typeface="Times New Roman" pitchFamily="18" charset="0"/>
                </a:endParaRPr>
              </a:p>
              <a:p>
                <a:pPr marL="0" lv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GB" dirty="0">
                  <a:latin typeface="Verdana" pitchFamily="34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05000"/>
                <a:ext cx="7391400" cy="4267200"/>
              </a:xfrm>
              <a:blipFill>
                <a:blip r:embed="rId3"/>
                <a:stretch>
                  <a:fillRect l="-1485" t="-1429" r="-1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smtClean="0"/>
              <a:t>Choosing tests </a:t>
            </a:r>
            <a:br>
              <a:rPr lang="en-GB" altLang="en-US" sz="2400" smtClean="0"/>
            </a:br>
            <a:r>
              <a:rPr lang="en-GB" altLang="en-US" smtClean="0"/>
              <a:t>Why ANOVA, not several </a:t>
            </a:r>
            <a:r>
              <a:rPr lang="en-GB" altLang="en-US" i="1" smtClean="0"/>
              <a:t>t</a:t>
            </a:r>
            <a:r>
              <a:rPr lang="en-GB" altLang="en-US" smtClean="0"/>
              <a:t>–tests?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8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1"/>
            <a:ext cx="7772400" cy="4040188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>
                <a:ea typeface="+mn-ea"/>
                <a:cs typeface="+mn-cs"/>
              </a:rPr>
              <a:t>Which growth medium is best for growing bacterial cultures? </a:t>
            </a:r>
          </a:p>
          <a:p>
            <a:pPr eaLnBrk="1" hangingPunct="1">
              <a:defRPr/>
            </a:pPr>
            <a:r>
              <a:rPr lang="en-GB" sz="2800" dirty="0" smtClean="0"/>
              <a:t>Explanatory variable is </a:t>
            </a:r>
            <a:r>
              <a:rPr lang="en-GB" sz="2800" dirty="0" smtClean="0">
                <a:ea typeface="+mn-ea"/>
                <a:cs typeface="+mn-cs"/>
              </a:rPr>
              <a:t>type of media</a:t>
            </a:r>
            <a:r>
              <a:rPr lang="en-GB" sz="2800" dirty="0" smtClean="0"/>
              <a:t>: categorical with 3 groups</a:t>
            </a:r>
            <a:endParaRPr lang="en-GB" sz="2800" dirty="0" smtClean="0">
              <a:ea typeface="+mn-ea"/>
              <a:cs typeface="+mn-cs"/>
            </a:endParaRPr>
          </a:p>
          <a:p>
            <a:pPr marL="857250" lvl="3" indent="0">
              <a:buNone/>
              <a:defRPr/>
            </a:pPr>
            <a:r>
              <a:rPr lang="en-GB" sz="2000" dirty="0" smtClean="0">
                <a:ea typeface="+mn-ea"/>
                <a:cs typeface="+mn-cs"/>
              </a:rPr>
              <a:t>Control</a:t>
            </a:r>
          </a:p>
          <a:p>
            <a:pPr marL="857250" lvl="3" indent="0">
              <a:buNone/>
              <a:defRPr/>
            </a:pPr>
            <a:r>
              <a:rPr lang="en-GB" sz="2000" dirty="0" smtClean="0">
                <a:ea typeface="+mn-ea"/>
                <a:cs typeface="+mn-cs"/>
              </a:rPr>
              <a:t>Control + sugar</a:t>
            </a:r>
          </a:p>
          <a:p>
            <a:pPr marL="857250" lvl="3" indent="0">
              <a:buNone/>
              <a:defRPr/>
            </a:pPr>
            <a:r>
              <a:rPr lang="en-GB" sz="2000" dirty="0" smtClean="0">
                <a:ea typeface="+mn-ea"/>
                <a:cs typeface="+mn-cs"/>
              </a:rPr>
              <a:t>Control + sugar + amino acids</a:t>
            </a:r>
          </a:p>
          <a:p>
            <a:pPr marL="342900" lvl="1" indent="-342900" eaLnBrk="1" hangingPunct="1">
              <a:defRPr/>
            </a:pPr>
            <a:r>
              <a:rPr lang="en-GB" sz="2800" dirty="0" smtClean="0">
                <a:ea typeface="+mn-ea"/>
                <a:cs typeface="+mn-cs"/>
              </a:rPr>
              <a:t>Response variable is colony diameters (mm)</a:t>
            </a:r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435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3" r="62442" b="24526"/>
          <a:stretch/>
        </p:blipFill>
        <p:spPr>
          <a:xfrm>
            <a:off x="609600" y="1507555"/>
            <a:ext cx="3733800" cy="48487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67200" y="1981200"/>
            <a:ext cx="4419600" cy="4375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dirty="0" smtClean="0"/>
              <a:t>One response, one categorical explanatory variable (“one-way </a:t>
            </a:r>
            <a:r>
              <a:rPr lang="en-GB" dirty="0" err="1" smtClean="0"/>
              <a:t>anova</a:t>
            </a:r>
            <a:r>
              <a:rPr lang="en-GB" dirty="0" smtClean="0"/>
              <a:t>”)</a:t>
            </a:r>
          </a:p>
          <a:p>
            <a:pPr marL="0" indent="0">
              <a:buNone/>
              <a:defRPr/>
            </a:pPr>
            <a:r>
              <a:rPr lang="en-GB" dirty="0" smtClean="0"/>
              <a:t>These data are in tidy format:</a:t>
            </a:r>
          </a:p>
          <a:p>
            <a:pPr marL="0" indent="0">
              <a:buNone/>
              <a:defRPr/>
            </a:pPr>
            <a:r>
              <a:rPr lang="en-GB" dirty="0" smtClean="0"/>
              <a:t>One response per row (all responses in the same column)</a:t>
            </a:r>
          </a:p>
        </p:txBody>
      </p:sp>
    </p:spTree>
    <p:extLst>
      <p:ext uri="{BB962C8B-B14F-4D97-AF65-F5344CB8AC3E}">
        <p14:creationId xmlns:p14="http://schemas.microsoft.com/office/powerpoint/2010/main" val="21607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47566-857F-4428-8EE1-11513A1EAD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04800"/>
            <a:ext cx="7086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 smtClean="0"/>
              <a:t>One-way ANOVA </a:t>
            </a:r>
            <a:br>
              <a:rPr lang="en-GB" altLang="en-US" sz="2400" dirty="0" smtClean="0"/>
            </a:br>
            <a:r>
              <a:rPr lang="en-GB" altLang="en-US" dirty="0" smtClean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536700"/>
            <a:ext cx="830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dirty="0" smtClean="0"/>
              <a:t>Plot your data: roughly – perhaps..  </a:t>
            </a:r>
            <a:endParaRPr lang="en-GB" alt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3506" y="2292805"/>
            <a:ext cx="5220494" cy="9990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ggplot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culture, 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aes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(x = medium, y = diameter)) +</a:t>
            </a:r>
          </a:p>
          <a:p>
            <a:pPr marL="342900" lvl="1" indent="-342900"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sz="1600" kern="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geom_boxplot</a:t>
            </a:r>
            <a:r>
              <a:rPr lang="en-GB" sz="1600" kern="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GB" kern="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8" t="3113"/>
          <a:stretch/>
        </p:blipFill>
        <p:spPr>
          <a:xfrm>
            <a:off x="2667000" y="3276600"/>
            <a:ext cx="5410200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bfb9e69e-f6b0-4559-830f-5a40ed591588"/>
  <p:tag name="WASPOLLED" val="FB7550B522C54B96A1EF770E767C8329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37073</TotalTime>
  <Words>1769</Words>
  <Application>Microsoft Office PowerPoint</Application>
  <PresentationFormat>On-screen Show (4:3)</PresentationFormat>
  <Paragraphs>272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Lucida Console</vt:lpstr>
      <vt:lpstr>Wingdings</vt:lpstr>
      <vt:lpstr>Verdana</vt:lpstr>
      <vt:lpstr>Cambria Math</vt:lpstr>
      <vt:lpstr>Times New Roman</vt:lpstr>
      <vt:lpstr>Courier New</vt:lpstr>
      <vt:lpstr>Symbol</vt:lpstr>
      <vt:lpstr>Office Theme</vt:lpstr>
      <vt:lpstr>Laboratory &amp; Professional skills for Bioscientists Term 2: Data Analysis in R</vt:lpstr>
      <vt:lpstr>Summary of this week</vt:lpstr>
      <vt:lpstr>Learning objectives for the week</vt:lpstr>
      <vt:lpstr>Choosing tests</vt:lpstr>
      <vt:lpstr>Choosing tests  Why ANOVA, not several t–tests?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One-way ANOVA Checking Assumptions</vt:lpstr>
      <vt:lpstr>One-way ANOVA Checking Assumptions</vt:lpstr>
      <vt:lpstr>PowerPoint Presentation</vt:lpstr>
      <vt:lpstr>PowerPoint Presentation</vt:lpstr>
      <vt:lpstr>Which means differ?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objectives for the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287</cp:revision>
  <cp:lastPrinted>2015-09-22T13:50:36Z</cp:lastPrinted>
  <dcterms:created xsi:type="dcterms:W3CDTF">2006-08-16T00:00:00Z</dcterms:created>
  <dcterms:modified xsi:type="dcterms:W3CDTF">2020-02-24T12:42:35Z</dcterms:modified>
</cp:coreProperties>
</file>