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charts/chart1.xml" ContentType="application/vnd.openxmlformats-officedocument.drawingml.char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256" r:id="rId2"/>
    <p:sldId id="258" r:id="rId3"/>
    <p:sldId id="507" r:id="rId4"/>
    <p:sldId id="522" r:id="rId5"/>
    <p:sldId id="523" r:id="rId6"/>
    <p:sldId id="432" r:id="rId7"/>
    <p:sldId id="468" r:id="rId8"/>
    <p:sldId id="473" r:id="rId9"/>
    <p:sldId id="491" r:id="rId10"/>
    <p:sldId id="492" r:id="rId11"/>
    <p:sldId id="493" r:id="rId12"/>
    <p:sldId id="539" r:id="rId13"/>
    <p:sldId id="540" r:id="rId14"/>
    <p:sldId id="541" r:id="rId15"/>
    <p:sldId id="531" r:id="rId16"/>
    <p:sldId id="514" r:id="rId17"/>
    <p:sldId id="542" r:id="rId18"/>
    <p:sldId id="497" r:id="rId19"/>
    <p:sldId id="466" r:id="rId20"/>
    <p:sldId id="533" r:id="rId21"/>
    <p:sldId id="480" r:id="rId22"/>
    <p:sldId id="534" r:id="rId23"/>
    <p:sldId id="544" r:id="rId24"/>
    <p:sldId id="502" r:id="rId25"/>
    <p:sldId id="545" r:id="rId26"/>
    <p:sldId id="503" r:id="rId27"/>
    <p:sldId id="535" r:id="rId28"/>
    <p:sldId id="536" r:id="rId29"/>
    <p:sldId id="505" r:id="rId30"/>
    <p:sldId id="546" r:id="rId31"/>
  </p:sldIdLst>
  <p:sldSz cx="9144000" cy="6858000" type="screen4x3"/>
  <p:notesSz cx="10233025" cy="7102475"/>
  <p:embeddedFontLst>
    <p:embeddedFont>
      <p:font typeface="Calibri" panose="020F0502020204030204" pitchFamily="34" charset="0"/>
      <p:regular r:id="rId34"/>
      <p:bold r:id="rId35"/>
      <p:italic r:id="rId36"/>
      <p:boldItalic r:id="rId37"/>
    </p:embeddedFont>
    <p:embeddedFont>
      <p:font typeface="Consolas" panose="020B0609020204030204" pitchFamily="49" charset="0"/>
      <p:regular r:id="rId38"/>
      <p:bold r:id="rId39"/>
      <p:italic r:id="rId40"/>
      <p:boldItalic r:id="rId41"/>
    </p:embeddedFont>
    <p:embeddedFont>
      <p:font typeface="Lucida Console" panose="020B0609040504020204" pitchFamily="49" charset="0"/>
      <p:regular r:id="rId42"/>
    </p:embeddedFont>
    <p:embeddedFont>
      <p:font typeface="Verdana" panose="020B0604030504040204" pitchFamily="34" charset="0"/>
      <p:regular r:id="rId43"/>
      <p:bold r:id="rId44"/>
      <p:italic r:id="rId45"/>
      <p:boldItalic r:id="rId46"/>
    </p:embeddedFont>
  </p:embeddedFontLst>
  <p:custDataLst>
    <p:tags r:id="rId4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659" autoAdjust="0"/>
    <p:restoredTop sz="86416" autoAdjust="0"/>
  </p:normalViewPr>
  <p:slideViewPr>
    <p:cSldViewPr>
      <p:cViewPr varScale="1">
        <p:scale>
          <a:sx n="75" d="100"/>
          <a:sy n="75" d="100"/>
        </p:scale>
        <p:origin x="878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75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30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42" Type="http://schemas.openxmlformats.org/officeDocument/2006/relationships/font" Target="fonts/font9.fntdata"/><Relationship Id="rId47" Type="http://schemas.openxmlformats.org/officeDocument/2006/relationships/tags" Target="tags/tag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38" Type="http://schemas.openxmlformats.org/officeDocument/2006/relationships/font" Target="fonts/font5.fntdata"/><Relationship Id="rId46" Type="http://schemas.openxmlformats.org/officeDocument/2006/relationships/font" Target="fonts/font1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4.fntdata"/><Relationship Id="rId40" Type="http://schemas.openxmlformats.org/officeDocument/2006/relationships/font" Target="fonts/font7.fntdata"/><Relationship Id="rId45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3.fntdata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Relationship Id="rId43" Type="http://schemas.openxmlformats.org/officeDocument/2006/relationships/font" Target="fonts/font10.fntdata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view3D>
      <c:rotX val="15"/>
      <c:rotY val="20"/>
      <c:rAngAx val="0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57A-4A58-8131-228B60CF719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57A-4A58-8131-228B60CF719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57A-4A58-8131-228B60CF719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39067008"/>
        <c:axId val="39085184"/>
        <c:axId val="47604608"/>
      </c:bar3DChart>
      <c:catAx>
        <c:axId val="3906700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39085184"/>
        <c:crosses val="autoZero"/>
        <c:auto val="1"/>
        <c:lblAlgn val="ctr"/>
        <c:lblOffset val="100"/>
        <c:noMultiLvlLbl val="0"/>
      </c:catAx>
      <c:valAx>
        <c:axId val="3908518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9067008"/>
        <c:crosses val="autoZero"/>
        <c:crossBetween val="between"/>
      </c:valAx>
      <c:serAx>
        <c:axId val="47604608"/>
        <c:scaling>
          <c:orientation val="minMax"/>
        </c:scaling>
        <c:delete val="0"/>
        <c:axPos val="b"/>
        <c:majorTickMark val="out"/>
        <c:minorTickMark val="none"/>
        <c:tickLblPos val="nextTo"/>
        <c:crossAx val="39085184"/>
        <c:crosses val="autoZero"/>
      </c:serAx>
    </c:plotArea>
    <c:legend>
      <c:legendPos val="r"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434921" cy="3547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795818" y="0"/>
            <a:ext cx="4434921" cy="3547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B221E9-F974-4869-B9C8-E1512ECFD807}" type="datetimeFigureOut">
              <a:rPr lang="en-GB" smtClean="0"/>
              <a:t>01/03/2020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6746581"/>
            <a:ext cx="4434921" cy="35479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795818" y="6746581"/>
            <a:ext cx="4434921" cy="35479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86731D-14DB-4586-A3AC-41818A91E3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55143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434311" cy="355124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796346" y="0"/>
            <a:ext cx="4434311" cy="355124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r">
              <a:defRPr sz="1300"/>
            </a:lvl1pPr>
          </a:lstStyle>
          <a:p>
            <a:fld id="{8410BF60-2399-471B-88B8-98E5D19A2C28}" type="datetimeFigureOut">
              <a:rPr lang="en-GB" smtClean="0"/>
              <a:t>01/03/2020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340100" y="531813"/>
            <a:ext cx="3552825" cy="26654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57" tIns="49528" rIns="99057" bIns="49528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23303" y="3373676"/>
            <a:ext cx="8186420" cy="3196114"/>
          </a:xfrm>
          <a:prstGeom prst="rect">
            <a:avLst/>
          </a:prstGeom>
        </p:spPr>
        <p:txBody>
          <a:bodyPr vert="horz" lIns="99057" tIns="49528" rIns="99057" bIns="49528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746119"/>
            <a:ext cx="4434311" cy="355124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796346" y="6746119"/>
            <a:ext cx="4434311" cy="355124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r">
              <a:defRPr sz="1300"/>
            </a:lvl1pPr>
          </a:lstStyle>
          <a:p>
            <a:fld id="{EE96B617-D044-4BB8-AD54-2A89919195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7007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96B617-D044-4BB8-AD54-2A899191954D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87084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13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itchFamily="34" charset="0"/>
            </a:endParaRPr>
          </a:p>
        </p:txBody>
      </p:sp>
      <p:sp>
        <p:nvSpPr>
          <p:cNvPr id="1013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1pPr>
            <a:lvl2pPr marL="804838" indent="-309553"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2pPr>
            <a:lvl3pPr marL="1238212" indent="-247642"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3pPr>
            <a:lvl4pPr marL="1733497" indent="-247642"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4pPr>
            <a:lvl5pPr marL="2228781" indent="-247642"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5pPr>
            <a:lvl6pPr marL="2724066" indent="-247642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Arial" pitchFamily="34" charset="0"/>
              </a:defRPr>
            </a:lvl6pPr>
            <a:lvl7pPr marL="3219351" indent="-247642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Arial" pitchFamily="34" charset="0"/>
              </a:defRPr>
            </a:lvl7pPr>
            <a:lvl8pPr marL="3714636" indent="-247642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Arial" pitchFamily="34" charset="0"/>
              </a:defRPr>
            </a:lvl8pPr>
            <a:lvl9pPr marL="4209920" indent="-247642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</a:pPr>
            <a:fld id="{02E151E3-BB91-4495-86A4-2BABD096C8A2}" type="slidenum">
              <a:rPr kumimoji="0" lang="en-GB" altLang="en-US" smtClean="0">
                <a:latin typeface="Times New Roman" pitchFamily="18" charset="0"/>
              </a:rPr>
              <a:pPr>
                <a:spcBef>
                  <a:spcPct val="0"/>
                </a:spcBef>
              </a:pPr>
              <a:t>15</a:t>
            </a:fld>
            <a:endParaRPr kumimoji="0" lang="en-GB" alt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4282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13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itchFamily="34" charset="0"/>
            </a:endParaRPr>
          </a:p>
        </p:txBody>
      </p:sp>
      <p:sp>
        <p:nvSpPr>
          <p:cNvPr id="1013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1pPr>
            <a:lvl2pPr marL="804838" indent="-309553"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2pPr>
            <a:lvl3pPr marL="1238212" indent="-247642"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3pPr>
            <a:lvl4pPr marL="1733497" indent="-247642"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4pPr>
            <a:lvl5pPr marL="2228781" indent="-247642"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5pPr>
            <a:lvl6pPr marL="2724066" indent="-247642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Arial" pitchFamily="34" charset="0"/>
              </a:defRPr>
            </a:lvl6pPr>
            <a:lvl7pPr marL="3219351" indent="-247642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Arial" pitchFamily="34" charset="0"/>
              </a:defRPr>
            </a:lvl7pPr>
            <a:lvl8pPr marL="3714636" indent="-247642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Arial" pitchFamily="34" charset="0"/>
              </a:defRPr>
            </a:lvl8pPr>
            <a:lvl9pPr marL="4209920" indent="-247642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</a:pPr>
            <a:fld id="{02E151E3-BB91-4495-86A4-2BABD096C8A2}" type="slidenum">
              <a:rPr kumimoji="0" lang="en-GB" altLang="en-US" smtClean="0">
                <a:latin typeface="Times New Roman" pitchFamily="18" charset="0"/>
              </a:rPr>
              <a:pPr>
                <a:spcBef>
                  <a:spcPct val="0"/>
                </a:spcBef>
              </a:pPr>
              <a:t>16</a:t>
            </a:fld>
            <a:endParaRPr kumimoji="0" lang="en-GB" alt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4798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13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itchFamily="34" charset="0"/>
            </a:endParaRPr>
          </a:p>
        </p:txBody>
      </p:sp>
      <p:sp>
        <p:nvSpPr>
          <p:cNvPr id="1013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1pPr>
            <a:lvl2pPr marL="804838" indent="-309553"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2pPr>
            <a:lvl3pPr marL="1238212" indent="-247642"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3pPr>
            <a:lvl4pPr marL="1733497" indent="-247642"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4pPr>
            <a:lvl5pPr marL="2228781" indent="-247642"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5pPr>
            <a:lvl6pPr marL="2724066" indent="-247642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Arial" pitchFamily="34" charset="0"/>
              </a:defRPr>
            </a:lvl6pPr>
            <a:lvl7pPr marL="3219351" indent="-247642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Arial" pitchFamily="34" charset="0"/>
              </a:defRPr>
            </a:lvl7pPr>
            <a:lvl8pPr marL="3714636" indent="-247642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Arial" pitchFamily="34" charset="0"/>
              </a:defRPr>
            </a:lvl8pPr>
            <a:lvl9pPr marL="4209920" indent="-247642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</a:pPr>
            <a:fld id="{02E151E3-BB91-4495-86A4-2BABD096C8A2}" type="slidenum">
              <a:rPr kumimoji="0" lang="en-GB" altLang="en-US" smtClean="0">
                <a:latin typeface="Times New Roman" pitchFamily="18" charset="0"/>
              </a:rPr>
              <a:pPr>
                <a:spcBef>
                  <a:spcPct val="0"/>
                </a:spcBef>
              </a:pPr>
              <a:t>17</a:t>
            </a:fld>
            <a:endParaRPr kumimoji="0" lang="en-GB" alt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35223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itchFamily="34" charset="0"/>
            </a:endParaRPr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1pPr>
            <a:lvl2pPr marL="804838" indent="-309553"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2pPr>
            <a:lvl3pPr marL="1238212" indent="-247642"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3pPr>
            <a:lvl4pPr marL="1733497" indent="-247642"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4pPr>
            <a:lvl5pPr marL="2228781" indent="-247642"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5pPr>
            <a:lvl6pPr marL="2724066" indent="-247642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Arial" pitchFamily="34" charset="0"/>
              </a:defRPr>
            </a:lvl6pPr>
            <a:lvl7pPr marL="3219351" indent="-247642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Arial" pitchFamily="34" charset="0"/>
              </a:defRPr>
            </a:lvl7pPr>
            <a:lvl8pPr marL="3714636" indent="-247642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Arial" pitchFamily="34" charset="0"/>
              </a:defRPr>
            </a:lvl8pPr>
            <a:lvl9pPr marL="4209920" indent="-247642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</a:pPr>
            <a:fld id="{08FD09C3-EE3E-4410-9D1B-2D560E638DE0}" type="slidenum">
              <a:rPr kumimoji="0" lang="en-GB" altLang="en-US" smtClean="0">
                <a:latin typeface="Times New Roman" pitchFamily="18" charset="0"/>
              </a:rPr>
              <a:pPr>
                <a:spcBef>
                  <a:spcPct val="0"/>
                </a:spcBef>
              </a:pPr>
              <a:t>18</a:t>
            </a:fld>
            <a:endParaRPr kumimoji="0" lang="en-GB" alt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23934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itchFamily="34" charset="0"/>
            </a:endParaRPr>
          </a:p>
        </p:txBody>
      </p:sp>
      <p:sp>
        <p:nvSpPr>
          <p:cNvPr id="727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1pPr>
            <a:lvl2pPr marL="871881" indent="-335339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2pPr>
            <a:lvl3pPr marL="1341355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3pPr>
            <a:lvl4pPr marL="1877897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4pPr>
            <a:lvl5pPr marL="2414438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5pPr>
            <a:lvl6pPr marL="2950981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6pPr>
            <a:lvl7pPr marL="3487523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7pPr>
            <a:lvl8pPr marL="4024065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8pPr>
            <a:lvl9pPr marL="4560606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</a:pPr>
            <a:fld id="{6FA2121A-C399-4444-831B-5729E69D603B}" type="slidenum">
              <a:rPr kumimoji="0" lang="en-GB" altLang="en-US" smtClean="0">
                <a:latin typeface="Times New Roman" pitchFamily="18" charset="0"/>
              </a:rPr>
              <a:pPr>
                <a:spcBef>
                  <a:spcPct val="0"/>
                </a:spcBef>
              </a:pPr>
              <a:t>20</a:t>
            </a:fld>
            <a:endParaRPr kumimoji="0" lang="en-GB" alt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18746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80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itchFamily="34" charset="0"/>
            </a:endParaRPr>
          </a:p>
        </p:txBody>
      </p:sp>
      <p:sp>
        <p:nvSpPr>
          <p:cNvPr id="880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1pPr>
            <a:lvl2pPr marL="804838" indent="-309553"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2pPr>
            <a:lvl3pPr marL="1238212" indent="-247642"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3pPr>
            <a:lvl4pPr marL="1733497" indent="-247642"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4pPr>
            <a:lvl5pPr marL="2228781" indent="-247642"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5pPr>
            <a:lvl6pPr marL="2724066" indent="-247642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Arial" pitchFamily="34" charset="0"/>
              </a:defRPr>
            </a:lvl6pPr>
            <a:lvl7pPr marL="3219351" indent="-247642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Arial" pitchFamily="34" charset="0"/>
              </a:defRPr>
            </a:lvl7pPr>
            <a:lvl8pPr marL="3714636" indent="-247642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Arial" pitchFamily="34" charset="0"/>
              </a:defRPr>
            </a:lvl8pPr>
            <a:lvl9pPr marL="4209920" indent="-247642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</a:pPr>
            <a:fld id="{907E1F5E-FE4E-476A-BDAE-3D62BA9C5D9F}" type="slidenum">
              <a:rPr kumimoji="0" lang="en-GB" altLang="en-US" smtClean="0">
                <a:latin typeface="Times New Roman" pitchFamily="18" charset="0"/>
              </a:rPr>
              <a:pPr>
                <a:spcBef>
                  <a:spcPct val="0"/>
                </a:spcBef>
              </a:pPr>
              <a:t>21</a:t>
            </a:fld>
            <a:endParaRPr kumimoji="0" lang="en-GB" alt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99186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itchFamily="34" charset="0"/>
            </a:endParaRPr>
          </a:p>
        </p:txBody>
      </p:sp>
      <p:sp>
        <p:nvSpPr>
          <p:cNvPr id="727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1pPr>
            <a:lvl2pPr marL="871881" indent="-335339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2pPr>
            <a:lvl3pPr marL="1341355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3pPr>
            <a:lvl4pPr marL="1877897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4pPr>
            <a:lvl5pPr marL="2414438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5pPr>
            <a:lvl6pPr marL="2950981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6pPr>
            <a:lvl7pPr marL="3487523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7pPr>
            <a:lvl8pPr marL="4024065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8pPr>
            <a:lvl9pPr marL="4560606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</a:pPr>
            <a:fld id="{6FA2121A-C399-4444-831B-5729E69D603B}" type="slidenum">
              <a:rPr kumimoji="0" lang="en-GB" altLang="en-US" smtClean="0">
                <a:latin typeface="Times New Roman" pitchFamily="18" charset="0"/>
              </a:rPr>
              <a:pPr>
                <a:spcBef>
                  <a:spcPct val="0"/>
                </a:spcBef>
              </a:pPr>
              <a:t>22</a:t>
            </a:fld>
            <a:endParaRPr kumimoji="0" lang="en-GB" alt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18746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itchFamily="34" charset="0"/>
            </a:endParaRPr>
          </a:p>
        </p:txBody>
      </p:sp>
      <p:sp>
        <p:nvSpPr>
          <p:cNvPr id="727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1pPr>
            <a:lvl2pPr marL="871881" indent="-335339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2pPr>
            <a:lvl3pPr marL="1341355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3pPr>
            <a:lvl4pPr marL="1877897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4pPr>
            <a:lvl5pPr marL="2414438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5pPr>
            <a:lvl6pPr marL="2950981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6pPr>
            <a:lvl7pPr marL="3487523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7pPr>
            <a:lvl8pPr marL="4024065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8pPr>
            <a:lvl9pPr marL="4560606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</a:pPr>
            <a:fld id="{6FA2121A-C399-4444-831B-5729E69D603B}" type="slidenum">
              <a:rPr kumimoji="0" lang="en-GB" altLang="en-US" smtClean="0">
                <a:latin typeface="Times New Roman" pitchFamily="18" charset="0"/>
              </a:rPr>
              <a:pPr>
                <a:spcBef>
                  <a:spcPct val="0"/>
                </a:spcBef>
              </a:pPr>
              <a:t>23</a:t>
            </a:fld>
            <a:endParaRPr kumimoji="0" lang="en-GB" alt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12021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34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itchFamily="34" charset="0"/>
            </a:endParaRPr>
          </a:p>
        </p:txBody>
      </p:sp>
      <p:sp>
        <p:nvSpPr>
          <p:cNvPr id="1034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1pPr>
            <a:lvl2pPr marL="804838" indent="-309553"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2pPr>
            <a:lvl3pPr marL="1238212" indent="-247642"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3pPr>
            <a:lvl4pPr marL="1733497" indent="-247642"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4pPr>
            <a:lvl5pPr marL="2228781" indent="-247642"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5pPr>
            <a:lvl6pPr marL="2724066" indent="-247642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Arial" pitchFamily="34" charset="0"/>
              </a:defRPr>
            </a:lvl6pPr>
            <a:lvl7pPr marL="3219351" indent="-247642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Arial" pitchFamily="34" charset="0"/>
              </a:defRPr>
            </a:lvl7pPr>
            <a:lvl8pPr marL="3714636" indent="-247642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Arial" pitchFamily="34" charset="0"/>
              </a:defRPr>
            </a:lvl8pPr>
            <a:lvl9pPr marL="4209920" indent="-247642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</a:pPr>
            <a:fld id="{CE62582C-F5FC-4982-9244-56E07E22E1EA}" type="slidenum">
              <a:rPr kumimoji="0" lang="en-GB" altLang="en-US" smtClean="0">
                <a:latin typeface="Times New Roman" pitchFamily="18" charset="0"/>
              </a:rPr>
              <a:pPr>
                <a:spcBef>
                  <a:spcPct val="0"/>
                </a:spcBef>
              </a:pPr>
              <a:t>24</a:t>
            </a:fld>
            <a:endParaRPr kumimoji="0" lang="en-GB" alt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37989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34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itchFamily="34" charset="0"/>
            </a:endParaRPr>
          </a:p>
        </p:txBody>
      </p:sp>
      <p:sp>
        <p:nvSpPr>
          <p:cNvPr id="1034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1pPr>
            <a:lvl2pPr marL="804838" indent="-309553"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2pPr>
            <a:lvl3pPr marL="1238212" indent="-247642"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3pPr>
            <a:lvl4pPr marL="1733497" indent="-247642"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4pPr>
            <a:lvl5pPr marL="2228781" indent="-247642"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5pPr>
            <a:lvl6pPr marL="2724066" indent="-247642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Arial" pitchFamily="34" charset="0"/>
              </a:defRPr>
            </a:lvl6pPr>
            <a:lvl7pPr marL="3219351" indent="-247642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Arial" pitchFamily="34" charset="0"/>
              </a:defRPr>
            </a:lvl7pPr>
            <a:lvl8pPr marL="3714636" indent="-247642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Arial" pitchFamily="34" charset="0"/>
              </a:defRPr>
            </a:lvl8pPr>
            <a:lvl9pPr marL="4209920" indent="-247642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</a:pPr>
            <a:fld id="{CE62582C-F5FC-4982-9244-56E07E22E1EA}" type="slidenum">
              <a:rPr kumimoji="0" lang="en-GB" altLang="en-US" smtClean="0">
                <a:latin typeface="Times New Roman" pitchFamily="18" charset="0"/>
              </a:rPr>
              <a:pPr>
                <a:spcBef>
                  <a:spcPct val="0"/>
                </a:spcBef>
              </a:pPr>
              <a:t>25</a:t>
            </a:fld>
            <a:endParaRPr kumimoji="0" lang="en-GB" alt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70077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96B617-D044-4BB8-AD54-2A899191954D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729020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44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 dirty="0">
              <a:latin typeface="Arial" pitchFamily="34" charset="0"/>
            </a:endParaRPr>
          </a:p>
        </p:txBody>
      </p:sp>
      <p:sp>
        <p:nvSpPr>
          <p:cNvPr id="1044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1pPr>
            <a:lvl2pPr marL="804838" indent="-309553"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2pPr>
            <a:lvl3pPr marL="1238212" indent="-247642"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3pPr>
            <a:lvl4pPr marL="1733497" indent="-247642"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4pPr>
            <a:lvl5pPr marL="2228781" indent="-247642"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5pPr>
            <a:lvl6pPr marL="2724066" indent="-247642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Arial" pitchFamily="34" charset="0"/>
              </a:defRPr>
            </a:lvl6pPr>
            <a:lvl7pPr marL="3219351" indent="-247642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Arial" pitchFamily="34" charset="0"/>
              </a:defRPr>
            </a:lvl7pPr>
            <a:lvl8pPr marL="3714636" indent="-247642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Arial" pitchFamily="34" charset="0"/>
              </a:defRPr>
            </a:lvl8pPr>
            <a:lvl9pPr marL="4209920" indent="-247642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</a:pPr>
            <a:fld id="{796DA476-2FAE-478E-8D19-85655F977F96}" type="slidenum">
              <a:rPr kumimoji="0" lang="en-GB" altLang="en-US" smtClean="0">
                <a:latin typeface="Times New Roman" pitchFamily="18" charset="0"/>
              </a:rPr>
              <a:pPr>
                <a:spcBef>
                  <a:spcPct val="0"/>
                </a:spcBef>
              </a:pPr>
              <a:t>26</a:t>
            </a:fld>
            <a:endParaRPr kumimoji="0" lang="en-GB" alt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026418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44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 dirty="0">
              <a:latin typeface="Arial" pitchFamily="34" charset="0"/>
            </a:endParaRPr>
          </a:p>
        </p:txBody>
      </p:sp>
      <p:sp>
        <p:nvSpPr>
          <p:cNvPr id="1044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1pPr>
            <a:lvl2pPr marL="804838" indent="-309553"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2pPr>
            <a:lvl3pPr marL="1238212" indent="-247642"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3pPr>
            <a:lvl4pPr marL="1733497" indent="-247642"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4pPr>
            <a:lvl5pPr marL="2228781" indent="-247642"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5pPr>
            <a:lvl6pPr marL="2724066" indent="-247642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Arial" pitchFamily="34" charset="0"/>
              </a:defRPr>
            </a:lvl6pPr>
            <a:lvl7pPr marL="3219351" indent="-247642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Arial" pitchFamily="34" charset="0"/>
              </a:defRPr>
            </a:lvl7pPr>
            <a:lvl8pPr marL="3714636" indent="-247642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Arial" pitchFamily="34" charset="0"/>
              </a:defRPr>
            </a:lvl8pPr>
            <a:lvl9pPr marL="4209920" indent="-247642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</a:pPr>
            <a:fld id="{796DA476-2FAE-478E-8D19-85655F977F96}" type="slidenum">
              <a:rPr kumimoji="0" lang="en-GB" altLang="en-US" smtClean="0">
                <a:latin typeface="Times New Roman" pitchFamily="18" charset="0"/>
              </a:rPr>
              <a:pPr>
                <a:spcBef>
                  <a:spcPct val="0"/>
                </a:spcBef>
              </a:pPr>
              <a:t>27</a:t>
            </a:fld>
            <a:endParaRPr kumimoji="0" lang="en-GB" alt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1767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44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 dirty="0">
              <a:latin typeface="Arial" pitchFamily="34" charset="0"/>
            </a:endParaRPr>
          </a:p>
        </p:txBody>
      </p:sp>
      <p:sp>
        <p:nvSpPr>
          <p:cNvPr id="1044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1pPr>
            <a:lvl2pPr marL="804838" indent="-309553"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2pPr>
            <a:lvl3pPr marL="1238212" indent="-247642"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3pPr>
            <a:lvl4pPr marL="1733497" indent="-247642"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4pPr>
            <a:lvl5pPr marL="2228781" indent="-247642"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5pPr>
            <a:lvl6pPr marL="2724066" indent="-247642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Arial" pitchFamily="34" charset="0"/>
              </a:defRPr>
            </a:lvl6pPr>
            <a:lvl7pPr marL="3219351" indent="-247642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Arial" pitchFamily="34" charset="0"/>
              </a:defRPr>
            </a:lvl7pPr>
            <a:lvl8pPr marL="3714636" indent="-247642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Arial" pitchFamily="34" charset="0"/>
              </a:defRPr>
            </a:lvl8pPr>
            <a:lvl9pPr marL="4209920" indent="-247642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</a:pPr>
            <a:fld id="{796DA476-2FAE-478E-8D19-85655F977F96}" type="slidenum">
              <a:rPr kumimoji="0" lang="en-GB" altLang="en-US" smtClean="0">
                <a:latin typeface="Times New Roman" pitchFamily="18" charset="0"/>
              </a:rPr>
              <a:pPr>
                <a:spcBef>
                  <a:spcPct val="0"/>
                </a:spcBef>
              </a:pPr>
              <a:t>28</a:t>
            </a:fld>
            <a:endParaRPr kumimoji="0" lang="en-GB" alt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485901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64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 dirty="0">
              <a:latin typeface="Arial" pitchFamily="34" charset="0"/>
            </a:endParaRPr>
          </a:p>
        </p:txBody>
      </p:sp>
      <p:sp>
        <p:nvSpPr>
          <p:cNvPr id="1065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1pPr>
            <a:lvl2pPr marL="804838" indent="-309553"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2pPr>
            <a:lvl3pPr marL="1238212" indent="-247642"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3pPr>
            <a:lvl4pPr marL="1733497" indent="-247642"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4pPr>
            <a:lvl5pPr marL="2228781" indent="-247642"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5pPr>
            <a:lvl6pPr marL="2724066" indent="-247642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Arial" pitchFamily="34" charset="0"/>
              </a:defRPr>
            </a:lvl6pPr>
            <a:lvl7pPr marL="3219351" indent="-247642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Arial" pitchFamily="34" charset="0"/>
              </a:defRPr>
            </a:lvl7pPr>
            <a:lvl8pPr marL="3714636" indent="-247642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Arial" pitchFamily="34" charset="0"/>
              </a:defRPr>
            </a:lvl8pPr>
            <a:lvl9pPr marL="4209920" indent="-247642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</a:pPr>
            <a:fld id="{6B3340EB-CD8E-4349-A3C9-053274016A09}" type="slidenum">
              <a:rPr kumimoji="0" lang="en-GB" altLang="en-US" smtClean="0">
                <a:latin typeface="Times New Roman" pitchFamily="18" charset="0"/>
              </a:rPr>
              <a:pPr>
                <a:spcBef>
                  <a:spcPct val="0"/>
                </a:spcBef>
              </a:pPr>
              <a:t>29</a:t>
            </a:fld>
            <a:endParaRPr kumimoji="0" lang="en-GB" alt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3712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 dirty="0">
              <a:latin typeface="Arial" pitchFamily="34" charset="0"/>
            </a:endParaRPr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1pPr>
            <a:lvl2pPr marL="871881" indent="-335339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2pPr>
            <a:lvl3pPr marL="1341355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3pPr>
            <a:lvl4pPr marL="1877897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4pPr>
            <a:lvl5pPr marL="2414438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5pPr>
            <a:lvl6pPr marL="2950981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6pPr>
            <a:lvl7pPr marL="3487523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7pPr>
            <a:lvl8pPr marL="4024065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8pPr>
            <a:lvl9pPr marL="4560606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</a:pPr>
            <a:fld id="{DFB07A57-C637-4220-88CA-69AACE48F69F}" type="slidenum">
              <a:rPr kumimoji="0" lang="en-GB" altLang="en-US" smtClean="0">
                <a:latin typeface="Times New Roman" pitchFamily="18" charset="0"/>
              </a:rPr>
              <a:pPr>
                <a:spcBef>
                  <a:spcPct val="0"/>
                </a:spcBef>
              </a:pPr>
              <a:t>6</a:t>
            </a:fld>
            <a:endParaRPr kumimoji="0" lang="en-GB" alt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51268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 dirty="0">
              <a:latin typeface="Arial" pitchFamily="34" charset="0"/>
            </a:endParaRPr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1pPr>
            <a:lvl2pPr marL="871881" indent="-335339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2pPr>
            <a:lvl3pPr marL="1341355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3pPr>
            <a:lvl4pPr marL="1877897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4pPr>
            <a:lvl5pPr marL="2414438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5pPr>
            <a:lvl6pPr marL="2950981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6pPr>
            <a:lvl7pPr marL="3487523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7pPr>
            <a:lvl8pPr marL="4024065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8pPr>
            <a:lvl9pPr marL="4560606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</a:pPr>
            <a:fld id="{DFB07A57-C637-4220-88CA-69AACE48F69F}" type="slidenum">
              <a:rPr kumimoji="0" lang="en-GB" altLang="en-US" smtClean="0">
                <a:latin typeface="Times New Roman" pitchFamily="18" charset="0"/>
              </a:rPr>
              <a:pPr>
                <a:spcBef>
                  <a:spcPct val="0"/>
                </a:spcBef>
              </a:pPr>
              <a:t>7</a:t>
            </a:fld>
            <a:endParaRPr kumimoji="0" lang="en-GB" alt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59258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08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itchFamily="34" charset="0"/>
            </a:endParaRPr>
          </a:p>
        </p:txBody>
      </p:sp>
      <p:sp>
        <p:nvSpPr>
          <p:cNvPr id="809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1pPr>
            <a:lvl2pPr marL="804838" indent="-309553"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2pPr>
            <a:lvl3pPr marL="1238212" indent="-247642"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3pPr>
            <a:lvl4pPr marL="1733497" indent="-247642"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4pPr>
            <a:lvl5pPr marL="2228781" indent="-247642"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5pPr>
            <a:lvl6pPr marL="2724066" indent="-247642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Arial" pitchFamily="34" charset="0"/>
              </a:defRPr>
            </a:lvl6pPr>
            <a:lvl7pPr marL="3219351" indent="-247642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Arial" pitchFamily="34" charset="0"/>
              </a:defRPr>
            </a:lvl7pPr>
            <a:lvl8pPr marL="3714636" indent="-247642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Arial" pitchFamily="34" charset="0"/>
              </a:defRPr>
            </a:lvl8pPr>
            <a:lvl9pPr marL="4209920" indent="-247642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</a:pPr>
            <a:fld id="{F9F76E51-554B-4BBA-8208-BBE06939359C}" type="slidenum">
              <a:rPr kumimoji="0" lang="en-GB" altLang="en-US" smtClean="0">
                <a:latin typeface="Times New Roman" pitchFamily="18" charset="0"/>
              </a:rPr>
              <a:pPr>
                <a:spcBef>
                  <a:spcPct val="0"/>
                </a:spcBef>
              </a:pPr>
              <a:t>8</a:t>
            </a:fld>
            <a:endParaRPr kumimoji="0" lang="en-GB" alt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70604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72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 dirty="0">
              <a:latin typeface="Arial" pitchFamily="34" charset="0"/>
            </a:endParaRPr>
          </a:p>
        </p:txBody>
      </p:sp>
      <p:sp>
        <p:nvSpPr>
          <p:cNvPr id="972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1pPr>
            <a:lvl2pPr marL="804838" indent="-309553"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2pPr>
            <a:lvl3pPr marL="1238212" indent="-247642"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3pPr>
            <a:lvl4pPr marL="1733497" indent="-247642"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4pPr>
            <a:lvl5pPr marL="2228781" indent="-247642"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5pPr>
            <a:lvl6pPr marL="2724066" indent="-247642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Arial" pitchFamily="34" charset="0"/>
              </a:defRPr>
            </a:lvl6pPr>
            <a:lvl7pPr marL="3219351" indent="-247642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Arial" pitchFamily="34" charset="0"/>
              </a:defRPr>
            </a:lvl7pPr>
            <a:lvl8pPr marL="3714636" indent="-247642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Arial" pitchFamily="34" charset="0"/>
              </a:defRPr>
            </a:lvl8pPr>
            <a:lvl9pPr marL="4209920" indent="-247642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</a:pPr>
            <a:fld id="{60C1A56C-2B4A-43B4-A946-62B15CEC4F60}" type="slidenum">
              <a:rPr kumimoji="0" lang="en-GB" altLang="en-US" smtClean="0">
                <a:latin typeface="Times New Roman" pitchFamily="18" charset="0"/>
              </a:rPr>
              <a:pPr>
                <a:spcBef>
                  <a:spcPct val="0"/>
                </a:spcBef>
              </a:pPr>
              <a:t>10</a:t>
            </a:fld>
            <a:endParaRPr kumimoji="0" lang="en-GB" alt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0370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83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 dirty="0">
              <a:latin typeface="Arial" pitchFamily="34" charset="0"/>
            </a:endParaRPr>
          </a:p>
        </p:txBody>
      </p:sp>
      <p:sp>
        <p:nvSpPr>
          <p:cNvPr id="983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1pPr>
            <a:lvl2pPr marL="804838" indent="-309553"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2pPr>
            <a:lvl3pPr marL="1238212" indent="-247642"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3pPr>
            <a:lvl4pPr marL="1733497" indent="-247642"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4pPr>
            <a:lvl5pPr marL="2228781" indent="-247642"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5pPr>
            <a:lvl6pPr marL="2724066" indent="-247642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Arial" pitchFamily="34" charset="0"/>
              </a:defRPr>
            </a:lvl6pPr>
            <a:lvl7pPr marL="3219351" indent="-247642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Arial" pitchFamily="34" charset="0"/>
              </a:defRPr>
            </a:lvl7pPr>
            <a:lvl8pPr marL="3714636" indent="-247642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Arial" pitchFamily="34" charset="0"/>
              </a:defRPr>
            </a:lvl8pPr>
            <a:lvl9pPr marL="4209920" indent="-247642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</a:pPr>
            <a:fld id="{1D7AC8D8-6CFA-46F5-9130-450FF63279DD}" type="slidenum">
              <a:rPr kumimoji="0" lang="en-GB" altLang="en-US" smtClean="0">
                <a:latin typeface="Times New Roman" pitchFamily="18" charset="0"/>
              </a:rPr>
              <a:pPr>
                <a:spcBef>
                  <a:spcPct val="0"/>
                </a:spcBef>
              </a:pPr>
              <a:t>11</a:t>
            </a:fld>
            <a:endParaRPr kumimoji="0" lang="en-GB" alt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45067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83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 dirty="0">
              <a:latin typeface="Arial" pitchFamily="34" charset="0"/>
            </a:endParaRPr>
          </a:p>
        </p:txBody>
      </p:sp>
      <p:sp>
        <p:nvSpPr>
          <p:cNvPr id="983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1pPr>
            <a:lvl2pPr marL="804838" indent="-309553"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2pPr>
            <a:lvl3pPr marL="1238212" indent="-247642"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3pPr>
            <a:lvl4pPr marL="1733497" indent="-247642"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4pPr>
            <a:lvl5pPr marL="2228781" indent="-247642"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5pPr>
            <a:lvl6pPr marL="2724066" indent="-247642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Arial" pitchFamily="34" charset="0"/>
              </a:defRPr>
            </a:lvl6pPr>
            <a:lvl7pPr marL="3219351" indent="-247642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Arial" pitchFamily="34" charset="0"/>
              </a:defRPr>
            </a:lvl7pPr>
            <a:lvl8pPr marL="3714636" indent="-247642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Arial" pitchFamily="34" charset="0"/>
              </a:defRPr>
            </a:lvl8pPr>
            <a:lvl9pPr marL="4209920" indent="-247642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</a:pPr>
            <a:fld id="{1D7AC8D8-6CFA-46F5-9130-450FF63279DD}" type="slidenum">
              <a:rPr kumimoji="0" lang="en-GB" altLang="en-US" smtClean="0">
                <a:latin typeface="Times New Roman" pitchFamily="18" charset="0"/>
              </a:rPr>
              <a:pPr>
                <a:spcBef>
                  <a:spcPct val="0"/>
                </a:spcBef>
              </a:pPr>
              <a:t>12</a:t>
            </a:fld>
            <a:endParaRPr kumimoji="0" lang="en-GB" alt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20982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83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 dirty="0">
              <a:latin typeface="Arial" pitchFamily="34" charset="0"/>
            </a:endParaRPr>
          </a:p>
        </p:txBody>
      </p:sp>
      <p:sp>
        <p:nvSpPr>
          <p:cNvPr id="983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1pPr>
            <a:lvl2pPr marL="804838" indent="-309553"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2pPr>
            <a:lvl3pPr marL="1238212" indent="-247642"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3pPr>
            <a:lvl4pPr marL="1733497" indent="-247642"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4pPr>
            <a:lvl5pPr marL="2228781" indent="-247642"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5pPr>
            <a:lvl6pPr marL="2724066" indent="-247642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Arial" pitchFamily="34" charset="0"/>
              </a:defRPr>
            </a:lvl6pPr>
            <a:lvl7pPr marL="3219351" indent="-247642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Arial" pitchFamily="34" charset="0"/>
              </a:defRPr>
            </a:lvl7pPr>
            <a:lvl8pPr marL="3714636" indent="-247642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Arial" pitchFamily="34" charset="0"/>
              </a:defRPr>
            </a:lvl8pPr>
            <a:lvl9pPr marL="4209920" indent="-247642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</a:pPr>
            <a:fld id="{1D7AC8D8-6CFA-46F5-9130-450FF63279DD}" type="slidenum">
              <a:rPr kumimoji="0" lang="en-GB" altLang="en-US" smtClean="0">
                <a:latin typeface="Times New Roman" pitchFamily="18" charset="0"/>
              </a:rPr>
              <a:pPr>
                <a:spcBef>
                  <a:spcPct val="0"/>
                </a:spcBef>
              </a:pPr>
              <a:t>13</a:t>
            </a:fld>
            <a:endParaRPr kumimoji="0" lang="en-GB" alt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92892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741C9-1E1B-4FF3-A7E9-1243E9823EB4}" type="datetime1">
              <a:rPr lang="en-US" smtClean="0"/>
              <a:t>3/1/2020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2FBD6-812A-4416-A980-4B9119C35DA5}" type="datetime1">
              <a:rPr lang="en-US" smtClean="0"/>
              <a:t>3/1/2020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DB8FA-BBB8-495B-B161-4F7BDFDDEDA3}" type="datetime1">
              <a:rPr lang="en-US" smtClean="0"/>
              <a:t>3/1/2020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C214B-656F-4D67-9F4A-70D59F6620AC}" type="datetime1">
              <a:rPr lang="en-US" smtClean="0"/>
              <a:t>3/1/2020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0141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POnTheFly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C214B-656F-4D67-9F4A-70D59F6620AC}" type="datetime1">
              <a:rPr lang="en-US" smtClean="0"/>
              <a:t>3/1/2020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aphicFrame>
        <p:nvGraphicFramePr>
          <p:cNvPr id="6" name="TPChart" hidden="1"/>
          <p:cNvGraphicFramePr/>
          <p:nvPr userDrawn="1">
            <p:extLst>
              <p:ext uri="{D42A27DB-BD31-4B8C-83A1-F6EECF244321}">
                <p14:modId xmlns:p14="http://schemas.microsoft.com/office/powerpoint/2010/main" val="2002241710"/>
              </p:ext>
            </p:extLst>
          </p:nvPr>
        </p:nvGraphicFramePr>
        <p:xfrm>
          <a:off x="6350000" y="1600200"/>
          <a:ext cx="2540000" cy="254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31841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385EC-3DC5-4FB3-BD46-054AE38A1DA3}" type="datetime1">
              <a:rPr lang="en-US" smtClean="0"/>
              <a:t>3/1/2020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04D26-DE6E-4F1A-B4D1-9E6E5BEF65E2}" type="datetime1">
              <a:rPr lang="en-US" smtClean="0"/>
              <a:t>3/1/2020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F7611-242A-4AB8-BF3D-8696A364C66C}" type="datetime1">
              <a:rPr lang="en-US" smtClean="0"/>
              <a:t>3/1/2020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8C006-CEDD-4D5A-BF40-3F5AD76685BA}" type="datetime1">
              <a:rPr lang="en-US" smtClean="0"/>
              <a:t>3/1/2020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F5178-2C49-4CC5-9BF1-3EA0F730AC68}" type="datetime1">
              <a:rPr lang="en-US" smtClean="0"/>
              <a:t>3/1/2020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083F6-940C-434A-A58D-C14A68B618CE}" type="datetime1">
              <a:rPr lang="en-US" smtClean="0"/>
              <a:t>3/1/2020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9DB20-2F70-429C-8D6F-BD64D4D77F86}" type="datetime1">
              <a:rPr lang="en-US" smtClean="0"/>
              <a:t>3/1/2020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A00C8-74D9-48C2-9E25-45761229EB05}" type="datetime1">
              <a:rPr lang="en-US" smtClean="0"/>
              <a:t>3/1/2020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0C214B-656F-4D67-9F4A-70D59F6620AC}" type="datetime1">
              <a:rPr lang="en-US" smtClean="0"/>
              <a:t>3/1/2020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62" r:id="rId13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Laboratory &amp; Professional skills for </a:t>
            </a:r>
            <a:r>
              <a:rPr lang="en-US" dirty="0" err="1"/>
              <a:t>Bioscientists</a:t>
            </a:r>
            <a:br>
              <a:rPr lang="en-US" dirty="0"/>
            </a:br>
            <a:r>
              <a:rPr lang="en-US" dirty="0"/>
              <a:t>Term 2: Data Analysis in R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More than one explanatory variable: Two-way ANOVA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2949B6D-DBE7-4E9A-AD5C-86B263A165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4424" y="513842"/>
            <a:ext cx="6003176" cy="1257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2601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905000"/>
            <a:ext cx="7258050" cy="4226718"/>
          </a:xfrm>
        </p:spPr>
        <p:txBody>
          <a:bodyPr>
            <a:normAutofit/>
          </a:bodyPr>
          <a:lstStyle/>
          <a:p>
            <a:pPr marL="457200" indent="-457200" eaLnBrk="1" hangingPunct="1">
              <a:lnSpc>
                <a:spcPct val="90000"/>
              </a:lnSpc>
              <a:spcAft>
                <a:spcPts val="1200"/>
              </a:spcAft>
              <a:buFont typeface="Wingdings" pitchFamily="2" charset="2"/>
              <a:buNone/>
            </a:pPr>
            <a:r>
              <a:rPr lang="en-GB" altLang="en-US" sz="2800" dirty="0">
                <a:cs typeface="Times New Roman" pitchFamily="18" charset="0"/>
              </a:rPr>
              <a:t>The null hypotheses here are:</a:t>
            </a:r>
          </a:p>
          <a:p>
            <a:pPr marL="457200" indent="-457200" eaLnBrk="1" hangingPunct="1">
              <a:lnSpc>
                <a:spcPct val="90000"/>
              </a:lnSpc>
              <a:spcAft>
                <a:spcPts val="1200"/>
              </a:spcAft>
              <a:buFont typeface="Wingdings" pitchFamily="2" charset="2"/>
              <a:buAutoNum type="arabicPeriod"/>
            </a:pPr>
            <a:r>
              <a:rPr lang="en-GB" altLang="en-US" sz="2800" dirty="0">
                <a:cs typeface="Times New Roman" pitchFamily="18" charset="0"/>
              </a:rPr>
              <a:t>mean of </a:t>
            </a:r>
            <a:r>
              <a:rPr lang="en-GB" altLang="en-US" sz="2800" i="1" dirty="0" err="1">
                <a:cs typeface="Arial" pitchFamily="34" charset="0"/>
              </a:rPr>
              <a:t>F.flappa</a:t>
            </a:r>
            <a:r>
              <a:rPr lang="en-GB" altLang="en-US" sz="2800" dirty="0">
                <a:cs typeface="Times New Roman" pitchFamily="18" charset="0"/>
              </a:rPr>
              <a:t> (averaged over the regions) = mean of </a:t>
            </a:r>
            <a:r>
              <a:rPr lang="en-GB" altLang="en-US" sz="2800" i="1" dirty="0" err="1">
                <a:cs typeface="Times New Roman" pitchFamily="18" charset="0"/>
              </a:rPr>
              <a:t>F.concocti</a:t>
            </a:r>
            <a:r>
              <a:rPr lang="en-GB" altLang="en-US" sz="2800" dirty="0">
                <a:cs typeface="Times New Roman" pitchFamily="18" charset="0"/>
              </a:rPr>
              <a:t> (averaged over the regions),</a:t>
            </a:r>
          </a:p>
          <a:p>
            <a:pPr marL="457200" indent="-457200" eaLnBrk="1" hangingPunct="1">
              <a:lnSpc>
                <a:spcPct val="90000"/>
              </a:lnSpc>
              <a:spcAft>
                <a:spcPts val="1200"/>
              </a:spcAft>
              <a:buFont typeface="Wingdings" pitchFamily="2" charset="2"/>
              <a:buAutoNum type="arabicPeriod"/>
            </a:pPr>
            <a:r>
              <a:rPr lang="en-GB" altLang="en-US" sz="2800" dirty="0">
                <a:cs typeface="Times New Roman" pitchFamily="18" charset="0"/>
              </a:rPr>
              <a:t>mean of north (averaged over the </a:t>
            </a:r>
            <a:r>
              <a:rPr lang="en-GB" altLang="en-US" sz="2800" dirty="0" err="1">
                <a:cs typeface="Times New Roman" pitchFamily="18" charset="0"/>
              </a:rPr>
              <a:t>spp</a:t>
            </a:r>
            <a:r>
              <a:rPr lang="en-GB" altLang="en-US" sz="2800" dirty="0">
                <a:cs typeface="Times New Roman" pitchFamily="18" charset="0"/>
              </a:rPr>
              <a:t>) = mean of south (averaged over the </a:t>
            </a:r>
            <a:r>
              <a:rPr lang="en-GB" altLang="en-US" sz="2800" dirty="0" err="1">
                <a:cs typeface="Times New Roman" pitchFamily="18" charset="0"/>
              </a:rPr>
              <a:t>spp</a:t>
            </a:r>
            <a:r>
              <a:rPr lang="en-GB" altLang="en-US" sz="2800" dirty="0">
                <a:cs typeface="Times New Roman" pitchFamily="18" charset="0"/>
              </a:rPr>
              <a:t>) and </a:t>
            </a:r>
          </a:p>
          <a:p>
            <a:pPr marL="457200" indent="-457200" eaLnBrk="1" hangingPunct="1">
              <a:lnSpc>
                <a:spcPct val="90000"/>
              </a:lnSpc>
              <a:spcAft>
                <a:spcPts val="1200"/>
              </a:spcAft>
              <a:buFont typeface="Wingdings" pitchFamily="2" charset="2"/>
              <a:buAutoNum type="arabicPeriod"/>
            </a:pPr>
            <a:r>
              <a:rPr lang="en-GB" altLang="en-US" sz="2800" dirty="0">
                <a:cs typeface="Times New Roman" pitchFamily="18" charset="0"/>
              </a:rPr>
              <a:t>the effects of the two factors are independent.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5B0E1D-C8B2-40C8-A0D2-289C7FFB014E}" type="slidenum">
              <a:rPr lang="en-GB" smtClean="0"/>
              <a:pPr>
                <a:defRPr/>
              </a:pPr>
              <a:t>10</a:t>
            </a:fld>
            <a:endParaRPr lang="en-GB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1219200" y="304800"/>
            <a:ext cx="7086600" cy="1447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US" sz="2400" dirty="0"/>
              <a:t>Two-way ANOVA example</a:t>
            </a:r>
            <a:br>
              <a:rPr lang="en-GB" altLang="en-US" sz="2400" dirty="0"/>
            </a:br>
            <a:r>
              <a:rPr lang="en-GB" altLang="en-US" dirty="0"/>
              <a:t>What does it test?</a:t>
            </a:r>
          </a:p>
        </p:txBody>
      </p:sp>
    </p:spTree>
    <p:extLst>
      <p:ext uri="{BB962C8B-B14F-4D97-AF65-F5344CB8AC3E}">
        <p14:creationId xmlns:p14="http://schemas.microsoft.com/office/powerpoint/2010/main" val="39209981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Content Placeholder 2"/>
          <p:cNvSpPr>
            <a:spLocks noGrp="1"/>
          </p:cNvSpPr>
          <p:nvPr>
            <p:ph idx="1"/>
          </p:nvPr>
        </p:nvSpPr>
        <p:spPr>
          <a:xfrm>
            <a:off x="323850" y="2205038"/>
            <a:ext cx="8675688" cy="1800225"/>
          </a:xfrm>
          <a:solidFill>
            <a:schemeClr val="bg2"/>
          </a:solidFill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None/>
            </a:pPr>
            <a:r>
              <a:rPr lang="en-GB" altLang="en-US" sz="140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butter &lt;- read.table(“../data/butterf.txt", header=T)</a:t>
            </a:r>
          </a:p>
          <a:p>
            <a:pPr>
              <a:buFont typeface="Wingdings" pitchFamily="2" charset="2"/>
              <a:buNone/>
            </a:pPr>
            <a:r>
              <a:rPr lang="en-GB" altLang="en-US" sz="140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glimpse(butter)</a:t>
            </a:r>
          </a:p>
          <a:p>
            <a:pPr>
              <a:buFont typeface="Wingdings" pitchFamily="2" charset="2"/>
              <a:buNone/>
            </a:pPr>
            <a:r>
              <a:rPr lang="en-GB" altLang="en-US" sz="140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Observations: 40</a:t>
            </a:r>
          </a:p>
          <a:p>
            <a:pPr>
              <a:buFont typeface="Wingdings" pitchFamily="2" charset="2"/>
              <a:buNone/>
            </a:pPr>
            <a:r>
              <a:rPr lang="en-GB" altLang="en-US" sz="140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Variables: 3</a:t>
            </a:r>
          </a:p>
          <a:p>
            <a:pPr>
              <a:buFont typeface="Wingdings" pitchFamily="2" charset="2"/>
              <a:buNone/>
            </a:pPr>
            <a:r>
              <a:rPr lang="en-GB" altLang="en-US" sz="140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$ </a:t>
            </a:r>
            <a:r>
              <a:rPr lang="en-GB" altLang="en-US" sz="140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winglen</a:t>
            </a:r>
            <a:r>
              <a:rPr lang="en-GB" altLang="en-US" sz="140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&lt;</a:t>
            </a:r>
            <a:r>
              <a:rPr lang="en-GB" altLang="en-US" sz="140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dbl</a:t>
            </a:r>
            <a:r>
              <a:rPr lang="en-GB" altLang="en-US" sz="140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&gt; 23.6, 23.3, 18.2, 22.6, 29.3, 22.2, 24.5, 26.3, 20.6, 23.9...</a:t>
            </a:r>
          </a:p>
          <a:p>
            <a:pPr>
              <a:buFont typeface="Wingdings" pitchFamily="2" charset="2"/>
              <a:buNone/>
            </a:pPr>
            <a:r>
              <a:rPr lang="en-GB" altLang="en-US" sz="140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$ </a:t>
            </a:r>
            <a:r>
              <a:rPr lang="en-GB" altLang="en-US" sz="140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spp</a:t>
            </a:r>
            <a:r>
              <a:rPr lang="en-GB" altLang="en-US" sz="140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    &lt;</a:t>
            </a:r>
            <a:r>
              <a:rPr lang="en-GB" altLang="en-US" sz="140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fct</a:t>
            </a:r>
            <a:r>
              <a:rPr lang="en-GB" altLang="en-US" sz="140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&gt; </a:t>
            </a:r>
            <a:r>
              <a:rPr lang="en-GB" altLang="en-US" sz="140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F.flappa</a:t>
            </a:r>
            <a:r>
              <a:rPr lang="en-GB" altLang="en-US" sz="140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, </a:t>
            </a:r>
            <a:r>
              <a:rPr lang="en-GB" altLang="en-US" sz="140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F.flappa</a:t>
            </a:r>
            <a:r>
              <a:rPr lang="en-GB" altLang="en-US" sz="140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, </a:t>
            </a:r>
            <a:r>
              <a:rPr lang="en-GB" altLang="en-US" sz="140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F.flappa</a:t>
            </a:r>
            <a:r>
              <a:rPr lang="en-GB" altLang="en-US" sz="140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, </a:t>
            </a:r>
            <a:r>
              <a:rPr lang="en-GB" altLang="en-US" sz="140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F.flappa</a:t>
            </a:r>
            <a:r>
              <a:rPr lang="en-GB" altLang="en-US" sz="140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, </a:t>
            </a:r>
            <a:r>
              <a:rPr lang="en-GB" altLang="en-US" sz="140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F.flappa</a:t>
            </a:r>
            <a:r>
              <a:rPr lang="en-GB" altLang="en-US" sz="140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, </a:t>
            </a:r>
            <a:r>
              <a:rPr lang="en-GB" altLang="en-US" sz="140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F.flappa</a:t>
            </a:r>
            <a:r>
              <a:rPr lang="en-GB" altLang="en-US" sz="140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...</a:t>
            </a:r>
          </a:p>
          <a:p>
            <a:pPr>
              <a:buFont typeface="Wingdings" pitchFamily="2" charset="2"/>
              <a:buNone/>
            </a:pPr>
            <a:r>
              <a:rPr lang="en-GB" altLang="en-US" sz="140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$ region  &lt;</a:t>
            </a:r>
            <a:r>
              <a:rPr lang="en-GB" altLang="en-US" sz="140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fct</a:t>
            </a:r>
            <a:r>
              <a:rPr lang="en-GB" altLang="en-US" sz="140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&gt; south, south, south, south, south, south, south, south, so...</a:t>
            </a:r>
            <a:endParaRPr lang="en-GB" altLang="en-US" dirty="0">
              <a:solidFill>
                <a:srgbClr val="000000"/>
              </a:solidFill>
              <a:latin typeface="Lucida Console" panose="020B0609040504020204" pitchFamily="49" charset="0"/>
              <a:cs typeface="Courier New" pitchFamily="49" charset="0"/>
            </a:endParaRPr>
          </a:p>
        </p:txBody>
      </p:sp>
      <p:sp>
        <p:nvSpPr>
          <p:cNvPr id="50180" name="Rectangle 3"/>
          <p:cNvSpPr txBox="1">
            <a:spLocks noChangeArrowheads="1"/>
          </p:cNvSpPr>
          <p:nvPr/>
        </p:nvSpPr>
        <p:spPr bwMode="auto">
          <a:xfrm>
            <a:off x="611188" y="4437062"/>
            <a:ext cx="7920037" cy="165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Wingdings" pitchFamily="2" charset="2"/>
              <a:buNone/>
            </a:pPr>
            <a:r>
              <a:rPr lang="en-GB" altLang="en-US" dirty="0">
                <a:latin typeface="Arial" pitchFamily="34" charset="0"/>
                <a:cs typeface="Courier New" pitchFamily="49" charset="0"/>
              </a:rPr>
              <a:t>Assumptions 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Wingdings" pitchFamily="2" charset="2"/>
              <a:buNone/>
            </a:pPr>
            <a:r>
              <a:rPr lang="en-GB" altLang="en-US" dirty="0">
                <a:latin typeface="Arial" pitchFamily="34" charset="0"/>
                <a:cs typeface="Courier New" pitchFamily="49" charset="0"/>
              </a:rPr>
              <a:t>Common sense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Wingdings" pitchFamily="2" charset="2"/>
              <a:buNone/>
            </a:pPr>
            <a:r>
              <a:rPr lang="en-GB" altLang="en-US" dirty="0">
                <a:latin typeface="Arial" pitchFamily="34" charset="0"/>
                <a:cs typeface="Courier New" pitchFamily="49" charset="0"/>
              </a:rPr>
              <a:t>Can be checked after analysis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5B0E1D-C8B2-40C8-A0D2-289C7FFB014E}" type="slidenum">
              <a:rPr lang="en-GB" smtClean="0"/>
              <a:pPr>
                <a:defRPr/>
              </a:pPr>
              <a:t>11</a:t>
            </a:fld>
            <a:endParaRPr lang="en-GB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219200" y="304800"/>
            <a:ext cx="7086600" cy="1447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US" sz="2400" dirty="0"/>
              <a:t>Two-way ANOVA example </a:t>
            </a:r>
            <a:br>
              <a:rPr lang="en-GB" altLang="en-US" sz="2400" dirty="0"/>
            </a:br>
            <a:r>
              <a:rPr lang="en-GB" altLang="en-US" dirty="0"/>
              <a:t>Reading in and examining the structure of the data</a:t>
            </a:r>
          </a:p>
        </p:txBody>
      </p:sp>
    </p:spTree>
    <p:extLst>
      <p:ext uri="{BB962C8B-B14F-4D97-AF65-F5344CB8AC3E}">
        <p14:creationId xmlns:p14="http://schemas.microsoft.com/office/powerpoint/2010/main" val="19282663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5B0E1D-C8B2-40C8-A0D2-289C7FFB014E}" type="slidenum">
              <a:rPr lang="en-GB" smtClean="0"/>
              <a:pPr>
                <a:defRPr/>
              </a:pPr>
              <a:t>12</a:t>
            </a:fld>
            <a:endParaRPr lang="en-GB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219200" y="304800"/>
            <a:ext cx="7086600" cy="12319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US" sz="2400" dirty="0"/>
              <a:t>Two-way ANOVA example </a:t>
            </a:r>
            <a:br>
              <a:rPr lang="en-GB" altLang="en-US" sz="2400" dirty="0"/>
            </a:br>
            <a:r>
              <a:rPr lang="en-GB" altLang="en-US" dirty="0"/>
              <a:t>Plot your data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47D0611-FEF0-4CCC-AE09-D388D1B6B1BD}"/>
              </a:ext>
            </a:extLst>
          </p:cNvPr>
          <p:cNvSpPr/>
          <p:nvPr/>
        </p:nvSpPr>
        <p:spPr>
          <a:xfrm>
            <a:off x="609600" y="1371600"/>
            <a:ext cx="83042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altLang="en-US" sz="2800" dirty="0"/>
              <a:t>Plot your data: roughly – perhaps..  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C4B6154C-E180-4E46-B2E8-499850722A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506" y="1905000"/>
            <a:ext cx="6439694" cy="99901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r>
              <a:rPr lang="en-GB" sz="1600" kern="0" dirty="0" err="1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ggplot</a:t>
            </a:r>
            <a:r>
              <a:rPr lang="en-GB" sz="1600" kern="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(data = butter, </a:t>
            </a:r>
          </a:p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r>
              <a:rPr lang="en-GB" sz="1600" kern="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       </a:t>
            </a:r>
            <a:r>
              <a:rPr lang="en-GB" sz="1600" kern="0" dirty="0" err="1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aes</a:t>
            </a:r>
            <a:r>
              <a:rPr lang="en-GB" sz="1600" kern="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(x = region, y = </a:t>
            </a:r>
            <a:r>
              <a:rPr lang="en-GB" sz="1600" kern="0" dirty="0" err="1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winglen</a:t>
            </a:r>
            <a:r>
              <a:rPr lang="en-GB" sz="1600" kern="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, fill = </a:t>
            </a:r>
            <a:r>
              <a:rPr lang="en-GB" sz="1600" kern="0" dirty="0" err="1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spp</a:t>
            </a:r>
            <a:r>
              <a:rPr lang="en-GB" sz="1600" kern="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)) +</a:t>
            </a:r>
          </a:p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r>
              <a:rPr lang="en-GB" sz="1600" kern="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  </a:t>
            </a:r>
            <a:r>
              <a:rPr lang="en-GB" sz="1600" kern="0" dirty="0" err="1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geom_boxplot</a:t>
            </a:r>
            <a:r>
              <a:rPr lang="en-GB" sz="1600" kern="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()</a:t>
            </a:r>
            <a:endParaRPr lang="en-GB" kern="0" dirty="0">
              <a:latin typeface="+mn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A8E3FC-E2E7-4079-8D4A-897CC9E4CA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0800" y="2984500"/>
            <a:ext cx="5523316" cy="3830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7374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5B0E1D-C8B2-40C8-A0D2-289C7FFB014E}" type="slidenum">
              <a:rPr lang="en-GB" smtClean="0"/>
              <a:pPr>
                <a:defRPr/>
              </a:pPr>
              <a:t>13</a:t>
            </a:fld>
            <a:endParaRPr lang="en-GB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219200" y="304800"/>
            <a:ext cx="7086600" cy="12319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US" sz="2400" dirty="0"/>
              <a:t>Two-way ANOVA example </a:t>
            </a:r>
            <a:br>
              <a:rPr lang="en-GB" altLang="en-US" sz="2400" dirty="0"/>
            </a:br>
            <a:r>
              <a:rPr lang="en-GB" altLang="en-US" dirty="0"/>
              <a:t>Plot your data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47D0611-FEF0-4CCC-AE09-D388D1B6B1BD}"/>
              </a:ext>
            </a:extLst>
          </p:cNvPr>
          <p:cNvSpPr/>
          <p:nvPr/>
        </p:nvSpPr>
        <p:spPr>
          <a:xfrm>
            <a:off x="609600" y="1371600"/>
            <a:ext cx="83042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altLang="en-US" sz="2800" dirty="0" err="1"/>
              <a:t>Sumarise</a:t>
            </a:r>
            <a:r>
              <a:rPr lang="en-GB" altLang="en-US" sz="2800" dirty="0"/>
              <a:t>  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0614BF89-658E-401E-8AD2-8EAB319CF2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3988" y="4114800"/>
            <a:ext cx="8151812" cy="25908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r>
              <a:rPr lang="en-GB" kern="0" dirty="0" err="1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buttersum</a:t>
            </a:r>
            <a:endParaRPr lang="en-GB" kern="0" dirty="0">
              <a:solidFill>
                <a:srgbClr val="000000"/>
              </a:solidFill>
              <a:latin typeface="Lucida Console" panose="020B0609040504020204" pitchFamily="49" charset="0"/>
              <a:cs typeface="Courier New" pitchFamily="49" charset="0"/>
            </a:endParaRPr>
          </a:p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r>
              <a:rPr lang="en-GB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# A </a:t>
            </a:r>
            <a:r>
              <a:rPr lang="en-GB" kern="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tibble</a:t>
            </a:r>
            <a:r>
              <a:rPr lang="en-GB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: 4 x 7</a:t>
            </a:r>
          </a:p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r>
              <a:rPr lang="en-GB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# Groups:   region [2]</a:t>
            </a:r>
          </a:p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r>
              <a:rPr lang="en-GB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 region </a:t>
            </a:r>
            <a:r>
              <a:rPr lang="en-GB" kern="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spp</a:t>
            </a:r>
            <a:r>
              <a:rPr lang="en-GB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        mean median    </a:t>
            </a:r>
            <a:r>
              <a:rPr lang="en-GB" kern="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sd</a:t>
            </a:r>
            <a:r>
              <a:rPr lang="en-GB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    n    se</a:t>
            </a:r>
          </a:p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r>
              <a:rPr lang="en-GB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 &lt;</a:t>
            </a:r>
            <a:r>
              <a:rPr lang="en-GB" kern="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fct</a:t>
            </a:r>
            <a:r>
              <a:rPr lang="en-GB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&gt;  &lt;</a:t>
            </a:r>
            <a:r>
              <a:rPr lang="en-GB" kern="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fct</a:t>
            </a:r>
            <a:r>
              <a:rPr lang="en-GB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&gt;      &lt;</a:t>
            </a:r>
            <a:r>
              <a:rPr lang="en-GB" kern="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dbl</a:t>
            </a:r>
            <a:r>
              <a:rPr lang="en-GB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&gt;  &lt;</a:t>
            </a:r>
            <a:r>
              <a:rPr lang="en-GB" kern="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dbl</a:t>
            </a:r>
            <a:r>
              <a:rPr lang="en-GB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&gt; &lt;</a:t>
            </a:r>
            <a:r>
              <a:rPr lang="en-GB" kern="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dbl</a:t>
            </a:r>
            <a:r>
              <a:rPr lang="en-GB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&gt; &lt;int&gt; &lt;</a:t>
            </a:r>
            <a:r>
              <a:rPr lang="en-GB" kern="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dbl</a:t>
            </a:r>
            <a:r>
              <a:rPr lang="en-GB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&gt;</a:t>
            </a:r>
          </a:p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r>
              <a:rPr lang="en-GB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1 north  </a:t>
            </a:r>
            <a:r>
              <a:rPr lang="en-GB" kern="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F.concocti</a:t>
            </a:r>
            <a:r>
              <a:rPr lang="en-GB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 31.4   31.0  4.28    10 1.35 </a:t>
            </a:r>
          </a:p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r>
              <a:rPr lang="en-GB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2 north  </a:t>
            </a:r>
            <a:r>
              <a:rPr lang="en-GB" kern="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F.flappa</a:t>
            </a:r>
            <a:r>
              <a:rPr lang="en-GB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   24.7   24.5  3.27    10 1.03 </a:t>
            </a:r>
          </a:p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r>
              <a:rPr lang="en-GB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3 south  </a:t>
            </a:r>
            <a:r>
              <a:rPr lang="en-GB" kern="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F.concocti</a:t>
            </a:r>
            <a:r>
              <a:rPr lang="en-GB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 25.0   27.0  4.96    10 1.57 </a:t>
            </a:r>
          </a:p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r>
              <a:rPr lang="en-GB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4 south  </a:t>
            </a:r>
            <a:r>
              <a:rPr lang="en-GB" kern="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F.flappa</a:t>
            </a:r>
            <a:r>
              <a:rPr lang="en-GB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   23.4   23.5  3.01    10 0.953</a:t>
            </a:r>
            <a:endParaRPr lang="en-GB" sz="2000" kern="0" dirty="0">
              <a:latin typeface="+mn-lt"/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AEAC6B70-A0BF-4E47-9482-A31F2C6BE9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905000"/>
            <a:ext cx="6096000" cy="21336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r>
              <a:rPr lang="en-GB" kern="0" dirty="0" err="1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buttersum</a:t>
            </a:r>
            <a:r>
              <a:rPr lang="en-GB" kern="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 &lt;- butter %&gt;% </a:t>
            </a:r>
          </a:p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r>
              <a:rPr lang="en-GB" kern="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  </a:t>
            </a:r>
            <a:r>
              <a:rPr lang="en-GB" kern="0" dirty="0" err="1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group_by</a:t>
            </a:r>
            <a:r>
              <a:rPr lang="en-GB" kern="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(</a:t>
            </a:r>
            <a:r>
              <a:rPr lang="en-GB" kern="0" dirty="0">
                <a:solidFill>
                  <a:srgbClr val="3333FF"/>
                </a:solidFill>
                <a:highlight>
                  <a:srgbClr val="FFFF00"/>
                </a:highlight>
                <a:latin typeface="Lucida Console" panose="020B0609040504020204" pitchFamily="49" charset="0"/>
                <a:cs typeface="Courier New" pitchFamily="49" charset="0"/>
              </a:rPr>
              <a:t>region</a:t>
            </a:r>
            <a:r>
              <a:rPr lang="en-GB" kern="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, </a:t>
            </a:r>
            <a:r>
              <a:rPr lang="en-GB" kern="0" dirty="0" err="1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spp</a:t>
            </a:r>
            <a:r>
              <a:rPr lang="en-GB" kern="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) %&gt;% </a:t>
            </a:r>
          </a:p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r>
              <a:rPr lang="en-GB" kern="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  summarise(mean = mean(</a:t>
            </a:r>
            <a:r>
              <a:rPr lang="en-GB" kern="0" dirty="0" err="1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winglen</a:t>
            </a:r>
            <a:r>
              <a:rPr lang="en-GB" kern="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),</a:t>
            </a:r>
          </a:p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r>
              <a:rPr lang="en-GB" kern="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            median = median(</a:t>
            </a:r>
            <a:r>
              <a:rPr lang="en-GB" kern="0" dirty="0" err="1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winglen</a:t>
            </a:r>
            <a:r>
              <a:rPr lang="en-GB" kern="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),</a:t>
            </a:r>
          </a:p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r>
              <a:rPr lang="en-GB" kern="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            </a:t>
            </a:r>
            <a:r>
              <a:rPr lang="en-GB" kern="0" dirty="0" err="1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sd</a:t>
            </a:r>
            <a:r>
              <a:rPr lang="en-GB" kern="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 = </a:t>
            </a:r>
            <a:r>
              <a:rPr lang="en-GB" kern="0" dirty="0" err="1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sd</a:t>
            </a:r>
            <a:r>
              <a:rPr lang="en-GB" kern="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(</a:t>
            </a:r>
            <a:r>
              <a:rPr lang="en-GB" kern="0" dirty="0" err="1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winglen</a:t>
            </a:r>
            <a:r>
              <a:rPr lang="en-GB" kern="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),</a:t>
            </a:r>
          </a:p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r>
              <a:rPr lang="en-GB" kern="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            n = length(</a:t>
            </a:r>
            <a:r>
              <a:rPr lang="en-GB" kern="0" dirty="0" err="1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winglen</a:t>
            </a:r>
            <a:r>
              <a:rPr lang="en-GB" kern="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),</a:t>
            </a:r>
          </a:p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r>
              <a:rPr lang="en-GB" kern="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            se = </a:t>
            </a:r>
            <a:r>
              <a:rPr lang="en-GB" kern="0" dirty="0" err="1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sd</a:t>
            </a:r>
            <a:r>
              <a:rPr lang="en-GB" kern="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/sqrt(n))</a:t>
            </a:r>
            <a:endParaRPr lang="en-GB" sz="2000" kern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738231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547566-857F-4428-8EE1-11513A1EADA3}" type="slidenum">
              <a:rPr lang="en-GB" smtClean="0"/>
              <a:pPr>
                <a:defRPr/>
              </a:pPr>
              <a:t>14</a:t>
            </a:fld>
            <a:endParaRPr lang="en-GB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52400" y="2481937"/>
            <a:ext cx="7315200" cy="111776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r>
              <a:rPr lang="da-DK" sz="2400" kern="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mod &lt;- aov(data = butter,</a:t>
            </a:r>
          </a:p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r>
              <a:rPr lang="da-DK" sz="2400" kern="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           winglen ~ region * spp)</a:t>
            </a:r>
          </a:p>
        </p:txBody>
      </p:sp>
      <p:sp>
        <p:nvSpPr>
          <p:cNvPr id="10" name="Rectangle 9"/>
          <p:cNvSpPr/>
          <p:nvPr/>
        </p:nvSpPr>
        <p:spPr>
          <a:xfrm>
            <a:off x="609600" y="1536700"/>
            <a:ext cx="83042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altLang="en-US" sz="2800" dirty="0"/>
              <a:t>Run the </a:t>
            </a:r>
            <a:r>
              <a:rPr lang="en-GB" altLang="en-US" sz="2800" dirty="0" err="1"/>
              <a:t>anova</a:t>
            </a:r>
            <a:endParaRPr lang="en-GB" altLang="en-US" sz="2800" dirty="0"/>
          </a:p>
        </p:txBody>
      </p:sp>
      <p:sp>
        <p:nvSpPr>
          <p:cNvPr id="11" name="Rectangle 10"/>
          <p:cNvSpPr/>
          <p:nvPr/>
        </p:nvSpPr>
        <p:spPr>
          <a:xfrm>
            <a:off x="5318760" y="1447800"/>
            <a:ext cx="3564572" cy="52322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altLang="en-US" sz="2800" dirty="0"/>
              <a:t>Name of the </a:t>
            </a:r>
            <a:r>
              <a:rPr lang="en-GB" altLang="en-US" sz="2800" dirty="0" err="1"/>
              <a:t>dataframe</a:t>
            </a:r>
            <a:endParaRPr lang="en-GB" altLang="en-US" sz="2800" dirty="0"/>
          </a:p>
        </p:txBody>
      </p:sp>
      <p:sp>
        <p:nvSpPr>
          <p:cNvPr id="12" name="Rectangle 11"/>
          <p:cNvSpPr/>
          <p:nvPr/>
        </p:nvSpPr>
        <p:spPr>
          <a:xfrm>
            <a:off x="2758440" y="3805931"/>
            <a:ext cx="6155372" cy="95410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altLang="en-US" sz="2800" dirty="0"/>
              <a:t>The model: explain </a:t>
            </a:r>
            <a:r>
              <a:rPr lang="en-GB" altLang="en-US" sz="2800" dirty="0" err="1"/>
              <a:t>winglen</a:t>
            </a:r>
            <a:r>
              <a:rPr lang="en-GB" altLang="en-US" sz="2800" dirty="0"/>
              <a:t> by region, </a:t>
            </a:r>
            <a:r>
              <a:rPr lang="en-GB" altLang="en-US" sz="2800" dirty="0" err="1"/>
              <a:t>spp</a:t>
            </a:r>
            <a:r>
              <a:rPr lang="en-GB" altLang="en-US" sz="2800" dirty="0"/>
              <a:t> and the interaction between them</a:t>
            </a:r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4419600" y="1971020"/>
            <a:ext cx="899160" cy="510917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cxnSpLocks/>
          </p:cNvCxnSpPr>
          <p:nvPr/>
        </p:nvCxnSpPr>
        <p:spPr>
          <a:xfrm flipV="1">
            <a:off x="5318760" y="3291821"/>
            <a:ext cx="15240" cy="514109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1777740" y="5186939"/>
            <a:ext cx="6070859" cy="95410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altLang="en-US" sz="2800" dirty="0"/>
              <a:t>Assign result because we will be able to access residuals from this object later</a:t>
            </a:r>
          </a:p>
        </p:txBody>
      </p:sp>
      <p:cxnSp>
        <p:nvCxnSpPr>
          <p:cNvPr id="19" name="Straight Connector 18"/>
          <p:cNvCxnSpPr/>
          <p:nvPr/>
        </p:nvCxnSpPr>
        <p:spPr>
          <a:xfrm flipH="1" flipV="1">
            <a:off x="838200" y="3040821"/>
            <a:ext cx="1234440" cy="2146119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2">
            <a:extLst>
              <a:ext uri="{FF2B5EF4-FFF2-40B4-BE49-F238E27FC236}">
                <a16:creationId xmlns:a16="http://schemas.microsoft.com/office/drawing/2014/main" id="{08B62A35-C8B6-437B-9C2B-DFCF427439DB}"/>
              </a:ext>
            </a:extLst>
          </p:cNvPr>
          <p:cNvSpPr txBox="1">
            <a:spLocks noChangeArrowheads="1"/>
          </p:cNvSpPr>
          <p:nvPr/>
        </p:nvSpPr>
        <p:spPr>
          <a:xfrm>
            <a:off x="1219200" y="304800"/>
            <a:ext cx="7086600" cy="12319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US" sz="2400" dirty="0"/>
              <a:t>Two-way ANOVA example </a:t>
            </a:r>
            <a:br>
              <a:rPr lang="en-GB" altLang="en-US" sz="2400" dirty="0"/>
            </a:br>
            <a:r>
              <a:rPr lang="en-GB" altLang="en-US" dirty="0"/>
              <a:t>Plot your data</a:t>
            </a:r>
          </a:p>
        </p:txBody>
      </p:sp>
    </p:spTree>
    <p:extLst>
      <p:ext uri="{BB962C8B-B14F-4D97-AF65-F5344CB8AC3E}">
        <p14:creationId xmlns:p14="http://schemas.microsoft.com/office/powerpoint/2010/main" val="22478219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304800" y="1981201"/>
            <a:ext cx="8839200" cy="274320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GB" sz="1600" kern="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mod &lt;- </a:t>
            </a:r>
            <a:r>
              <a:rPr lang="en-GB" sz="1600" kern="0" dirty="0" err="1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aov</a:t>
            </a:r>
            <a:r>
              <a:rPr lang="en-GB" sz="1600" kern="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(data = butter, </a:t>
            </a:r>
            <a:r>
              <a:rPr lang="en-GB" sz="1600" kern="0" dirty="0" err="1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winglen</a:t>
            </a:r>
            <a:r>
              <a:rPr lang="en-GB" sz="1600" kern="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 ~ region * </a:t>
            </a:r>
            <a:r>
              <a:rPr lang="en-GB" sz="1600" kern="0" dirty="0" err="1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spp</a:t>
            </a:r>
            <a:r>
              <a:rPr lang="en-GB" sz="1600" kern="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)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GB" sz="1600" kern="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summary(mod)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GB" sz="16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           </a:t>
            </a:r>
            <a:r>
              <a:rPr lang="en-GB" sz="1600" kern="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Df</a:t>
            </a:r>
            <a:r>
              <a:rPr lang="en-GB" sz="16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Sum Sq Mean Sq F value   Pr(&gt;F)   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GB" sz="16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region       1 145.16 145.161  9.2717 0.004334 **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GB" sz="1600" kern="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spp</a:t>
            </a:r>
            <a:r>
              <a:rPr lang="en-GB" sz="16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         1 168.92 168.921 10.7893 0.002280 **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GB" sz="1600" kern="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region:spp</a:t>
            </a:r>
            <a:r>
              <a:rPr lang="en-GB" sz="16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  1  67.08  67.081  4.2846 0.045692 * 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GB" sz="16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Residuals   36 563.63  15.656                    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GB" sz="16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---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GB" sz="1600" kern="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Signif</a:t>
            </a:r>
            <a:r>
              <a:rPr lang="en-GB" sz="16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. codes:  0 ‘***’ 0.001 ‘**’ 0.01 ‘*’ 0.05 ‘.’ 0.1 ‘ ’ 1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5B0E1D-C8B2-40C8-A0D2-289C7FFB014E}" type="slidenum">
              <a:rPr lang="en-GB" smtClean="0"/>
              <a:pPr>
                <a:defRPr/>
              </a:pPr>
              <a:t>15</a:t>
            </a:fld>
            <a:endParaRPr lang="en-GB"/>
          </a:p>
        </p:txBody>
      </p:sp>
      <p:sp>
        <p:nvSpPr>
          <p:cNvPr id="11" name="Rectangular Callout 10"/>
          <p:cNvSpPr/>
          <p:nvPr/>
        </p:nvSpPr>
        <p:spPr>
          <a:xfrm>
            <a:off x="609601" y="4876800"/>
            <a:ext cx="8229599" cy="1367782"/>
          </a:xfrm>
          <a:prstGeom prst="wedgeRectCallout">
            <a:avLst>
              <a:gd name="adj1" fmla="val 24815"/>
              <a:gd name="adj2" fmla="val -48965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457200" indent="-457200">
              <a:buFont typeface="+mj-lt"/>
              <a:buAutoNum type="arabicPeriod"/>
              <a:defRPr/>
            </a:pPr>
            <a:r>
              <a:rPr lang="en-GB" sz="2400" dirty="0">
                <a:solidFill>
                  <a:schemeClr val="tx1"/>
                </a:solidFill>
              </a:rPr>
              <a:t>There is an effect of region (difference between regions)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GB" sz="2400" dirty="0">
                <a:solidFill>
                  <a:schemeClr val="tx1"/>
                </a:solidFill>
              </a:rPr>
              <a:t>There is an effect of species (difference between species)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GB" sz="2400" dirty="0">
                <a:solidFill>
                  <a:schemeClr val="tx1"/>
                </a:solidFill>
              </a:rPr>
              <a:t>There is an interaction between region and species…..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219200" y="283028"/>
            <a:ext cx="7086600" cy="1447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US" sz="2400" dirty="0"/>
              <a:t>Two-way ANOVA example</a:t>
            </a:r>
            <a:br>
              <a:rPr lang="en-GB" altLang="en-US" sz="2400" dirty="0"/>
            </a:br>
            <a:r>
              <a:rPr lang="en-GB" altLang="en-US" dirty="0"/>
              <a:t>Understanding the test output</a:t>
            </a:r>
          </a:p>
        </p:txBody>
      </p:sp>
    </p:spTree>
    <p:extLst>
      <p:ext uri="{BB962C8B-B14F-4D97-AF65-F5344CB8AC3E}">
        <p14:creationId xmlns:p14="http://schemas.microsoft.com/office/powerpoint/2010/main" val="1714350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348343" y="1981201"/>
            <a:ext cx="8839200" cy="274320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GB" sz="1600" kern="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mod &lt;- </a:t>
            </a:r>
            <a:r>
              <a:rPr lang="en-GB" sz="1600" kern="0" dirty="0" err="1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aov</a:t>
            </a:r>
            <a:r>
              <a:rPr lang="en-GB" sz="1600" kern="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(data = butter, </a:t>
            </a:r>
            <a:r>
              <a:rPr lang="en-GB" sz="1600" kern="0" dirty="0" err="1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winglen</a:t>
            </a:r>
            <a:r>
              <a:rPr lang="en-GB" sz="1600" kern="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 ~ region * </a:t>
            </a:r>
            <a:r>
              <a:rPr lang="en-GB" sz="1600" kern="0" dirty="0" err="1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spp</a:t>
            </a:r>
            <a:r>
              <a:rPr lang="en-GB" sz="1600" kern="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)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GB" sz="1600" kern="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summary(mod)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GB" sz="16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           </a:t>
            </a:r>
            <a:r>
              <a:rPr lang="en-GB" sz="1600" kern="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Df</a:t>
            </a:r>
            <a:r>
              <a:rPr lang="en-GB" sz="16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Sum Sq Mean Sq F value   Pr(&gt;F)   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GB" sz="16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region       1 145.16 145.161  9.2717 0.004334 **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GB" sz="1600" kern="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spp</a:t>
            </a:r>
            <a:r>
              <a:rPr lang="en-GB" sz="16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         1 168.92 168.921 10.7893 0.002280 **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GB" sz="1600" kern="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region:spp</a:t>
            </a:r>
            <a:r>
              <a:rPr lang="en-GB" sz="16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  1  67.08  67.081  4.2846 0.045692 * 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GB" sz="16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Residuals   36 563.63  15.656                    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GB" sz="16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---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GB" sz="1600" kern="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Signif</a:t>
            </a:r>
            <a:r>
              <a:rPr lang="en-GB" sz="16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. codes:  0 ‘***’ 0.001 ‘**’ 0.01 ‘*’ 0.05 ‘.’ 0.1 ‘ ’ 1</a:t>
            </a:r>
          </a:p>
        </p:txBody>
      </p:sp>
      <p:sp>
        <p:nvSpPr>
          <p:cNvPr id="13" name="Rectangular Callout 12"/>
          <p:cNvSpPr/>
          <p:nvPr/>
        </p:nvSpPr>
        <p:spPr>
          <a:xfrm>
            <a:off x="306859" y="4997451"/>
            <a:ext cx="8456141" cy="1631949"/>
          </a:xfrm>
          <a:prstGeom prst="wedgeRectCallout">
            <a:avLst>
              <a:gd name="adj1" fmla="val 24815"/>
              <a:gd name="adj2" fmla="val -48965"/>
            </a:avLst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GB" sz="2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Total </a:t>
            </a:r>
            <a:r>
              <a:rPr lang="en-GB" sz="20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d.f.</a:t>
            </a:r>
            <a:r>
              <a:rPr lang="en-GB" sz="2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is no. of values – 1:                   40 – 1 = 39</a:t>
            </a:r>
          </a:p>
          <a:p>
            <a:pPr>
              <a:defRPr/>
            </a:pPr>
            <a:r>
              <a:rPr lang="en-GB" sz="2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region </a:t>
            </a:r>
            <a:r>
              <a:rPr lang="en-GB" sz="20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d.f.</a:t>
            </a:r>
            <a:r>
              <a:rPr lang="en-GB" sz="2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is </a:t>
            </a:r>
            <a:r>
              <a:rPr lang="en-GB" sz="2000" dirty="0">
                <a:solidFill>
                  <a:schemeClr val="tx1"/>
                </a:solidFill>
                <a:latin typeface="Consolas" panose="020B0609020204030204" pitchFamily="49" charset="0"/>
                <a:ea typeface="Verdana" panose="020B0604030504040204" pitchFamily="34" charset="0"/>
              </a:rPr>
              <a:t>no</a:t>
            </a:r>
            <a:r>
              <a:rPr lang="en-GB" sz="2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 regions – 1:                     2 – 1 = 1</a:t>
            </a:r>
          </a:p>
          <a:p>
            <a:pPr>
              <a:defRPr/>
            </a:pPr>
            <a:r>
              <a:rPr lang="en-GB" sz="20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spp</a:t>
            </a:r>
            <a:r>
              <a:rPr lang="en-GB" sz="2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GB" sz="20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d.f.</a:t>
            </a:r>
            <a:r>
              <a:rPr lang="en-GB" sz="2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is no. </a:t>
            </a:r>
            <a:r>
              <a:rPr lang="en-GB" sz="20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spp</a:t>
            </a:r>
            <a:r>
              <a:rPr lang="en-GB" sz="2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– 1:                              2 – 1 = 1</a:t>
            </a:r>
          </a:p>
          <a:p>
            <a:pPr>
              <a:defRPr/>
            </a:pPr>
            <a:r>
              <a:rPr lang="en-GB" sz="2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Interaction </a:t>
            </a:r>
            <a:r>
              <a:rPr lang="en-GB" sz="20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d.f.</a:t>
            </a:r>
            <a:r>
              <a:rPr lang="en-GB" sz="2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is region </a:t>
            </a:r>
            <a:r>
              <a:rPr lang="en-GB" sz="20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d.f.</a:t>
            </a:r>
            <a:r>
              <a:rPr lang="en-GB" sz="2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* </a:t>
            </a:r>
            <a:r>
              <a:rPr lang="en-GB" sz="20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spp</a:t>
            </a:r>
            <a:r>
              <a:rPr lang="en-GB" sz="2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GB" sz="20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d.f.</a:t>
            </a:r>
            <a:r>
              <a:rPr lang="en-GB" sz="2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:      1* 1 = 1</a:t>
            </a:r>
          </a:p>
          <a:p>
            <a:pPr>
              <a:defRPr/>
            </a:pPr>
            <a:r>
              <a:rPr lang="en-GB" sz="2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Residual </a:t>
            </a:r>
            <a:r>
              <a:rPr lang="en-GB" sz="20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d.f.</a:t>
            </a:r>
            <a:r>
              <a:rPr lang="en-GB" sz="2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is total </a:t>
            </a:r>
            <a:r>
              <a:rPr lang="en-GB" sz="20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d.f.</a:t>
            </a:r>
            <a:r>
              <a:rPr lang="en-GB" sz="2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– all other </a:t>
            </a:r>
            <a:r>
              <a:rPr lang="en-GB" sz="20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d.f.</a:t>
            </a:r>
            <a:r>
              <a:rPr lang="en-GB" sz="2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    39 – 1 – 1 – 1 = 36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5B0E1D-C8B2-40C8-A0D2-289C7FFB014E}" type="slidenum">
              <a:rPr lang="en-GB" smtClean="0"/>
              <a:pPr>
                <a:defRPr/>
              </a:pPr>
              <a:t>16</a:t>
            </a:fld>
            <a:endParaRPr lang="en-GB"/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1219200" y="304800"/>
            <a:ext cx="7086600" cy="1447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US" sz="2400" dirty="0"/>
              <a:t>Two-way ANOVA example</a:t>
            </a:r>
            <a:br>
              <a:rPr lang="en-GB" altLang="en-US" sz="2400" dirty="0"/>
            </a:br>
            <a:r>
              <a:rPr lang="en-GB" altLang="en-US" dirty="0"/>
              <a:t>Understanding the test output</a:t>
            </a:r>
          </a:p>
        </p:txBody>
      </p:sp>
    </p:spTree>
    <p:extLst>
      <p:ext uri="{BB962C8B-B14F-4D97-AF65-F5344CB8AC3E}">
        <p14:creationId xmlns:p14="http://schemas.microsoft.com/office/powerpoint/2010/main" val="2578380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304800" y="1981201"/>
            <a:ext cx="8839200" cy="274320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GB" sz="1600" kern="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mod &lt;- </a:t>
            </a:r>
            <a:r>
              <a:rPr lang="en-GB" sz="1600" kern="0" dirty="0" err="1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aov</a:t>
            </a:r>
            <a:r>
              <a:rPr lang="en-GB" sz="1600" kern="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(data = butter, </a:t>
            </a:r>
            <a:r>
              <a:rPr lang="en-GB" sz="1600" kern="0" dirty="0" err="1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winglen</a:t>
            </a:r>
            <a:r>
              <a:rPr lang="en-GB" sz="1600" kern="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 ~ region * </a:t>
            </a:r>
            <a:r>
              <a:rPr lang="en-GB" sz="1600" kern="0" dirty="0" err="1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spp</a:t>
            </a:r>
            <a:r>
              <a:rPr lang="en-GB" sz="1600" kern="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)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GB" sz="1600" kern="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summary(mod)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GB" sz="16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           </a:t>
            </a:r>
            <a:r>
              <a:rPr lang="en-GB" sz="1600" kern="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Df</a:t>
            </a:r>
            <a:r>
              <a:rPr lang="en-GB" sz="16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Sum Sq Mean Sq F value   Pr(&gt;F)   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GB" sz="16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region       1 145.16 145.161  9.2717 0.004334 **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GB" sz="1600" kern="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spp</a:t>
            </a:r>
            <a:r>
              <a:rPr lang="en-GB" sz="16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         1 168.92 168.921 10.7893 0.002280 **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GB" sz="1600" kern="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region:spp</a:t>
            </a:r>
            <a:r>
              <a:rPr lang="en-GB" sz="16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  1  67.08  67.081  4.2846 0.045692 * 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GB" sz="16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Residuals   36 563.63  15.656                    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GB" sz="16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---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GB" sz="1600" kern="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Signif</a:t>
            </a:r>
            <a:r>
              <a:rPr lang="en-GB" sz="16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. codes:  0 ‘***’ 0.001 ‘**’ 0.01 ‘*’ 0.05 ‘.’ 0.1 ‘ ’ 1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3106738" y="3733801"/>
            <a:ext cx="5416780" cy="2622550"/>
            <a:chOff x="5053338" y="4163137"/>
            <a:chExt cx="5415337" cy="2617637"/>
          </a:xfrm>
        </p:grpSpPr>
        <p:sp>
          <p:nvSpPr>
            <p:cNvPr id="7" name="Rectangle 6"/>
            <p:cNvSpPr/>
            <p:nvPr/>
          </p:nvSpPr>
          <p:spPr>
            <a:xfrm>
              <a:off x="5053338" y="4163137"/>
              <a:ext cx="1007795" cy="4325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ular Callout 7"/>
            <p:cNvSpPr/>
            <p:nvPr/>
          </p:nvSpPr>
          <p:spPr>
            <a:xfrm>
              <a:off x="5604054" y="6132702"/>
              <a:ext cx="4864621" cy="648072"/>
            </a:xfrm>
            <a:prstGeom prst="wedgeRectCallout">
              <a:avLst>
                <a:gd name="adj1" fmla="val -40182"/>
                <a:gd name="adj2" fmla="val -280592"/>
              </a:avLst>
            </a:prstGeom>
            <a:noFill/>
            <a:ln w="412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GB" sz="3600" dirty="0">
                  <a:solidFill>
                    <a:schemeClr val="tx1"/>
                  </a:solidFill>
                </a:rPr>
                <a:t>‘Error term’ for all 3 tests</a:t>
              </a: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5B0E1D-C8B2-40C8-A0D2-289C7FFB014E}" type="slidenum">
              <a:rPr lang="en-GB" smtClean="0"/>
              <a:pPr>
                <a:defRPr/>
              </a:pPr>
              <a:t>17</a:t>
            </a:fld>
            <a:endParaRPr lang="en-GB"/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1219200" y="304800"/>
            <a:ext cx="7086600" cy="1447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US" sz="2400" dirty="0"/>
              <a:t>Two-way ANOVA example</a:t>
            </a:r>
            <a:br>
              <a:rPr lang="en-GB" altLang="en-US" sz="2400" dirty="0"/>
            </a:br>
            <a:r>
              <a:rPr lang="en-GB" altLang="en-US" dirty="0"/>
              <a:t>Understanding the test output</a:t>
            </a:r>
          </a:p>
        </p:txBody>
      </p:sp>
    </p:spTree>
    <p:extLst>
      <p:ext uri="{BB962C8B-B14F-4D97-AF65-F5344CB8AC3E}">
        <p14:creationId xmlns:p14="http://schemas.microsoft.com/office/powerpoint/2010/main" val="21797740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086600" cy="1371599"/>
          </a:xfrm>
        </p:spPr>
        <p:txBody>
          <a:bodyPr/>
          <a:lstStyle/>
          <a:p>
            <a:r>
              <a:rPr lang="en-GB" altLang="en-US" sz="2800" dirty="0"/>
              <a:t>Two-way ANOVA example</a:t>
            </a:r>
            <a:br>
              <a:rPr lang="en-GB" altLang="en-US" dirty="0"/>
            </a:br>
            <a:r>
              <a:rPr lang="en-GB" altLang="en-US" dirty="0"/>
              <a:t>Checking Assumptions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6013" y="2133600"/>
            <a:ext cx="7265987" cy="4114800"/>
          </a:xfrm>
        </p:spPr>
        <p:txBody>
          <a:bodyPr>
            <a:noAutofit/>
          </a:bodyPr>
          <a:lstStyle/>
          <a:p>
            <a:pPr marL="57150" indent="0">
              <a:buNone/>
              <a:defRPr/>
            </a:pPr>
            <a:r>
              <a:rPr lang="en-GB" sz="4400" dirty="0"/>
              <a:t>- Common sense</a:t>
            </a:r>
          </a:p>
          <a:p>
            <a:pPr marL="971550" lvl="1" indent="-457200">
              <a:defRPr/>
            </a:pPr>
            <a:r>
              <a:rPr lang="en-GB" sz="3200" dirty="0"/>
              <a:t>response should be continuous</a:t>
            </a:r>
          </a:p>
          <a:p>
            <a:pPr marL="971550" lvl="1" indent="-457200">
              <a:defRPr/>
            </a:pPr>
            <a:r>
              <a:rPr lang="en-GB" sz="3200" dirty="0"/>
              <a:t>No/few repeats</a:t>
            </a:r>
          </a:p>
          <a:p>
            <a:pPr marL="0" lvl="1" indent="0">
              <a:buNone/>
              <a:defRPr/>
            </a:pPr>
            <a:r>
              <a:rPr lang="en-GB" sz="4400" dirty="0"/>
              <a:t>- Plot the residuals</a:t>
            </a:r>
          </a:p>
          <a:p>
            <a:pPr marL="0" lvl="1" indent="0">
              <a:buNone/>
              <a:defRPr/>
            </a:pPr>
            <a:r>
              <a:rPr lang="en-GB" sz="4400" dirty="0"/>
              <a:t>- Using a test in 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D64911-CADF-4261-B457-A82B9884F985}" type="slidenum">
              <a:rPr lang="en-GB" smtClean="0"/>
              <a:pPr>
                <a:defRPr/>
              </a:pPr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28280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912E12D-04E0-4808-A9FA-DB0CFF09532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346"/>
          <a:stretch/>
        </p:blipFill>
        <p:spPr>
          <a:xfrm>
            <a:off x="5299542" y="4004847"/>
            <a:ext cx="3878916" cy="2813146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11E8A15E-7D6C-47D0-908A-C3FA33A85F2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9851"/>
          <a:stretch/>
        </p:blipFill>
        <p:spPr>
          <a:xfrm>
            <a:off x="5619609" y="1295400"/>
            <a:ext cx="3871415" cy="2737834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7383" y="1600201"/>
            <a:ext cx="5122817" cy="12529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Residuals are calculated for you already!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87382" y="2853155"/>
            <a:ext cx="4842707" cy="338000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None/>
              <a:defRPr/>
            </a:pPr>
            <a:r>
              <a:rPr lang="en-GB" altLang="en-US" sz="2000" kern="0" dirty="0" err="1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hist</a:t>
            </a:r>
            <a:r>
              <a:rPr lang="en-GB" altLang="en-US" sz="2000" kern="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(</a:t>
            </a:r>
            <a:r>
              <a:rPr lang="en-GB" altLang="en-US" sz="2000" kern="0" dirty="0" err="1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mod$residuals</a:t>
            </a:r>
            <a:r>
              <a:rPr lang="en-GB" altLang="en-US" sz="2000" kern="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)</a:t>
            </a:r>
          </a:p>
          <a:p>
            <a:pPr>
              <a:buNone/>
              <a:defRPr/>
            </a:pPr>
            <a:r>
              <a:rPr lang="en-GB" altLang="en-US" sz="2000" kern="0" dirty="0" err="1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shapiro.test</a:t>
            </a:r>
            <a:r>
              <a:rPr lang="en-GB" altLang="en-US" sz="2000" kern="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(</a:t>
            </a:r>
            <a:r>
              <a:rPr lang="en-GB" altLang="en-US" sz="2000" kern="0" dirty="0" err="1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mod$residuals</a:t>
            </a:r>
            <a:r>
              <a:rPr lang="en-GB" altLang="en-US" sz="2000" kern="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)</a:t>
            </a:r>
          </a:p>
          <a:p>
            <a:pPr>
              <a:buNone/>
              <a:defRPr/>
            </a:pPr>
            <a:endParaRPr lang="en-GB" altLang="en-US" sz="2000" kern="0" dirty="0">
              <a:solidFill>
                <a:srgbClr val="000000"/>
              </a:solidFill>
              <a:latin typeface="Lucida Console" panose="020B0609040504020204" pitchFamily="49" charset="0"/>
              <a:cs typeface="Courier New" pitchFamily="49" charset="0"/>
            </a:endParaRPr>
          </a:p>
          <a:p>
            <a:pPr>
              <a:buNone/>
              <a:defRPr/>
            </a:pPr>
            <a:r>
              <a:rPr lang="en-GB" altLang="en-US" sz="20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	Shapiro-Wilk normality test</a:t>
            </a:r>
          </a:p>
          <a:p>
            <a:pPr>
              <a:buNone/>
              <a:defRPr/>
            </a:pPr>
            <a:endParaRPr lang="en-GB" altLang="en-US" sz="2000" kern="0" dirty="0">
              <a:solidFill>
                <a:srgbClr val="000000"/>
              </a:solidFill>
              <a:latin typeface="Lucida Console" panose="020B0609040504020204" pitchFamily="49" charset="0"/>
              <a:cs typeface="Courier New" pitchFamily="49" charset="0"/>
            </a:endParaRPr>
          </a:p>
          <a:p>
            <a:pPr>
              <a:buNone/>
              <a:defRPr/>
            </a:pPr>
            <a:r>
              <a:rPr lang="en-US" altLang="en-US" sz="20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data:  </a:t>
            </a:r>
            <a:r>
              <a:rPr lang="en-US" altLang="en-US" sz="2000" kern="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mod$residuals</a:t>
            </a:r>
            <a:endParaRPr lang="en-US" altLang="en-US" sz="2000" kern="0" dirty="0">
              <a:solidFill>
                <a:srgbClr val="000000"/>
              </a:solidFill>
              <a:latin typeface="Lucida Console" panose="020B0609040504020204" pitchFamily="49" charset="0"/>
              <a:cs typeface="Courier New" pitchFamily="49" charset="0"/>
            </a:endParaRPr>
          </a:p>
          <a:p>
            <a:pPr>
              <a:buNone/>
              <a:defRPr/>
            </a:pPr>
            <a:r>
              <a:rPr lang="en-US" altLang="en-US" sz="20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W = 0.97306, p-value = 0.4474</a:t>
            </a:r>
            <a:endParaRPr lang="en-GB" altLang="en-US" sz="2000" kern="0" dirty="0">
              <a:solidFill>
                <a:srgbClr val="3333FF"/>
              </a:solidFill>
              <a:latin typeface="Lucida Console" panose="020B0609040504020204" pitchFamily="49" charset="0"/>
              <a:cs typeface="Courier New" pitchFamily="49" charset="0"/>
            </a:endParaRPr>
          </a:p>
          <a:p>
            <a:pPr>
              <a:buNone/>
              <a:defRPr/>
            </a:pPr>
            <a:r>
              <a:rPr lang="en-GB" altLang="en-US" sz="2000" kern="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plot(mod, which=1)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265123" y="2018437"/>
            <a:ext cx="2846220" cy="584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600" dirty="0"/>
              <a:t>Histogram of residuals should be normally distributed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096000" y="5184927"/>
            <a:ext cx="2455123" cy="584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600" dirty="0"/>
              <a:t>Spread of residuals should be similar in each group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086600" cy="1371599"/>
          </a:xfrm>
        </p:spPr>
        <p:txBody>
          <a:bodyPr/>
          <a:lstStyle/>
          <a:p>
            <a:r>
              <a:rPr lang="en-GB" altLang="en-US" sz="2800" dirty="0"/>
              <a:t>Two-way ANOVA</a:t>
            </a:r>
            <a:br>
              <a:rPr lang="en-GB" altLang="en-US" dirty="0"/>
            </a:br>
            <a:r>
              <a:rPr lang="en-GB" altLang="en-US" dirty="0"/>
              <a:t>Checking Assumptions</a:t>
            </a:r>
          </a:p>
        </p:txBody>
      </p:sp>
    </p:spTree>
    <p:extLst>
      <p:ext uri="{BB962C8B-B14F-4D97-AF65-F5344CB8AC3E}">
        <p14:creationId xmlns:p14="http://schemas.microsoft.com/office/powerpoint/2010/main" val="1035883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Summary of this week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Two-way ANOVA for more than one explanatory variable</a:t>
            </a:r>
          </a:p>
          <a:p>
            <a:pPr lvl="1"/>
            <a:r>
              <a:rPr lang="en-GB" dirty="0"/>
              <a:t>Comparing to one-way</a:t>
            </a:r>
          </a:p>
          <a:p>
            <a:pPr lvl="1"/>
            <a:r>
              <a:rPr lang="en-GB" dirty="0"/>
              <a:t>Rationale</a:t>
            </a:r>
          </a:p>
          <a:p>
            <a:pPr lvl="1"/>
            <a:r>
              <a:rPr lang="en-GB" dirty="0"/>
              <a:t>The 3 null hypotheses</a:t>
            </a:r>
          </a:p>
          <a:p>
            <a:pPr lvl="1"/>
            <a:r>
              <a:rPr lang="en-GB" dirty="0"/>
              <a:t>Running and interpreting the test</a:t>
            </a:r>
          </a:p>
          <a:p>
            <a:pPr lvl="1"/>
            <a:r>
              <a:rPr lang="en-GB" dirty="0"/>
              <a:t>Understanding the interaction</a:t>
            </a:r>
          </a:p>
          <a:p>
            <a:pPr lvl="1"/>
            <a:r>
              <a:rPr lang="en-GB" dirty="0"/>
              <a:t>Investigating the assumptions</a:t>
            </a:r>
          </a:p>
          <a:p>
            <a:pPr lvl="1"/>
            <a:r>
              <a:rPr lang="en-GB" dirty="0"/>
              <a:t>Reporting the result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883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1" y="1916113"/>
            <a:ext cx="8153400" cy="4829175"/>
          </a:xfrm>
          <a:ln>
            <a:noFill/>
          </a:ln>
        </p:spPr>
        <p:txBody>
          <a:bodyPr>
            <a:normAutofit/>
          </a:bodyPr>
          <a:lstStyle/>
          <a:p>
            <a:pPr marL="0" indent="-57150">
              <a:buClr>
                <a:schemeClr val="accent2"/>
              </a:buClr>
              <a:buNone/>
              <a:defRPr/>
            </a:pPr>
            <a:r>
              <a:rPr lang="en-GB" sz="2800" dirty="0"/>
              <a:t>Reporting the result: “significance, direction, magnitude”</a:t>
            </a:r>
          </a:p>
          <a:p>
            <a:pPr marL="0" indent="-57150"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GB" sz="2800" dirty="0"/>
              <a:t>	</a:t>
            </a:r>
          </a:p>
          <a:p>
            <a:pPr marL="0" indent="-57150"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GB" sz="2800" dirty="0"/>
              <a:t>There was a significant difference between the species (ANOVA: </a:t>
            </a:r>
            <a:r>
              <a:rPr lang="en-GB" sz="2800" i="1" dirty="0"/>
              <a:t>F</a:t>
            </a:r>
            <a:r>
              <a:rPr lang="en-GB" sz="2800" dirty="0"/>
              <a:t> = 10.79; </a:t>
            </a:r>
            <a:r>
              <a:rPr lang="en-GB" sz="2800" i="1" dirty="0" err="1"/>
              <a:t>d.f</a:t>
            </a:r>
            <a:r>
              <a:rPr lang="en-GB" sz="2800" dirty="0" err="1"/>
              <a:t>.</a:t>
            </a:r>
            <a:r>
              <a:rPr lang="en-GB" sz="2800" dirty="0"/>
              <a:t> = 1,36; </a:t>
            </a:r>
            <a:r>
              <a:rPr lang="en-GB" sz="2800" i="1" dirty="0"/>
              <a:t>p</a:t>
            </a:r>
            <a:r>
              <a:rPr lang="en-GB" sz="2800" dirty="0"/>
              <a:t> =0.002) and between the regions (</a:t>
            </a:r>
            <a:r>
              <a:rPr lang="en-GB" sz="2800" i="1" dirty="0"/>
              <a:t>F</a:t>
            </a:r>
            <a:r>
              <a:rPr lang="en-GB" sz="2800" dirty="0"/>
              <a:t> = 9.27; </a:t>
            </a:r>
            <a:r>
              <a:rPr lang="en-GB" sz="2800" i="1" dirty="0" err="1"/>
              <a:t>d.f.</a:t>
            </a:r>
            <a:r>
              <a:rPr lang="en-GB" sz="2800" dirty="0"/>
              <a:t> = 1,36; </a:t>
            </a:r>
            <a:r>
              <a:rPr lang="en-GB" sz="2800" i="1" dirty="0"/>
              <a:t>p</a:t>
            </a:r>
            <a:r>
              <a:rPr lang="en-GB" sz="2800" dirty="0"/>
              <a:t> =0.004). However, there was also a significant interaction between region and species (</a:t>
            </a:r>
            <a:r>
              <a:rPr lang="en-GB" sz="2800" i="1" dirty="0"/>
              <a:t>F</a:t>
            </a:r>
            <a:r>
              <a:rPr lang="en-GB" sz="2800" dirty="0"/>
              <a:t> = 4.28; </a:t>
            </a:r>
            <a:r>
              <a:rPr lang="en-GB" sz="2800" i="1" dirty="0" err="1"/>
              <a:t>d.f.</a:t>
            </a:r>
            <a:r>
              <a:rPr lang="en-GB" sz="2800" dirty="0"/>
              <a:t> = 1,36; </a:t>
            </a:r>
            <a:r>
              <a:rPr lang="en-GB" sz="2800" i="1" dirty="0"/>
              <a:t>p</a:t>
            </a:r>
            <a:r>
              <a:rPr lang="en-GB" sz="2800" dirty="0"/>
              <a:t> =0.046) </a:t>
            </a:r>
          </a:p>
          <a:p>
            <a:pPr marL="0" indent="-57150">
              <a:buClr>
                <a:schemeClr val="accent2"/>
              </a:buClr>
              <a:buFont typeface="Wingdings" pitchFamily="2" charset="2"/>
              <a:buNone/>
              <a:defRPr/>
            </a:pPr>
            <a:endParaRPr lang="en-GB" sz="2800" dirty="0"/>
          </a:p>
          <a:p>
            <a:pPr marL="0" indent="-57150">
              <a:buClr>
                <a:schemeClr val="accent2"/>
              </a:buClr>
              <a:buNone/>
              <a:defRPr/>
            </a:pPr>
            <a:r>
              <a:rPr lang="en-GB" sz="2800" dirty="0"/>
              <a:t>What about direction and magnitude??</a:t>
            </a:r>
          </a:p>
          <a:p>
            <a:pPr marL="342900" lvl="1" indent="0" eaLnBrk="1" hangingPunct="1">
              <a:buClr>
                <a:schemeClr val="accent2"/>
              </a:buClr>
              <a:buFont typeface="Wingdings" pitchFamily="2" charset="2"/>
              <a:buNone/>
              <a:defRPr/>
            </a:pPr>
            <a:endParaRPr lang="en-GB" dirty="0"/>
          </a:p>
        </p:txBody>
      </p:sp>
      <p:sp>
        <p:nvSpPr>
          <p:cNvPr id="3891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Arial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547566-857F-4428-8EE1-11513A1EADA3}" type="slidenum">
              <a:rPr lang="en-GB" smtClean="0"/>
              <a:pPr>
                <a:defRPr/>
              </a:pPr>
              <a:t>20</a:t>
            </a:fld>
            <a:endParaRPr lang="en-GB"/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609600" y="304800"/>
            <a:ext cx="7924800" cy="1447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US" sz="2400" dirty="0"/>
              <a:t>Two-way ANOVA example</a:t>
            </a:r>
            <a:br>
              <a:rPr lang="en-GB" altLang="en-US" sz="2400" dirty="0"/>
            </a:br>
            <a:r>
              <a:rPr lang="en-GB" altLang="en-US" dirty="0"/>
              <a:t>Reporting the result</a:t>
            </a:r>
          </a:p>
        </p:txBody>
      </p:sp>
    </p:spTree>
    <p:extLst>
      <p:ext uri="{BB962C8B-B14F-4D97-AF65-F5344CB8AC3E}">
        <p14:creationId xmlns:p14="http://schemas.microsoft.com/office/powerpoint/2010/main" val="7177796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1412875"/>
            <a:ext cx="7391400" cy="838200"/>
          </a:xfrm>
        </p:spPr>
        <p:txBody>
          <a:bodyPr/>
          <a:lstStyle/>
          <a:p>
            <a:pPr marL="0" indent="0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en-GB" altLang="en-US" dirty="0"/>
              <a:t>Post-hoc test e.g., Tukey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5B0E1D-C8B2-40C8-A0D2-289C7FFB014E}" type="slidenum">
              <a:rPr lang="en-GB" smtClean="0"/>
              <a:pPr>
                <a:defRPr/>
              </a:pPr>
              <a:t>21</a:t>
            </a:fld>
            <a:endParaRPr lang="en-GB"/>
          </a:p>
        </p:txBody>
      </p:sp>
      <p:grpSp>
        <p:nvGrpSpPr>
          <p:cNvPr id="4" name="Group 3"/>
          <p:cNvGrpSpPr/>
          <p:nvPr/>
        </p:nvGrpSpPr>
        <p:grpSpPr>
          <a:xfrm>
            <a:off x="762000" y="2438400"/>
            <a:ext cx="2095500" cy="3341132"/>
            <a:chOff x="762000" y="2438400"/>
            <a:chExt cx="2095500" cy="3341132"/>
          </a:xfrm>
        </p:grpSpPr>
        <p:pic>
          <p:nvPicPr>
            <p:cNvPr id="14338" name="Picture 2" descr="John Tukey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000" y="2438400"/>
              <a:ext cx="2095500" cy="25527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Rectangle 2"/>
            <p:cNvSpPr/>
            <p:nvPr/>
          </p:nvSpPr>
          <p:spPr>
            <a:xfrm>
              <a:off x="863401" y="5410200"/>
              <a:ext cx="18926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dirty="0"/>
                <a:t>John Wilder Tukey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3276600" y="2524125"/>
            <a:ext cx="3067050" cy="3255407"/>
            <a:chOff x="3276600" y="2524125"/>
            <a:chExt cx="3067050" cy="3255407"/>
          </a:xfrm>
        </p:grpSpPr>
        <p:pic>
          <p:nvPicPr>
            <p:cNvPr id="14339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76600" y="2524125"/>
              <a:ext cx="3067050" cy="2381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Rectangle 8"/>
            <p:cNvSpPr/>
            <p:nvPr/>
          </p:nvSpPr>
          <p:spPr>
            <a:xfrm>
              <a:off x="3593702" y="5410200"/>
              <a:ext cx="128516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dirty="0"/>
                <a:t>Wild Turkey</a:t>
              </a:r>
            </a:p>
          </p:txBody>
        </p:sp>
      </p:grpSp>
      <p:sp>
        <p:nvSpPr>
          <p:cNvPr id="6" name="AutoShape 5" descr="Image result for wild turkey bourb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grpSp>
        <p:nvGrpSpPr>
          <p:cNvPr id="7" name="Group 6"/>
          <p:cNvGrpSpPr/>
          <p:nvPr/>
        </p:nvGrpSpPr>
        <p:grpSpPr>
          <a:xfrm>
            <a:off x="6477000" y="2524125"/>
            <a:ext cx="2576512" cy="3331607"/>
            <a:chOff x="6477000" y="2524125"/>
            <a:chExt cx="2576512" cy="3331607"/>
          </a:xfrm>
        </p:grpSpPr>
        <p:sp>
          <p:nvSpPr>
            <p:cNvPr id="10" name="Rectangle 9"/>
            <p:cNvSpPr/>
            <p:nvPr/>
          </p:nvSpPr>
          <p:spPr>
            <a:xfrm>
              <a:off x="7239000" y="5486400"/>
              <a:ext cx="128516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dirty="0"/>
                <a:t>Wild Turkey</a:t>
              </a:r>
            </a:p>
          </p:txBody>
        </p:sp>
        <p:pic>
          <p:nvPicPr>
            <p:cNvPr id="14342" name="Picture 6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77000" y="2524125"/>
              <a:ext cx="2576512" cy="2576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6" name="Rectangle 2"/>
          <p:cNvSpPr txBox="1">
            <a:spLocks noChangeArrowheads="1"/>
          </p:cNvSpPr>
          <p:nvPr/>
        </p:nvSpPr>
        <p:spPr>
          <a:xfrm>
            <a:off x="609600" y="304800"/>
            <a:ext cx="7924800" cy="121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US" sz="2400" dirty="0"/>
              <a:t>Two-way ANOVA example </a:t>
            </a:r>
            <a:br>
              <a:rPr lang="en-GB" altLang="en-US" sz="2400" dirty="0"/>
            </a:br>
            <a:r>
              <a:rPr lang="en-GB" altLang="en-US" dirty="0"/>
              <a:t>Reporting the result: Post-hoc?</a:t>
            </a:r>
          </a:p>
        </p:txBody>
      </p:sp>
    </p:spTree>
    <p:extLst>
      <p:ext uri="{BB962C8B-B14F-4D97-AF65-F5344CB8AC3E}">
        <p14:creationId xmlns:p14="http://schemas.microsoft.com/office/powerpoint/2010/main" val="2631823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Arial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547566-857F-4428-8EE1-11513A1EADA3}" type="slidenum">
              <a:rPr lang="en-GB" smtClean="0"/>
              <a:pPr>
                <a:defRPr/>
              </a:pPr>
              <a:t>22</a:t>
            </a:fld>
            <a:endParaRPr lang="en-GB"/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609600" y="304800"/>
            <a:ext cx="7924800" cy="1447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US" sz="2400" dirty="0"/>
              <a:t>Two-way ANOVA example</a:t>
            </a:r>
            <a:br>
              <a:rPr lang="en-GB" altLang="en-US" sz="2400" dirty="0"/>
            </a:br>
            <a:r>
              <a:rPr lang="en-GB" altLang="en-US" dirty="0"/>
              <a:t>Reporting the result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ACC5B1F3-E9FE-4D48-BEA9-8C84D464D990}"/>
              </a:ext>
            </a:extLst>
          </p:cNvPr>
          <p:cNvSpPr txBox="1">
            <a:spLocks noChangeArrowheads="1"/>
          </p:cNvSpPr>
          <p:nvPr/>
        </p:nvSpPr>
        <p:spPr>
          <a:xfrm>
            <a:off x="381000" y="1523999"/>
            <a:ext cx="8269288" cy="129539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Wingdings" pitchFamily="2" charset="2"/>
              <a:buNone/>
            </a:pPr>
            <a:r>
              <a:rPr lang="en-GB" altLang="en-US" dirty="0"/>
              <a:t>Which means differ? Post-hoc test needed e.g., Tukey</a:t>
            </a:r>
          </a:p>
          <a:p>
            <a:pPr marL="0" indent="0">
              <a:lnSpc>
                <a:spcPct val="150000"/>
              </a:lnSpc>
              <a:buFont typeface="Wingdings" pitchFamily="2" charset="2"/>
              <a:buNone/>
            </a:pPr>
            <a:r>
              <a:rPr lang="en-GB" altLang="en-US" dirty="0"/>
              <a:t>3 parts to the output. First two parts for region and </a:t>
            </a:r>
            <a:r>
              <a:rPr lang="en-GB" altLang="en-US" dirty="0" err="1"/>
              <a:t>spp</a:t>
            </a:r>
            <a:endParaRPr lang="en-GB" alt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DA56030-5D27-4A82-9FBF-3C5A5849F382}"/>
              </a:ext>
            </a:extLst>
          </p:cNvPr>
          <p:cNvSpPr txBox="1">
            <a:spLocks/>
          </p:cNvSpPr>
          <p:nvPr/>
        </p:nvSpPr>
        <p:spPr bwMode="auto">
          <a:xfrm>
            <a:off x="103187" y="2971800"/>
            <a:ext cx="8964613" cy="3505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GB" sz="1400" kern="0" dirty="0" err="1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TukeyHSD</a:t>
            </a:r>
            <a:r>
              <a:rPr lang="en-GB" sz="1400" kern="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(mod)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GB" sz="14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 </a:t>
            </a:r>
            <a:r>
              <a:rPr lang="en-GB" sz="1400" kern="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Tukey</a:t>
            </a:r>
            <a:r>
              <a:rPr lang="en-GB" sz="14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multiple comparisons of means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GB" sz="14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   95% family-wise confidence level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endParaRPr lang="en-GB" sz="1400" kern="0" dirty="0">
              <a:solidFill>
                <a:srgbClr val="000000"/>
              </a:solidFill>
              <a:latin typeface="Lucida Console" panose="020B0609040504020204" pitchFamily="49" charset="0"/>
              <a:cs typeface="Courier New" pitchFamily="49" charset="0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GB" sz="14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Fit: </a:t>
            </a:r>
            <a:r>
              <a:rPr lang="en-GB" sz="1400" kern="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aov</a:t>
            </a:r>
            <a:r>
              <a:rPr lang="en-GB" sz="14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(formula = </a:t>
            </a:r>
            <a:r>
              <a:rPr lang="en-GB" sz="1400" kern="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winglen</a:t>
            </a:r>
            <a:r>
              <a:rPr lang="en-GB" sz="14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~ region * </a:t>
            </a:r>
            <a:r>
              <a:rPr lang="en-GB" sz="1400" kern="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spp</a:t>
            </a:r>
            <a:r>
              <a:rPr lang="en-GB" sz="14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, data = butter)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endParaRPr lang="en-GB" sz="1400" kern="0" dirty="0">
              <a:solidFill>
                <a:srgbClr val="000000"/>
              </a:solidFill>
              <a:latin typeface="Lucida Console" panose="020B0609040504020204" pitchFamily="49" charset="0"/>
              <a:cs typeface="Courier New" pitchFamily="49" charset="0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GB" sz="14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$region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GB" sz="14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            diff       </a:t>
            </a:r>
            <a:r>
              <a:rPr lang="en-GB" sz="1400" kern="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lwr</a:t>
            </a:r>
            <a:r>
              <a:rPr lang="en-GB" sz="14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      </a:t>
            </a:r>
            <a:r>
              <a:rPr lang="en-GB" sz="1400" kern="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upr</a:t>
            </a:r>
            <a:r>
              <a:rPr lang="en-GB" sz="14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   p </a:t>
            </a:r>
            <a:r>
              <a:rPr lang="en-GB" sz="1400" kern="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adj</a:t>
            </a:r>
            <a:endParaRPr lang="en-GB" sz="1400" kern="0" dirty="0">
              <a:solidFill>
                <a:srgbClr val="000000"/>
              </a:solidFill>
              <a:latin typeface="Lucida Console" panose="020B0609040504020204" pitchFamily="49" charset="0"/>
              <a:cs typeface="Courier New" pitchFamily="49" charset="0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GB" sz="14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south-north -3.81 -6.347658 -1.272342 0.004334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endParaRPr lang="en-GB" sz="1400" kern="0" dirty="0">
              <a:solidFill>
                <a:srgbClr val="000000"/>
              </a:solidFill>
              <a:latin typeface="Lucida Console" panose="020B0609040504020204" pitchFamily="49" charset="0"/>
              <a:cs typeface="Courier New" pitchFamily="49" charset="0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GB" sz="14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$</a:t>
            </a:r>
            <a:r>
              <a:rPr lang="en-GB" sz="1400" kern="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spp</a:t>
            </a:r>
            <a:endParaRPr lang="en-GB" sz="1400" kern="0" dirty="0">
              <a:solidFill>
                <a:srgbClr val="000000"/>
              </a:solidFill>
              <a:latin typeface="Lucida Console" panose="020B0609040504020204" pitchFamily="49" charset="0"/>
              <a:cs typeface="Courier New" pitchFamily="49" charset="0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GB" sz="14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                    diff       </a:t>
            </a:r>
            <a:r>
              <a:rPr lang="en-GB" sz="1400" kern="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lwr</a:t>
            </a:r>
            <a:r>
              <a:rPr lang="en-GB" sz="14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      </a:t>
            </a:r>
            <a:r>
              <a:rPr lang="en-GB" sz="1400" kern="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upr</a:t>
            </a:r>
            <a:r>
              <a:rPr lang="en-GB" sz="14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    p </a:t>
            </a:r>
            <a:r>
              <a:rPr lang="en-GB" sz="1400" kern="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adj</a:t>
            </a:r>
            <a:endParaRPr lang="en-GB" sz="1400" kern="0" dirty="0">
              <a:solidFill>
                <a:srgbClr val="000000"/>
              </a:solidFill>
              <a:latin typeface="Lucida Console" panose="020B0609040504020204" pitchFamily="49" charset="0"/>
              <a:cs typeface="Courier New" pitchFamily="49" charset="0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GB" sz="1400" kern="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F.flappa-F.concocti</a:t>
            </a:r>
            <a:r>
              <a:rPr lang="en-GB" sz="14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-4.11 -6.647658 -1.572342 0.0022796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endParaRPr lang="en-GB" sz="1400" kern="0" dirty="0">
              <a:solidFill>
                <a:srgbClr val="000000"/>
              </a:solidFill>
              <a:latin typeface="Lucida Console" panose="020B0609040504020204" pitchFamily="49" charset="0"/>
              <a:cs typeface="Courier New" pitchFamily="49" charset="0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endParaRPr lang="en-GB" sz="1400" kern="0" dirty="0">
              <a:solidFill>
                <a:srgbClr val="000000"/>
              </a:solidFill>
              <a:latin typeface="Lucida Console" panose="020B0609040504020204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06715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Arial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547566-857F-4428-8EE1-11513A1EADA3}" type="slidenum">
              <a:rPr lang="en-GB" smtClean="0"/>
              <a:pPr>
                <a:defRPr/>
              </a:pPr>
              <a:t>23</a:t>
            </a:fld>
            <a:endParaRPr lang="en-GB"/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609600" y="304800"/>
            <a:ext cx="7924800" cy="1447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US" sz="2400" dirty="0"/>
              <a:t>Two-way ANOVA example</a:t>
            </a:r>
            <a:br>
              <a:rPr lang="en-GB" altLang="en-US" sz="2400" dirty="0"/>
            </a:br>
            <a:r>
              <a:rPr lang="en-GB" altLang="en-US" dirty="0"/>
              <a:t>Reporting the result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ACC5B1F3-E9FE-4D48-BEA9-8C84D464D990}"/>
              </a:ext>
            </a:extLst>
          </p:cNvPr>
          <p:cNvSpPr txBox="1">
            <a:spLocks noChangeArrowheads="1"/>
          </p:cNvSpPr>
          <p:nvPr/>
        </p:nvSpPr>
        <p:spPr>
          <a:xfrm>
            <a:off x="381000" y="1523999"/>
            <a:ext cx="8269288" cy="129539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Wingdings" pitchFamily="2" charset="2"/>
              <a:buNone/>
            </a:pPr>
            <a:r>
              <a:rPr lang="en-GB" altLang="en-US" dirty="0"/>
              <a:t>Which means differ? Post-hoc test needed e.g., Tukey</a:t>
            </a:r>
          </a:p>
          <a:p>
            <a:pPr marL="0" indent="0">
              <a:lnSpc>
                <a:spcPct val="150000"/>
              </a:lnSpc>
              <a:buFont typeface="Wingdings" pitchFamily="2" charset="2"/>
              <a:buNone/>
            </a:pPr>
            <a:r>
              <a:rPr lang="en-GB" altLang="en-US" dirty="0"/>
              <a:t>3 parts to the output. Third part for the interaction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DA56030-5D27-4A82-9FBF-3C5A5849F382}"/>
              </a:ext>
            </a:extLst>
          </p:cNvPr>
          <p:cNvSpPr txBox="1">
            <a:spLocks/>
          </p:cNvSpPr>
          <p:nvPr/>
        </p:nvSpPr>
        <p:spPr bwMode="auto">
          <a:xfrm>
            <a:off x="103187" y="2971800"/>
            <a:ext cx="8964613" cy="25908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GB" sz="14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$`</a:t>
            </a:r>
            <a:r>
              <a:rPr lang="en-GB" sz="1400" kern="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region:spp</a:t>
            </a:r>
            <a:r>
              <a:rPr lang="en-GB" sz="14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`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GB" sz="14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                                  diff        </a:t>
            </a:r>
            <a:r>
              <a:rPr lang="en-GB" sz="1400" kern="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lwr</a:t>
            </a:r>
            <a:r>
              <a:rPr lang="en-GB" sz="14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      </a:t>
            </a:r>
            <a:r>
              <a:rPr lang="en-GB" sz="1400" kern="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upr</a:t>
            </a:r>
            <a:r>
              <a:rPr lang="en-GB" sz="14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    p </a:t>
            </a:r>
            <a:r>
              <a:rPr lang="en-GB" sz="1400" kern="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adj</a:t>
            </a:r>
            <a:endParaRPr lang="en-GB" sz="1400" kern="0" dirty="0">
              <a:solidFill>
                <a:srgbClr val="000000"/>
              </a:solidFill>
              <a:latin typeface="Lucida Console" panose="020B0609040504020204" pitchFamily="49" charset="0"/>
              <a:cs typeface="Courier New" pitchFamily="49" charset="0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GB" sz="1400" kern="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south:F.concocti-north:F.concocti</a:t>
            </a:r>
            <a:r>
              <a:rPr lang="en-GB" sz="14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-6.40 -11.165769 -1.634231 0.0048102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GB" sz="1400" kern="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north:F.flappa-north:F.concocti</a:t>
            </a:r>
            <a:r>
              <a:rPr lang="en-GB" sz="14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  -6.70 -11.465769 -1.934231 0.0030099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GB" sz="1400" kern="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south:F.flappa-north:F.concocti</a:t>
            </a:r>
            <a:r>
              <a:rPr lang="en-GB" sz="14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  -7.92 -12.685769 -3.154231 0.0004123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GB" sz="1400" kern="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north:F.flappa-south:F.concocti</a:t>
            </a:r>
            <a:r>
              <a:rPr lang="en-GB" sz="14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  -0.30  -5.065769  4.465769 0.9982343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GB" sz="1400" kern="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south:F.flappa-south:F.concocti</a:t>
            </a:r>
            <a:r>
              <a:rPr lang="en-GB" sz="14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  -1.52  -6.285769  3.245769 0.8257284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GB" sz="1400" kern="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south:F.flappa-north:F.flappa</a:t>
            </a:r>
            <a:r>
              <a:rPr lang="en-GB" sz="14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    -1.22  -5.985769  3.545769 0.9004525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endParaRPr lang="en-GB" sz="1400" kern="0" dirty="0">
              <a:solidFill>
                <a:srgbClr val="000000"/>
              </a:solidFill>
              <a:latin typeface="Lucida Console" panose="020B0609040504020204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65666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5B0E1D-C8B2-40C8-A0D2-289C7FFB014E}" type="slidenum">
              <a:rPr lang="en-GB" smtClean="0"/>
              <a:pPr>
                <a:defRPr/>
              </a:pPr>
              <a:t>24</a:t>
            </a:fld>
            <a:endParaRPr lang="en-GB"/>
          </a:p>
        </p:txBody>
      </p:sp>
      <p:sp>
        <p:nvSpPr>
          <p:cNvPr id="16" name="Rectangle 2">
            <a:extLst>
              <a:ext uri="{FF2B5EF4-FFF2-40B4-BE49-F238E27FC236}">
                <a16:creationId xmlns:a16="http://schemas.microsoft.com/office/drawing/2014/main" id="{2AF124E9-BC64-46AA-9D69-D73CF75DC760}"/>
              </a:ext>
            </a:extLst>
          </p:cNvPr>
          <p:cNvSpPr txBox="1">
            <a:spLocks noChangeArrowheads="1"/>
          </p:cNvSpPr>
          <p:nvPr/>
        </p:nvSpPr>
        <p:spPr>
          <a:xfrm>
            <a:off x="304800" y="304800"/>
            <a:ext cx="8534400" cy="121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US" sz="2400" dirty="0"/>
              <a:t>Two-way ANOVA example </a:t>
            </a:r>
            <a:br>
              <a:rPr lang="en-GB" altLang="en-US" sz="2400" dirty="0"/>
            </a:br>
            <a:r>
              <a:rPr lang="en-GB" altLang="en-US" dirty="0"/>
              <a:t>Reporting the result: direction and magnitude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5D306DB8-5C7B-4824-9277-C548786BA9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114" y="4495800"/>
            <a:ext cx="3666898" cy="212271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r>
              <a:rPr lang="en-GB" sz="1400" kern="0" dirty="0" err="1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buttersum</a:t>
            </a:r>
            <a:endParaRPr lang="en-GB" sz="1400" kern="0" dirty="0">
              <a:solidFill>
                <a:srgbClr val="000000"/>
              </a:solidFill>
              <a:latin typeface="Lucida Console" panose="020B0609040504020204" pitchFamily="49" charset="0"/>
              <a:cs typeface="Courier New" pitchFamily="49" charset="0"/>
            </a:endParaRPr>
          </a:p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r>
              <a:rPr lang="en-GB" sz="14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# A </a:t>
            </a:r>
            <a:r>
              <a:rPr lang="en-GB" sz="1400" kern="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tibble</a:t>
            </a:r>
            <a:r>
              <a:rPr lang="en-GB" sz="14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: 4 x 7</a:t>
            </a:r>
          </a:p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r>
              <a:rPr lang="en-GB" sz="14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# Groups:   region [2]</a:t>
            </a:r>
          </a:p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r>
              <a:rPr lang="en-GB" sz="14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 region </a:t>
            </a:r>
            <a:r>
              <a:rPr lang="en-GB" sz="1400" kern="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spp</a:t>
            </a:r>
            <a:r>
              <a:rPr lang="en-GB" sz="14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        mean</a:t>
            </a:r>
          </a:p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r>
              <a:rPr lang="en-GB" sz="14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 &lt;</a:t>
            </a:r>
            <a:r>
              <a:rPr lang="en-GB" sz="1400" kern="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fct</a:t>
            </a:r>
            <a:r>
              <a:rPr lang="en-GB" sz="14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&gt;  &lt;</a:t>
            </a:r>
            <a:r>
              <a:rPr lang="en-GB" sz="1400" kern="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fct</a:t>
            </a:r>
            <a:r>
              <a:rPr lang="en-GB" sz="14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&gt;      &lt;</a:t>
            </a:r>
            <a:r>
              <a:rPr lang="en-GB" sz="1400" kern="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dbl</a:t>
            </a:r>
            <a:r>
              <a:rPr lang="en-GB" sz="14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&gt;</a:t>
            </a:r>
          </a:p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r>
              <a:rPr lang="en-GB" sz="14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1 north  </a:t>
            </a:r>
            <a:r>
              <a:rPr lang="en-GB" sz="1400" kern="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F.concocti</a:t>
            </a:r>
            <a:r>
              <a:rPr lang="en-GB" sz="14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 31.4 </a:t>
            </a:r>
          </a:p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r>
              <a:rPr lang="en-GB" sz="14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2 north  </a:t>
            </a:r>
            <a:r>
              <a:rPr lang="en-GB" sz="1400" kern="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F.flappa</a:t>
            </a:r>
            <a:r>
              <a:rPr lang="en-GB" sz="14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   24.7 </a:t>
            </a:r>
          </a:p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r>
              <a:rPr lang="en-GB" sz="14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3 south  </a:t>
            </a:r>
            <a:r>
              <a:rPr lang="en-GB" sz="1400" kern="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F.concocti</a:t>
            </a:r>
            <a:r>
              <a:rPr lang="en-GB" sz="14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 25.0 </a:t>
            </a:r>
          </a:p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r>
              <a:rPr lang="en-GB" sz="14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4 south  </a:t>
            </a:r>
            <a:r>
              <a:rPr lang="en-GB" sz="1400" kern="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F.flappa</a:t>
            </a:r>
            <a:r>
              <a:rPr lang="en-GB" sz="14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   23.4</a:t>
            </a:r>
            <a:endParaRPr lang="en-GB" sz="1600" kern="0" dirty="0">
              <a:latin typeface="+mn-lt"/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A0DC43DF-CFD4-4A77-A360-266E91C01DA9}"/>
              </a:ext>
            </a:extLst>
          </p:cNvPr>
          <p:cNvSpPr txBox="1">
            <a:spLocks/>
          </p:cNvSpPr>
          <p:nvPr/>
        </p:nvSpPr>
        <p:spPr bwMode="auto">
          <a:xfrm>
            <a:off x="76200" y="1333953"/>
            <a:ext cx="8915400" cy="25908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GB" sz="16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$`</a:t>
            </a:r>
            <a:r>
              <a:rPr lang="en-GB" sz="1600" kern="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region:spp</a:t>
            </a:r>
            <a:r>
              <a:rPr lang="en-GB" sz="16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`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GB" sz="16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                                  diff        </a:t>
            </a:r>
            <a:r>
              <a:rPr lang="en-GB" sz="1600" kern="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lwr</a:t>
            </a:r>
            <a:r>
              <a:rPr lang="en-GB" sz="16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      </a:t>
            </a:r>
            <a:r>
              <a:rPr lang="en-GB" sz="1600" kern="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upr</a:t>
            </a:r>
            <a:r>
              <a:rPr lang="en-GB" sz="16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    p </a:t>
            </a:r>
            <a:r>
              <a:rPr lang="en-GB" sz="1600" kern="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adj</a:t>
            </a:r>
            <a:endParaRPr lang="en-GB" sz="1600" kern="0" dirty="0">
              <a:solidFill>
                <a:srgbClr val="000000"/>
              </a:solidFill>
              <a:latin typeface="Lucida Console" panose="020B0609040504020204" pitchFamily="49" charset="0"/>
              <a:cs typeface="Courier New" pitchFamily="49" charset="0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GB" sz="1600" kern="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south:F.concocti-north:F.concocti</a:t>
            </a:r>
            <a:r>
              <a:rPr lang="en-GB" sz="16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-6.40 -11.165769 -1.634231 </a:t>
            </a:r>
            <a:r>
              <a:rPr lang="en-GB" sz="1600" kern="0" dirty="0">
                <a:solidFill>
                  <a:srgbClr val="000000"/>
                </a:solidFill>
                <a:highlight>
                  <a:srgbClr val="FFFF00"/>
                </a:highlight>
                <a:latin typeface="Lucida Console" panose="020B0609040504020204" pitchFamily="49" charset="0"/>
                <a:cs typeface="Courier New" pitchFamily="49" charset="0"/>
              </a:rPr>
              <a:t>0.0048102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GB" sz="1600" kern="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north:F.flappa-north:F.concocti</a:t>
            </a:r>
            <a:r>
              <a:rPr lang="en-GB" sz="16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  -6.70 -11.465769 -1.934231 </a:t>
            </a:r>
            <a:r>
              <a:rPr lang="en-GB" sz="1600" kern="0" dirty="0">
                <a:solidFill>
                  <a:srgbClr val="000000"/>
                </a:solidFill>
                <a:highlight>
                  <a:srgbClr val="FFFF00"/>
                </a:highlight>
                <a:latin typeface="Lucida Console" panose="020B0609040504020204" pitchFamily="49" charset="0"/>
                <a:cs typeface="Courier New" pitchFamily="49" charset="0"/>
              </a:rPr>
              <a:t>0.0030099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GB" sz="1600" kern="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south:F.flappa-north:F.concocti</a:t>
            </a:r>
            <a:r>
              <a:rPr lang="en-GB" sz="16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  -7.92 -12.685769 -3.154231 </a:t>
            </a:r>
            <a:r>
              <a:rPr lang="en-GB" sz="1600" kern="0" dirty="0">
                <a:solidFill>
                  <a:srgbClr val="000000"/>
                </a:solidFill>
                <a:highlight>
                  <a:srgbClr val="FFFF00"/>
                </a:highlight>
                <a:latin typeface="Lucida Console" panose="020B0609040504020204" pitchFamily="49" charset="0"/>
                <a:cs typeface="Courier New" pitchFamily="49" charset="0"/>
              </a:rPr>
              <a:t>0.0004123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GB" sz="1600" kern="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north:F.flappa-south:F.concocti</a:t>
            </a:r>
            <a:r>
              <a:rPr lang="en-GB" sz="16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  -0.30  -5.065769  4.465769 0.9982343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GB" sz="1600" kern="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south:F.flappa-south:F.concocti</a:t>
            </a:r>
            <a:r>
              <a:rPr lang="en-GB" sz="16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  -1.52  -6.285769  3.245769 0.8257284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GB" sz="1600" kern="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south:F.flappa-north:F.flappa</a:t>
            </a:r>
            <a:r>
              <a:rPr lang="en-GB" sz="16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    -1.22  -5.985769  3.545769 0.9004525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endParaRPr lang="en-GB" sz="1600" kern="0" dirty="0">
              <a:solidFill>
                <a:srgbClr val="000000"/>
              </a:solidFill>
              <a:latin typeface="Lucida Console" panose="020B0609040504020204" pitchFamily="49" charset="0"/>
              <a:cs typeface="Courier New" pitchFamily="49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6916E77-105D-47C0-A8AD-B8B5623CBA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7013" y="3733800"/>
            <a:ext cx="4344988" cy="3013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7376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447800"/>
            <a:ext cx="7453313" cy="480060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en-US" sz="2000" i="1" dirty="0" err="1"/>
              <a:t>F.concocti</a:t>
            </a:r>
            <a:r>
              <a:rPr lang="en-US" altLang="en-US" sz="2000" dirty="0"/>
              <a:t> had significantly longer wings than </a:t>
            </a:r>
            <a:r>
              <a:rPr lang="en-US" altLang="en-US" sz="2000" i="1" dirty="0" err="1"/>
              <a:t>F.flappa</a:t>
            </a:r>
            <a:r>
              <a:rPr lang="en-US" altLang="en-US" sz="2000" dirty="0"/>
              <a:t> (ANOVA: </a:t>
            </a:r>
            <a:r>
              <a:rPr lang="en-US" altLang="en-US" sz="2000" i="1" dirty="0"/>
              <a:t>F</a:t>
            </a:r>
            <a:r>
              <a:rPr lang="en-US" altLang="en-US" sz="2000" dirty="0"/>
              <a:t> = 10.79; </a:t>
            </a:r>
            <a:r>
              <a:rPr lang="en-US" altLang="en-US" sz="2000" i="1" dirty="0" err="1"/>
              <a:t>d.f</a:t>
            </a:r>
            <a:r>
              <a:rPr lang="en-US" altLang="en-US" sz="2000" dirty="0" err="1"/>
              <a:t>.</a:t>
            </a:r>
            <a:r>
              <a:rPr lang="en-US" altLang="en-US" sz="2000" dirty="0"/>
              <a:t> = 1,36; </a:t>
            </a:r>
            <a:r>
              <a:rPr lang="en-US" altLang="en-US" sz="2000" i="1" dirty="0"/>
              <a:t>p</a:t>
            </a:r>
            <a:r>
              <a:rPr lang="en-US" altLang="en-US" sz="2000" dirty="0"/>
              <a:t> = 0.002) and individuals were significantly bigger in the North than the South (</a:t>
            </a:r>
            <a:r>
              <a:rPr lang="en-US" altLang="en-US" sz="2000" i="1" dirty="0"/>
              <a:t>F</a:t>
            </a:r>
            <a:r>
              <a:rPr lang="en-US" altLang="en-US" sz="2000" dirty="0"/>
              <a:t> = 9.27; </a:t>
            </a:r>
            <a:r>
              <a:rPr lang="en-US" altLang="en-US" sz="2000" i="1" dirty="0" err="1"/>
              <a:t>d.f.</a:t>
            </a:r>
            <a:r>
              <a:rPr lang="en-US" altLang="en-US" sz="2000" dirty="0"/>
              <a:t> = 1,36; </a:t>
            </a:r>
            <a:r>
              <a:rPr lang="en-US" altLang="en-US" sz="2000" i="1" dirty="0"/>
              <a:t>p</a:t>
            </a:r>
            <a:r>
              <a:rPr lang="en-US" altLang="en-US" sz="2000" dirty="0"/>
              <a:t> = 0.004). However, there was also a significant interaction between region and species (</a:t>
            </a:r>
            <a:r>
              <a:rPr lang="en-US" altLang="en-US" sz="2000" i="1" dirty="0"/>
              <a:t>F</a:t>
            </a:r>
            <a:r>
              <a:rPr lang="en-US" altLang="en-US" sz="2000" dirty="0"/>
              <a:t> = 4.28; </a:t>
            </a:r>
            <a:r>
              <a:rPr lang="en-US" altLang="en-US" sz="2000" i="1" dirty="0" err="1"/>
              <a:t>d.f.</a:t>
            </a:r>
            <a:r>
              <a:rPr lang="en-US" altLang="en-US" sz="2000" dirty="0"/>
              <a:t> = 1,36; </a:t>
            </a:r>
            <a:r>
              <a:rPr lang="en-US" altLang="en-US" sz="2000" i="1" dirty="0"/>
              <a:t>p</a:t>
            </a:r>
            <a:r>
              <a:rPr lang="en-US" altLang="en-US" sz="2000" dirty="0"/>
              <a:t> = 0.046) with a significant difference between regions for </a:t>
            </a:r>
            <a:r>
              <a:rPr lang="en-US" altLang="en-US" sz="2000" i="1" dirty="0" err="1"/>
              <a:t>F.concocti</a:t>
            </a:r>
            <a:r>
              <a:rPr lang="en-US" altLang="en-US" sz="2000" dirty="0"/>
              <a:t> (Tukey Honest Significant difference: </a:t>
            </a:r>
            <a:r>
              <a:rPr lang="en-US" altLang="en-US" sz="2000" i="1" dirty="0"/>
              <a:t>p</a:t>
            </a:r>
            <a:r>
              <a:rPr lang="en-US" altLang="en-US" sz="2000" dirty="0"/>
              <a:t> = 0.005) but not for</a:t>
            </a:r>
            <a:r>
              <a:rPr lang="en-US" altLang="en-US" sz="2000" i="1" dirty="0"/>
              <a:t> </a:t>
            </a:r>
            <a:r>
              <a:rPr lang="en-US" altLang="en-US" sz="2000" i="1" dirty="0" err="1"/>
              <a:t>F.flappa</a:t>
            </a:r>
            <a:r>
              <a:rPr lang="en-US" altLang="en-US" sz="2000" i="1" dirty="0"/>
              <a:t>.</a:t>
            </a:r>
            <a:r>
              <a:rPr lang="en-US" altLang="en-US" sz="2000" dirty="0"/>
              <a:t> (Figure 1).</a:t>
            </a:r>
            <a:endParaRPr lang="en-GB" alt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5B0E1D-C8B2-40C8-A0D2-289C7FFB014E}" type="slidenum">
              <a:rPr lang="en-GB" smtClean="0"/>
              <a:pPr>
                <a:defRPr/>
              </a:pPr>
              <a:t>25</a:t>
            </a:fld>
            <a:endParaRPr lang="en-GB"/>
          </a:p>
        </p:txBody>
      </p:sp>
      <p:sp>
        <p:nvSpPr>
          <p:cNvPr id="16" name="Rectangle 2">
            <a:extLst>
              <a:ext uri="{FF2B5EF4-FFF2-40B4-BE49-F238E27FC236}">
                <a16:creationId xmlns:a16="http://schemas.microsoft.com/office/drawing/2014/main" id="{2AF124E9-BC64-46AA-9D69-D73CF75DC760}"/>
              </a:ext>
            </a:extLst>
          </p:cNvPr>
          <p:cNvSpPr txBox="1">
            <a:spLocks noChangeArrowheads="1"/>
          </p:cNvSpPr>
          <p:nvPr/>
        </p:nvSpPr>
        <p:spPr>
          <a:xfrm>
            <a:off x="304800" y="304800"/>
            <a:ext cx="8534400" cy="121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US" sz="2400" dirty="0"/>
              <a:t>Two-way ANOVA example </a:t>
            </a:r>
            <a:br>
              <a:rPr lang="en-GB" altLang="en-US" sz="2400" dirty="0"/>
            </a:br>
            <a:r>
              <a:rPr lang="en-GB" altLang="en-US" dirty="0"/>
              <a:t>Reporting the result: direction and magnitude</a:t>
            </a:r>
          </a:p>
        </p:txBody>
      </p:sp>
    </p:spTree>
    <p:extLst>
      <p:ext uri="{BB962C8B-B14F-4D97-AF65-F5344CB8AC3E}">
        <p14:creationId xmlns:p14="http://schemas.microsoft.com/office/powerpoint/2010/main" val="20123384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5B0E1D-C8B2-40C8-A0D2-289C7FFB014E}" type="slidenum">
              <a:rPr lang="en-GB" smtClean="0"/>
              <a:pPr>
                <a:defRPr/>
              </a:pPr>
              <a:t>26</a:t>
            </a:fld>
            <a:endParaRPr lang="en-GB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12001B7B-4EFF-4E37-9321-2F2BDF72397C}"/>
              </a:ext>
            </a:extLst>
          </p:cNvPr>
          <p:cNvSpPr txBox="1">
            <a:spLocks noChangeArrowheads="1"/>
          </p:cNvSpPr>
          <p:nvPr/>
        </p:nvSpPr>
        <p:spPr>
          <a:xfrm>
            <a:off x="304800" y="304800"/>
            <a:ext cx="8534400" cy="121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US" sz="2400" dirty="0"/>
              <a:t>Two-way ANOVA example </a:t>
            </a:r>
            <a:br>
              <a:rPr lang="en-GB" altLang="en-US" sz="2400" dirty="0"/>
            </a:br>
            <a:r>
              <a:rPr lang="en-GB" altLang="en-US" dirty="0"/>
              <a:t>Reporting the result: figure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C9D18B4-DF18-46AD-B4D0-703839440AD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69" t="1561" b="-1"/>
          <a:stretch/>
        </p:blipFill>
        <p:spPr>
          <a:xfrm>
            <a:off x="1600200" y="1676400"/>
            <a:ext cx="5486400" cy="4587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536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5B0E1D-C8B2-40C8-A0D2-289C7FFB014E}" type="slidenum">
              <a:rPr lang="en-GB" smtClean="0"/>
              <a:pPr>
                <a:defRPr/>
              </a:pPr>
              <a:t>27</a:t>
            </a:fld>
            <a:endParaRPr lang="en-GB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50A7AE88-9D25-41C5-AF2C-D06C7FE87D96}"/>
              </a:ext>
            </a:extLst>
          </p:cNvPr>
          <p:cNvSpPr txBox="1">
            <a:spLocks noChangeArrowheads="1"/>
          </p:cNvSpPr>
          <p:nvPr/>
        </p:nvSpPr>
        <p:spPr>
          <a:xfrm>
            <a:off x="304800" y="304800"/>
            <a:ext cx="8534400" cy="121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US" sz="2400" dirty="0"/>
              <a:t>Two-way ANOVA example </a:t>
            </a:r>
            <a:br>
              <a:rPr lang="en-GB" altLang="en-US" sz="2400" dirty="0"/>
            </a:br>
            <a:r>
              <a:rPr lang="en-GB" altLang="en-US" dirty="0"/>
              <a:t>Understanding the interaction from the figure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7766BAC-DF66-493D-AFF8-8EC7FFF8071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69" t="1561" b="-1"/>
          <a:stretch/>
        </p:blipFill>
        <p:spPr>
          <a:xfrm>
            <a:off x="304799" y="1185476"/>
            <a:ext cx="5486401" cy="5535999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B9DE0E7-FC03-41E6-AB2B-47BC8D4FDC3E}"/>
              </a:ext>
            </a:extLst>
          </p:cNvPr>
          <p:cNvCxnSpPr/>
          <p:nvPr/>
        </p:nvCxnSpPr>
        <p:spPr>
          <a:xfrm>
            <a:off x="2209800" y="3233420"/>
            <a:ext cx="0" cy="609600"/>
          </a:xfrm>
          <a:prstGeom prst="straightConnector1">
            <a:avLst/>
          </a:prstGeom>
          <a:ln w="19050">
            <a:solidFill>
              <a:srgbClr val="7030A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132C61E-4E2F-4534-B71B-94600CEA789B}"/>
              </a:ext>
            </a:extLst>
          </p:cNvPr>
          <p:cNvCxnSpPr>
            <a:cxnSpLocks/>
          </p:cNvCxnSpPr>
          <p:nvPr/>
        </p:nvCxnSpPr>
        <p:spPr>
          <a:xfrm>
            <a:off x="4419600" y="3728720"/>
            <a:ext cx="0" cy="228600"/>
          </a:xfrm>
          <a:prstGeom prst="straightConnector1">
            <a:avLst/>
          </a:prstGeom>
          <a:ln w="19050">
            <a:solidFill>
              <a:srgbClr val="7030A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420" name="Text Box 11"/>
          <p:cNvSpPr txBox="1">
            <a:spLocks noChangeArrowheads="1"/>
          </p:cNvSpPr>
          <p:nvPr/>
        </p:nvSpPr>
        <p:spPr bwMode="auto">
          <a:xfrm>
            <a:off x="5435602" y="1905000"/>
            <a:ext cx="3429000" cy="4308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ts val="600"/>
              </a:spcBef>
              <a:buClrTx/>
              <a:buSzTx/>
              <a:buFontTx/>
              <a:buNone/>
            </a:pPr>
            <a:r>
              <a:rPr lang="en-GB" altLang="en-US" sz="2400" dirty="0">
                <a:latin typeface="Arial" pitchFamily="34" charset="0"/>
              </a:rPr>
              <a:t>region – Sig</a:t>
            </a:r>
          </a:p>
          <a:p>
            <a:pPr eaLnBrk="1" hangingPunct="1">
              <a:spcBef>
                <a:spcPts val="600"/>
              </a:spcBef>
              <a:buClrTx/>
              <a:buSzTx/>
              <a:buFontTx/>
              <a:buNone/>
            </a:pPr>
            <a:r>
              <a:rPr lang="en-GB" altLang="en-US" sz="2400" dirty="0" err="1">
                <a:latin typeface="Arial" pitchFamily="34" charset="0"/>
              </a:rPr>
              <a:t>Spp</a:t>
            </a:r>
            <a:r>
              <a:rPr lang="en-GB" altLang="en-US" sz="2400" dirty="0">
                <a:latin typeface="Arial" pitchFamily="34" charset="0"/>
              </a:rPr>
              <a:t> – Sig</a:t>
            </a:r>
          </a:p>
          <a:p>
            <a:pPr eaLnBrk="1" hangingPunct="1">
              <a:spcBef>
                <a:spcPts val="600"/>
              </a:spcBef>
              <a:buClrTx/>
              <a:buSzTx/>
              <a:buFontTx/>
              <a:buNone/>
            </a:pPr>
            <a:r>
              <a:rPr lang="en-GB" altLang="en-US" sz="2400" dirty="0" err="1">
                <a:latin typeface="Arial" pitchFamily="34" charset="0"/>
              </a:rPr>
              <a:t>Int</a:t>
            </a:r>
            <a:r>
              <a:rPr lang="en-GB" altLang="en-US" sz="2400" dirty="0">
                <a:latin typeface="Arial" pitchFamily="34" charset="0"/>
              </a:rPr>
              <a:t> – Sig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GB" altLang="en-US" sz="2400" dirty="0">
                <a:latin typeface="Arial" pitchFamily="34" charset="0"/>
              </a:rPr>
              <a:t>Effect of region is greater in </a:t>
            </a:r>
            <a:r>
              <a:rPr lang="en-GB" altLang="en-US" sz="2400" i="1" dirty="0" err="1">
                <a:latin typeface="Arial" pitchFamily="34" charset="0"/>
              </a:rPr>
              <a:t>F.concocti</a:t>
            </a:r>
            <a:r>
              <a:rPr lang="en-GB" altLang="en-US" sz="2400" i="1" dirty="0">
                <a:latin typeface="Arial" pitchFamily="34" charset="0"/>
              </a:rPr>
              <a:t> </a:t>
            </a:r>
            <a:r>
              <a:rPr lang="en-GB" altLang="en-US" sz="2400" dirty="0">
                <a:latin typeface="Arial" pitchFamily="34" charset="0"/>
              </a:rPr>
              <a:t>(i.e., the gap between regions is bigger)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GB" altLang="en-US" sz="2400" dirty="0">
                <a:latin typeface="Arial" pitchFamily="34" charset="0"/>
              </a:rPr>
              <a:t>‘effect of one factor depends on the level of another’</a:t>
            </a:r>
          </a:p>
        </p:txBody>
      </p:sp>
    </p:spTree>
    <p:extLst>
      <p:ext uri="{BB962C8B-B14F-4D97-AF65-F5344CB8AC3E}">
        <p14:creationId xmlns:p14="http://schemas.microsoft.com/office/powerpoint/2010/main" val="25918185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0" name="Text Box 11"/>
          <p:cNvSpPr txBox="1">
            <a:spLocks noChangeArrowheads="1"/>
          </p:cNvSpPr>
          <p:nvPr/>
        </p:nvSpPr>
        <p:spPr bwMode="auto">
          <a:xfrm>
            <a:off x="152400" y="1476319"/>
            <a:ext cx="8839200" cy="1354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ts val="600"/>
              </a:spcBef>
              <a:buClrTx/>
              <a:buSzTx/>
              <a:buFontTx/>
              <a:buNone/>
            </a:pPr>
            <a:r>
              <a:rPr lang="en-GB" altLang="en-US" sz="2400" dirty="0">
                <a:latin typeface="Arial" pitchFamily="34" charset="0"/>
              </a:rPr>
              <a:t>Some other possible results</a:t>
            </a:r>
          </a:p>
          <a:p>
            <a:pPr eaLnBrk="1" hangingPunct="1">
              <a:spcBef>
                <a:spcPts val="600"/>
              </a:spcBef>
              <a:buClrTx/>
              <a:buSzTx/>
              <a:buNone/>
            </a:pPr>
            <a:r>
              <a:rPr lang="en-GB" altLang="en-US" sz="2400" dirty="0">
                <a:latin typeface="Arial" pitchFamily="34" charset="0"/>
              </a:rPr>
              <a:t>No </a:t>
            </a:r>
            <a:r>
              <a:rPr lang="en-GB" altLang="en-US" sz="2400" dirty="0" err="1">
                <a:latin typeface="Arial" pitchFamily="34" charset="0"/>
              </a:rPr>
              <a:t>interaction:Gap</a:t>
            </a:r>
            <a:r>
              <a:rPr lang="en-GB" altLang="en-US" sz="2400" dirty="0">
                <a:latin typeface="Arial" pitchFamily="34" charset="0"/>
              </a:rPr>
              <a:t> the same         Interaction: Gap the reversed</a:t>
            </a:r>
          </a:p>
          <a:p>
            <a:pPr eaLnBrk="1" hangingPunct="1">
              <a:spcBef>
                <a:spcPts val="600"/>
              </a:spcBef>
              <a:buClrTx/>
              <a:buSzTx/>
              <a:buFontTx/>
              <a:buNone/>
            </a:pPr>
            <a:endParaRPr lang="en-GB" altLang="en-US" sz="2400" dirty="0">
              <a:latin typeface="Arial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5B0E1D-C8B2-40C8-A0D2-289C7FFB014E}" type="slidenum">
              <a:rPr lang="en-GB" smtClean="0"/>
              <a:pPr>
                <a:defRPr/>
              </a:pPr>
              <a:t>28</a:t>
            </a:fld>
            <a:endParaRPr lang="en-GB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50A7AE88-9D25-41C5-AF2C-D06C7FE87D96}"/>
              </a:ext>
            </a:extLst>
          </p:cNvPr>
          <p:cNvSpPr txBox="1">
            <a:spLocks noChangeArrowheads="1"/>
          </p:cNvSpPr>
          <p:nvPr/>
        </p:nvSpPr>
        <p:spPr>
          <a:xfrm>
            <a:off x="304800" y="304800"/>
            <a:ext cx="8534400" cy="121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US" sz="2400" dirty="0"/>
              <a:t>Two-way ANOVA example </a:t>
            </a:r>
            <a:br>
              <a:rPr lang="en-GB" altLang="en-US" sz="2400" dirty="0"/>
            </a:br>
            <a:r>
              <a:rPr lang="en-GB" altLang="en-US" dirty="0"/>
              <a:t>Understanding the interaction from the figure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7986957-66E9-4F06-AB52-B0844BE7DD8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40" t="2825"/>
          <a:stretch/>
        </p:blipFill>
        <p:spPr>
          <a:xfrm>
            <a:off x="640080" y="2695519"/>
            <a:ext cx="3166390" cy="384339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4878DC8-47BD-4CCC-930A-8D5997A1F05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171" t="765" r="1" b="1"/>
          <a:stretch/>
        </p:blipFill>
        <p:spPr>
          <a:xfrm>
            <a:off x="5219702" y="2562517"/>
            <a:ext cx="3215920" cy="3955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5864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8" name="Text Box 4"/>
          <p:cNvSpPr txBox="1">
            <a:spLocks noChangeArrowheads="1"/>
          </p:cNvSpPr>
          <p:nvPr/>
        </p:nvSpPr>
        <p:spPr bwMode="auto">
          <a:xfrm>
            <a:off x="5105400" y="1662985"/>
            <a:ext cx="26987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GB" altLang="en-US" sz="2400" dirty="0">
                <a:latin typeface="+mj-lt"/>
              </a:rPr>
              <a:t>Region – NS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GB" altLang="en-US" sz="2400" dirty="0" err="1">
                <a:latin typeface="+mj-lt"/>
              </a:rPr>
              <a:t>Spp</a:t>
            </a:r>
            <a:r>
              <a:rPr lang="en-GB" altLang="en-US" sz="2400" dirty="0">
                <a:latin typeface="+mj-lt"/>
              </a:rPr>
              <a:t> – NS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GB" altLang="en-US" sz="2400" dirty="0" err="1">
                <a:latin typeface="+mj-lt"/>
              </a:rPr>
              <a:t>Int</a:t>
            </a:r>
            <a:r>
              <a:rPr lang="en-GB" altLang="en-US" sz="2400" dirty="0">
                <a:latin typeface="+mj-lt"/>
              </a:rPr>
              <a:t> – Sig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5B0E1D-C8B2-40C8-A0D2-289C7FFB014E}" type="slidenum">
              <a:rPr lang="en-GB" smtClean="0"/>
              <a:pPr>
                <a:defRPr/>
              </a:pPr>
              <a:t>29</a:t>
            </a:fld>
            <a:endParaRPr lang="en-GB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5105400" y="3491805"/>
            <a:ext cx="3132911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GB" altLang="en-US" sz="2400" dirty="0">
                <a:latin typeface="+mj-lt"/>
              </a:rPr>
              <a:t>But region does have an effect!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GB" altLang="en-US" sz="2400" dirty="0">
                <a:latin typeface="+mj-lt"/>
              </a:rPr>
              <a:t>It is just reversed!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822681" y="5500455"/>
            <a:ext cx="7400111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GB" altLang="en-US" dirty="0">
                <a:latin typeface="+mj-lt"/>
              </a:rPr>
              <a:t>If you have a significant interaction, interpret main effects with care. Look at the Post-hoc test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EF5BC09E-0346-4025-AF3F-3FDA6B31279C}"/>
              </a:ext>
            </a:extLst>
          </p:cNvPr>
          <p:cNvSpPr txBox="1">
            <a:spLocks noChangeArrowheads="1"/>
          </p:cNvSpPr>
          <p:nvPr/>
        </p:nvSpPr>
        <p:spPr>
          <a:xfrm>
            <a:off x="304800" y="304800"/>
            <a:ext cx="8534400" cy="121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US" sz="2400" dirty="0"/>
              <a:t>Two-way ANOVA example </a:t>
            </a:r>
            <a:br>
              <a:rPr lang="en-GB" altLang="en-US" sz="2400" dirty="0"/>
            </a:br>
            <a:r>
              <a:rPr lang="en-GB" altLang="en-US" dirty="0"/>
              <a:t>Understanding the interaction from the figure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0563BFF-EF8B-445B-BB45-8140F1D6957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71" t="765" r="1" b="4881"/>
          <a:stretch/>
        </p:blipFill>
        <p:spPr>
          <a:xfrm>
            <a:off x="259138" y="1143000"/>
            <a:ext cx="3779463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252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objectives for the week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GB" dirty="0"/>
              <a:t>By actively following the lecture and practical and carrying out the independent study the successful student will be able to: </a:t>
            </a:r>
          </a:p>
          <a:p>
            <a:r>
              <a:rPr lang="en-GB" dirty="0"/>
              <a:t>Explain the rationale behind ANOVA and complete a partially filled ANOVA table (MLO 1 and 4)</a:t>
            </a:r>
          </a:p>
          <a:p>
            <a:r>
              <a:rPr lang="en-GB" dirty="0"/>
              <a:t>Read in data formatted for other statistical packages (MLO 3)</a:t>
            </a:r>
          </a:p>
          <a:p>
            <a:r>
              <a:rPr lang="en-GB" dirty="0"/>
              <a:t>Apply (appropriately), interpret and evaluate the legitimacy of, two-way ANOVA in R (MLO 2, 3 and 4)</a:t>
            </a:r>
          </a:p>
          <a:p>
            <a:r>
              <a:rPr lang="en-GB" dirty="0"/>
              <a:t>Explain the meaning of a significant interaction (MLO 4)</a:t>
            </a:r>
          </a:p>
          <a:p>
            <a:r>
              <a:rPr lang="en-GB" dirty="0"/>
              <a:t>Summarise and illustrate with appropriate figures test results scientifically (MLO 3 and 4)</a:t>
            </a:r>
          </a:p>
          <a:p>
            <a:r>
              <a:rPr lang="en-GB" dirty="0"/>
              <a:t>Use </a:t>
            </a:r>
            <a:r>
              <a:rPr lang="en-GB" dirty="0" err="1"/>
              <a:t>RStudio</a:t>
            </a:r>
            <a:r>
              <a:rPr lang="en-GB" dirty="0"/>
              <a:t> projects (MLO 4)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4974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objectives for the week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GB" dirty="0"/>
              <a:t>By actively following the lecture and practical and carrying out the independent study the successful student will be able to: </a:t>
            </a:r>
          </a:p>
          <a:p>
            <a:r>
              <a:rPr lang="en-GB" dirty="0"/>
              <a:t>Explain the rationale behind ANOVA and complete a partially filled ANOVA table (MLO 1 and 4)</a:t>
            </a:r>
          </a:p>
          <a:p>
            <a:r>
              <a:rPr lang="en-GB" dirty="0"/>
              <a:t>Read in data formatted for other statistical packages (MLO 3)</a:t>
            </a:r>
          </a:p>
          <a:p>
            <a:r>
              <a:rPr lang="en-GB" dirty="0"/>
              <a:t>Apply (appropriately), interpret and evaluate the legitimacy of, two-way ANOVA in R (MLO 2, 3 and 4)</a:t>
            </a:r>
          </a:p>
          <a:p>
            <a:r>
              <a:rPr lang="en-GB" dirty="0"/>
              <a:t>Explain the meaning of a significant interaction (MLO 4)</a:t>
            </a:r>
          </a:p>
          <a:p>
            <a:r>
              <a:rPr lang="en-GB" dirty="0"/>
              <a:t>Summarise and illustrate with appropriate figures test results scientifically (MLO 3 and 4)</a:t>
            </a:r>
          </a:p>
          <a:p>
            <a:r>
              <a:rPr lang="en-GB" dirty="0"/>
              <a:t>Use </a:t>
            </a:r>
            <a:r>
              <a:rPr lang="en-GB" dirty="0" err="1"/>
              <a:t>RStudio</a:t>
            </a:r>
            <a:r>
              <a:rPr lang="en-GB" dirty="0"/>
              <a:t> projects (MLO 4)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60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304800"/>
            <a:ext cx="7086600" cy="1447800"/>
          </a:xfrm>
        </p:spPr>
        <p:txBody>
          <a:bodyPr/>
          <a:lstStyle/>
          <a:p>
            <a:r>
              <a:rPr lang="en-GB" altLang="en-US" sz="2400" dirty="0"/>
              <a:t>Revision (Lectures 6 and 7) Choosing tests </a:t>
            </a:r>
            <a:br>
              <a:rPr lang="en-GB" altLang="en-US" sz="2400" dirty="0"/>
            </a:br>
            <a:r>
              <a:rPr lang="en-GB" altLang="en-US" dirty="0"/>
              <a:t>Steps - iterative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D64911-CADF-4261-B457-A82B9884F985}" type="slidenum">
              <a:rPr lang="en-GB" smtClean="0"/>
              <a:pPr>
                <a:defRPr/>
              </a:pPr>
              <a:t>4</a:t>
            </a:fld>
            <a:endParaRPr lang="en-GB"/>
          </a:p>
        </p:txBody>
      </p:sp>
      <p:sp>
        <p:nvSpPr>
          <p:cNvPr id="8" name="Rectangle 3"/>
          <p:cNvSpPr txBox="1">
            <a:spLocks noGrp="1" noChangeArrowheads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GB" sz="2800" dirty="0"/>
              <a:t>Identify explanatory and response variables.</a:t>
            </a:r>
          </a:p>
          <a:p>
            <a:pPr>
              <a:defRPr/>
            </a:pPr>
            <a:r>
              <a:rPr lang="en-GB" sz="2800" dirty="0"/>
              <a:t>The type of test depends on the type of type of data.</a:t>
            </a:r>
          </a:p>
          <a:p>
            <a:pPr lvl="1">
              <a:defRPr/>
            </a:pPr>
            <a:r>
              <a:rPr lang="en-GB" dirty="0"/>
              <a:t>Categorical explanatory</a:t>
            </a:r>
          </a:p>
          <a:p>
            <a:pPr lvl="2">
              <a:defRPr/>
            </a:pPr>
            <a:r>
              <a:rPr lang="en-GB" dirty="0"/>
              <a:t>Continuous response</a:t>
            </a:r>
          </a:p>
          <a:p>
            <a:pPr lvl="3">
              <a:defRPr/>
            </a:pPr>
            <a:r>
              <a:rPr lang="en-GB" dirty="0"/>
              <a:t>One categorical explanatory variable: t-tests or one-way ANOVA</a:t>
            </a:r>
          </a:p>
          <a:p>
            <a:pPr lvl="3">
              <a:defRPr/>
            </a:pPr>
            <a:r>
              <a:rPr lang="en-GB" dirty="0"/>
              <a:t>Two categorical explanatory variables: two-way ANOVA</a:t>
            </a:r>
          </a:p>
          <a:p>
            <a:pPr lvl="1">
              <a:defRPr/>
            </a:pPr>
            <a:r>
              <a:rPr lang="en-GB" dirty="0"/>
              <a:t>Continuous explanatory </a:t>
            </a:r>
            <a:endParaRPr lang="en-GB" sz="3000" dirty="0"/>
          </a:p>
          <a:p>
            <a:pPr lvl="2">
              <a:defRPr/>
            </a:pPr>
            <a:r>
              <a:rPr lang="en-GB" dirty="0"/>
              <a:t>regression</a:t>
            </a:r>
          </a:p>
          <a:p>
            <a:pPr marL="0" indent="0">
              <a:buNone/>
              <a:defRPr/>
            </a:pPr>
            <a:endParaRPr lang="en-GB" sz="3000" dirty="0"/>
          </a:p>
        </p:txBody>
      </p:sp>
    </p:spTree>
    <p:extLst>
      <p:ext uri="{BB962C8B-B14F-4D97-AF65-F5344CB8AC3E}">
        <p14:creationId xmlns:p14="http://schemas.microsoft.com/office/powerpoint/2010/main" val="2305614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D64911-CADF-4261-B457-A82B9884F985}" type="slidenum">
              <a:rPr lang="en-GB" smtClean="0"/>
              <a:pPr>
                <a:defRPr/>
              </a:pPr>
              <a:t>5</a:t>
            </a:fld>
            <a:endParaRPr lang="en-GB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47" r="86190" b="32762"/>
          <a:stretch/>
        </p:blipFill>
        <p:spPr bwMode="auto">
          <a:xfrm>
            <a:off x="457200" y="1981200"/>
            <a:ext cx="1752600" cy="4774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714500" y="2621973"/>
            <a:ext cx="3124200" cy="8382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  <a:defRPr/>
            </a:pPr>
            <a:r>
              <a:rPr lang="en-GB" sz="3000" dirty="0"/>
              <a:t>Two groups: two-sample </a:t>
            </a:r>
            <a:r>
              <a:rPr lang="en-GB" sz="3000" i="1" dirty="0"/>
              <a:t>t</a:t>
            </a:r>
            <a:r>
              <a:rPr lang="en-GB" sz="3000" dirty="0"/>
              <a:t>-test</a:t>
            </a:r>
          </a:p>
          <a:p>
            <a:pPr marL="0" indent="0">
              <a:buFont typeface="Arial" pitchFamily="34" charset="0"/>
              <a:buNone/>
              <a:defRPr/>
            </a:pPr>
            <a:endParaRPr lang="en-GB" dirty="0"/>
          </a:p>
          <a:p>
            <a:pPr lvl="1" indent="-650875">
              <a:defRPr/>
            </a:pPr>
            <a:endParaRPr lang="en-GB" sz="2000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4191000" y="3770545"/>
            <a:ext cx="2514600" cy="8382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  <a:defRPr/>
            </a:pPr>
            <a:r>
              <a:rPr lang="en-GB" sz="3000" dirty="0"/>
              <a:t>Three groups: ANOVA</a:t>
            </a:r>
          </a:p>
          <a:p>
            <a:pPr marL="0" indent="0">
              <a:buFont typeface="Arial" pitchFamily="34" charset="0"/>
              <a:buNone/>
              <a:defRPr/>
            </a:pPr>
            <a:endParaRPr lang="en-GB" dirty="0"/>
          </a:p>
          <a:p>
            <a:pPr lvl="1" indent="-650875">
              <a:defRPr/>
            </a:pPr>
            <a:endParaRPr lang="en-GB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t="8112" r="87500" b="46703"/>
          <a:stretch/>
        </p:blipFill>
        <p:spPr>
          <a:xfrm>
            <a:off x="6553200" y="1752600"/>
            <a:ext cx="2286000" cy="4648200"/>
          </a:xfrm>
          <a:prstGeom prst="rect">
            <a:avLst/>
          </a:prstGeom>
        </p:spPr>
      </p:pic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382000" cy="1447800"/>
          </a:xfrm>
        </p:spPr>
        <p:txBody>
          <a:bodyPr>
            <a:normAutofit fontScale="90000"/>
          </a:bodyPr>
          <a:lstStyle/>
          <a:p>
            <a:r>
              <a:rPr lang="en-GB" altLang="en-US" sz="2400" dirty="0"/>
              <a:t>Choosing tests </a:t>
            </a:r>
            <a:br>
              <a:rPr lang="en-GB" altLang="en-US" sz="2400" dirty="0"/>
            </a:br>
            <a:r>
              <a:rPr lang="en-GB" altLang="en-US" dirty="0"/>
              <a:t>Choosing between </a:t>
            </a:r>
            <a:r>
              <a:rPr lang="en-GB" altLang="en-US" i="1" dirty="0"/>
              <a:t>t</a:t>
            </a:r>
            <a:r>
              <a:rPr lang="en-GB" altLang="en-US" dirty="0"/>
              <a:t>-tests and one-way ANOVA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4191000" y="4780250"/>
            <a:ext cx="2324100" cy="1620549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  <a:defRPr/>
            </a:pPr>
            <a:r>
              <a:rPr lang="en-GB" sz="3000" dirty="0"/>
              <a:t>Without increasing Type I error</a:t>
            </a:r>
          </a:p>
          <a:p>
            <a:pPr marL="0" indent="0">
              <a:buFont typeface="Arial" pitchFamily="34" charset="0"/>
              <a:buNone/>
              <a:defRPr/>
            </a:pPr>
            <a:endParaRPr lang="en-GB" dirty="0"/>
          </a:p>
          <a:p>
            <a:pPr lvl="1" indent="-650875">
              <a:defRPr/>
            </a:pP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124196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38" name="TextBox 9"/>
          <p:cNvSpPr txBox="1">
            <a:spLocks noChangeArrowheads="1"/>
          </p:cNvSpPr>
          <p:nvPr/>
        </p:nvSpPr>
        <p:spPr bwMode="auto">
          <a:xfrm>
            <a:off x="2209800" y="2057400"/>
            <a:ext cx="221810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400" dirty="0">
                <a:latin typeface="Arial" pitchFamily="34" charset="0"/>
              </a:rPr>
              <a:t>Response: </a:t>
            </a:r>
          </a:p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400" dirty="0">
                <a:latin typeface="Arial" pitchFamily="34" charset="0"/>
              </a:rPr>
              <a:t>wing lengths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547566-857F-4428-8EE1-11513A1EADA3}" type="slidenum">
              <a:rPr lang="en-GB" smtClean="0"/>
              <a:pPr>
                <a:defRPr/>
              </a:pPr>
              <a:t>6</a:t>
            </a:fld>
            <a:endParaRPr lang="en-GB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60" r="79157" b="13930"/>
          <a:stretch/>
        </p:blipFill>
        <p:spPr bwMode="auto">
          <a:xfrm>
            <a:off x="4343400" y="1638017"/>
            <a:ext cx="2501766" cy="5143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9"/>
          <p:cNvSpPr txBox="1">
            <a:spLocks noChangeArrowheads="1"/>
          </p:cNvSpPr>
          <p:nvPr/>
        </p:nvSpPr>
        <p:spPr bwMode="auto">
          <a:xfrm>
            <a:off x="5943600" y="2472898"/>
            <a:ext cx="207125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400" dirty="0">
                <a:latin typeface="Arial" pitchFamily="34" charset="0"/>
              </a:rPr>
              <a:t>Explanatory: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400" dirty="0">
                <a:latin typeface="Arial" pitchFamily="34" charset="0"/>
              </a:rPr>
              <a:t> species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04800"/>
            <a:ext cx="8610600" cy="1447800"/>
          </a:xfrm>
        </p:spPr>
        <p:txBody>
          <a:bodyPr>
            <a:normAutofit fontScale="90000"/>
          </a:bodyPr>
          <a:lstStyle/>
          <a:p>
            <a:r>
              <a:rPr lang="en-GB" altLang="en-US" sz="2400" dirty="0"/>
              <a:t>Choosing tests </a:t>
            </a:r>
            <a:br>
              <a:rPr lang="en-GB" altLang="en-US" sz="2400" dirty="0"/>
            </a:br>
            <a:r>
              <a:rPr lang="en-GB" altLang="en-US" dirty="0"/>
              <a:t>Choosing between one-way and two-way ANOVA?</a:t>
            </a:r>
          </a:p>
        </p:txBody>
      </p:sp>
    </p:spTree>
    <p:extLst>
      <p:ext uri="{BB962C8B-B14F-4D97-AF65-F5344CB8AC3E}">
        <p14:creationId xmlns:p14="http://schemas.microsoft.com/office/powerpoint/2010/main" val="2836619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547566-857F-4428-8EE1-11513A1EADA3}" type="slidenum">
              <a:rPr lang="en-GB" smtClean="0"/>
              <a:pPr>
                <a:defRPr/>
              </a:pPr>
              <a:t>7</a:t>
            </a:fld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4343400" cy="4068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altLang="en-US" dirty="0"/>
              <a:t>What if we have two explanatory variables?</a:t>
            </a:r>
          </a:p>
          <a:p>
            <a:r>
              <a:rPr lang="en-GB" altLang="en-US" dirty="0"/>
              <a:t>Two one-way ANOVAs?? </a:t>
            </a:r>
            <a:r>
              <a:rPr lang="en-GB" altLang="en-US" dirty="0">
                <a:solidFill>
                  <a:srgbClr val="FF0000"/>
                </a:solidFill>
              </a:rPr>
              <a:t>NO</a:t>
            </a:r>
          </a:p>
          <a:p>
            <a:r>
              <a:rPr lang="en-GB" dirty="0"/>
              <a:t>A Two-way ANOVA </a:t>
            </a:r>
            <a:r>
              <a:rPr lang="en-GB" dirty="0">
                <a:solidFill>
                  <a:srgbClr val="00B050"/>
                </a:solidFill>
              </a:rPr>
              <a:t>YES</a:t>
            </a:r>
          </a:p>
          <a:p>
            <a:endParaRPr lang="en-GB" dirty="0"/>
          </a:p>
          <a:p>
            <a:r>
              <a:rPr lang="en-GB" dirty="0"/>
              <a:t>Note: tidy data format</a:t>
            </a: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228600" y="152400"/>
            <a:ext cx="8610600" cy="1447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US" sz="2400" dirty="0"/>
              <a:t>Choosing tests </a:t>
            </a:r>
            <a:br>
              <a:rPr lang="en-GB" altLang="en-US" sz="2400" dirty="0"/>
            </a:br>
            <a:r>
              <a:rPr lang="en-GB" altLang="en-US" dirty="0"/>
              <a:t>Choosing between one-way and two-way ANOVA?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42F275-23FB-474C-B0E2-334EF29DF00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889" r="69475" b="21111"/>
          <a:stretch/>
        </p:blipFill>
        <p:spPr>
          <a:xfrm>
            <a:off x="6019799" y="1143000"/>
            <a:ext cx="2514601" cy="5657850"/>
          </a:xfrm>
          <a:prstGeom prst="rect">
            <a:avLst/>
          </a:prstGeom>
        </p:spPr>
      </p:pic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7010400" y="2743200"/>
            <a:ext cx="2097657" cy="12003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400" dirty="0">
                <a:latin typeface="Arial" pitchFamily="34" charset="0"/>
              </a:rPr>
              <a:t>Explanatory: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400" dirty="0">
                <a:latin typeface="Arial" pitchFamily="34" charset="0"/>
              </a:rPr>
              <a:t>species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400">
                <a:latin typeface="Arial" pitchFamily="34" charset="0"/>
              </a:rPr>
              <a:t>region</a:t>
            </a:r>
            <a:endParaRPr lang="en-GB" altLang="en-US" sz="2400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93934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00201"/>
            <a:ext cx="8229600" cy="4571999"/>
          </a:xfrm>
        </p:spPr>
        <p:txBody>
          <a:bodyPr>
            <a:normAutofit/>
          </a:bodyPr>
          <a:lstStyle/>
          <a:p>
            <a:pPr marL="0" indent="0" eaLnBrk="1" hangingPunct="1">
              <a:lnSpc>
                <a:spcPct val="130000"/>
              </a:lnSpc>
              <a:buNone/>
            </a:pPr>
            <a:r>
              <a:rPr lang="en-GB" altLang="en-US" dirty="0"/>
              <a:t>Same as for one-way ANOVA</a:t>
            </a:r>
          </a:p>
          <a:p>
            <a:pPr lvl="1" eaLnBrk="1" hangingPunct="1">
              <a:lnSpc>
                <a:spcPct val="130000"/>
              </a:lnSpc>
            </a:pPr>
            <a:r>
              <a:rPr lang="en-GB" altLang="en-US" dirty="0"/>
              <a:t>Normality and ‘</a:t>
            </a:r>
            <a:r>
              <a:rPr lang="en-GB" altLang="en-US" dirty="0" err="1"/>
              <a:t>homoscedascity</a:t>
            </a:r>
            <a:r>
              <a:rPr lang="en-GB" altLang="en-US" dirty="0"/>
              <a:t>’ of residuals </a:t>
            </a:r>
          </a:p>
          <a:p>
            <a:pPr lvl="1" eaLnBrk="1" hangingPunct="1">
              <a:lnSpc>
                <a:spcPct val="130000"/>
              </a:lnSpc>
            </a:pPr>
            <a:r>
              <a:rPr lang="en-GB" altLang="en-US" dirty="0"/>
              <a:t>Common sense</a:t>
            </a:r>
          </a:p>
          <a:p>
            <a:pPr lvl="1" eaLnBrk="1" hangingPunct="1">
              <a:lnSpc>
                <a:spcPct val="130000"/>
              </a:lnSpc>
            </a:pPr>
            <a:r>
              <a:rPr lang="en-GB" altLang="en-US" b="1" dirty="0"/>
              <a:t>Check after ANOVA</a:t>
            </a:r>
            <a:r>
              <a:rPr lang="en-GB" altLang="en-US" dirty="0"/>
              <a:t> using the $residuals variable and diagnostic plots (as we did after one-way ANOVA)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5B0E1D-C8B2-40C8-A0D2-289C7FFB014E}" type="slidenum">
              <a:rPr lang="en-GB" smtClean="0"/>
              <a:pPr>
                <a:defRPr/>
              </a:pPr>
              <a:t>8</a:t>
            </a:fld>
            <a:endParaRPr lang="en-GB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1219200" y="304800"/>
            <a:ext cx="7086600" cy="1447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US" sz="2400" dirty="0"/>
              <a:t>Two-way ANOVA </a:t>
            </a:r>
            <a:br>
              <a:rPr lang="en-GB" altLang="en-US" sz="2400" dirty="0"/>
            </a:br>
            <a:r>
              <a:rPr lang="en-GB" altLang="en-US" dirty="0"/>
              <a:t>Assumptions</a:t>
            </a:r>
          </a:p>
        </p:txBody>
      </p:sp>
    </p:spTree>
    <p:extLst>
      <p:ext uri="{BB962C8B-B14F-4D97-AF65-F5344CB8AC3E}">
        <p14:creationId xmlns:p14="http://schemas.microsoft.com/office/powerpoint/2010/main" val="38488310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5B0E1D-C8B2-40C8-A0D2-289C7FFB014E}" type="slidenum">
              <a:rPr lang="en-GB" smtClean="0"/>
              <a:pPr>
                <a:defRPr/>
              </a:pPr>
              <a:t>9</a:t>
            </a:fld>
            <a:endParaRPr lang="en-GB"/>
          </a:p>
        </p:txBody>
      </p:sp>
      <p:sp>
        <p:nvSpPr>
          <p:cNvPr id="3" name="Rectangle 2"/>
          <p:cNvSpPr/>
          <p:nvPr/>
        </p:nvSpPr>
        <p:spPr>
          <a:xfrm>
            <a:off x="304800" y="2743200"/>
            <a:ext cx="35814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/>
              <a:t>Response: wing lengths</a:t>
            </a:r>
          </a:p>
          <a:p>
            <a:r>
              <a:rPr lang="en-GB" sz="2400" dirty="0"/>
              <a:t>Explanatory variables:</a:t>
            </a:r>
          </a:p>
          <a:p>
            <a:pPr lvl="1"/>
            <a:r>
              <a:rPr lang="en-GB" sz="2400" dirty="0"/>
              <a:t>region: two levels</a:t>
            </a:r>
          </a:p>
          <a:p>
            <a:pPr lvl="1"/>
            <a:r>
              <a:rPr lang="en-GB" sz="2400" dirty="0" err="1"/>
              <a:t>spp</a:t>
            </a:r>
            <a:r>
              <a:rPr lang="en-GB" sz="2400" dirty="0"/>
              <a:t>: two levels</a:t>
            </a:r>
          </a:p>
          <a:p>
            <a:endParaRPr lang="en-GB" sz="2400" dirty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1219200" y="304800"/>
            <a:ext cx="7086600" cy="1447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US" sz="2400" dirty="0"/>
              <a:t>Two-way ANOVA </a:t>
            </a:r>
            <a:br>
              <a:rPr lang="en-GB" altLang="en-US" sz="2400" dirty="0"/>
            </a:br>
            <a:r>
              <a:rPr lang="en-GB" altLang="en-US" dirty="0"/>
              <a:t>Example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4F6C35C-4F8A-4CFB-8C5B-7D7786B8B5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889" r="69475" b="21111"/>
          <a:stretch/>
        </p:blipFill>
        <p:spPr>
          <a:xfrm>
            <a:off x="6019799" y="304800"/>
            <a:ext cx="2887134" cy="649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23655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PPRESENTATIONGUID" val="6cdda3db-3147-4c70-864d-11d6c2f789e2"/>
  <p:tag name="WASPOLLED" val="84B625D6B4564356B2B5F0EF0470E0A5"/>
  <p:tag name="TPVERSION" val="8"/>
  <p:tag name="TPFULLVERSION" val="8.6.3.13"/>
  <p:tag name="PPTVERSION" val="16"/>
  <p:tag name="TPOS" val="2"/>
  <p:tag name="TPLASTSAVEVERSION" val="6.4 PC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33944</TotalTime>
  <Words>1968</Words>
  <Application>Microsoft Office PowerPoint</Application>
  <PresentationFormat>On-screen Show (4:3)</PresentationFormat>
  <Paragraphs>295</Paragraphs>
  <Slides>30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8" baseType="lpstr">
      <vt:lpstr>Arial</vt:lpstr>
      <vt:lpstr>Calibri</vt:lpstr>
      <vt:lpstr>Wingdings</vt:lpstr>
      <vt:lpstr>Times New Roman</vt:lpstr>
      <vt:lpstr>Lucida Console</vt:lpstr>
      <vt:lpstr>Consolas</vt:lpstr>
      <vt:lpstr>Verdana</vt:lpstr>
      <vt:lpstr>Office Theme</vt:lpstr>
      <vt:lpstr>Laboratory &amp; Professional skills for Bioscientists Term 2: Data Analysis in R</vt:lpstr>
      <vt:lpstr>Summary of this week</vt:lpstr>
      <vt:lpstr>Learning objectives for the week</vt:lpstr>
      <vt:lpstr>Revision (Lectures 6 and 7) Choosing tests  Steps - iterative</vt:lpstr>
      <vt:lpstr>Choosing tests  Choosing between t-tests and one-way ANOVA</vt:lpstr>
      <vt:lpstr>Choosing tests  Choosing between one-way and two-way ANOVA?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Two-way ANOVA example Checking Assumptions</vt:lpstr>
      <vt:lpstr>Two-way ANOVA Checking Assumptions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Learning objectives for the week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Scientific Skills term 2: Statistics</dc:title>
  <dc:creator>Emma Rand</dc:creator>
  <cp:lastModifiedBy>Emma Rand</cp:lastModifiedBy>
  <cp:revision>321</cp:revision>
  <cp:lastPrinted>2015-09-22T13:50:36Z</cp:lastPrinted>
  <dcterms:created xsi:type="dcterms:W3CDTF">2006-08-16T00:00:00Z</dcterms:created>
  <dcterms:modified xsi:type="dcterms:W3CDTF">2020-03-01T09:41:05Z</dcterms:modified>
</cp:coreProperties>
</file>