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507" r:id="rId4"/>
    <p:sldId id="516" r:id="rId5"/>
    <p:sldId id="517" r:id="rId6"/>
    <p:sldId id="519" r:id="rId7"/>
    <p:sldId id="544" r:id="rId8"/>
    <p:sldId id="521" r:id="rId9"/>
    <p:sldId id="523" r:id="rId10"/>
    <p:sldId id="472" r:id="rId11"/>
    <p:sldId id="553" r:id="rId12"/>
    <p:sldId id="554" r:id="rId13"/>
    <p:sldId id="524" r:id="rId14"/>
    <p:sldId id="525" r:id="rId15"/>
    <p:sldId id="476" r:id="rId16"/>
    <p:sldId id="526" r:id="rId17"/>
    <p:sldId id="527" r:id="rId18"/>
    <p:sldId id="529" r:id="rId19"/>
    <p:sldId id="532" r:id="rId20"/>
    <p:sldId id="531" r:id="rId21"/>
    <p:sldId id="530" r:id="rId22"/>
    <p:sldId id="533" r:id="rId23"/>
    <p:sldId id="555" r:id="rId24"/>
    <p:sldId id="487" r:id="rId25"/>
    <p:sldId id="545" r:id="rId26"/>
    <p:sldId id="536" r:id="rId27"/>
    <p:sldId id="477" r:id="rId28"/>
    <p:sldId id="538" r:id="rId29"/>
    <p:sldId id="556" r:id="rId30"/>
    <p:sldId id="539" r:id="rId31"/>
    <p:sldId id="557" r:id="rId32"/>
    <p:sldId id="548" r:id="rId33"/>
  </p:sldIdLst>
  <p:sldSz cx="9144000" cy="6858000" type="screen4x3"/>
  <p:notesSz cx="10233025" cy="7102475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Lucida Console" panose="020B0609040504020204" pitchFamily="49" charset="0"/>
      <p:regular r:id="rId40"/>
    </p:embeddedFont>
    <p:embeddedFont>
      <p:font typeface="Cambria Math" panose="02040503050406030204" pitchFamily="18" charset="0"/>
      <p:regular r:id="rId41"/>
    </p:embeddedFont>
  </p:embeddedFontLst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38" autoAdjust="0"/>
    <p:restoredTop sz="80000" autoAdjust="0"/>
  </p:normalViewPr>
  <p:slideViewPr>
    <p:cSldViewPr>
      <p:cViewPr>
        <p:scale>
          <a:sx n="53" d="100"/>
          <a:sy n="53" d="100"/>
        </p:scale>
        <p:origin x="1386" y="8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1F-4CF3-AC3A-792C43C7E4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1F-4CF3-AC3A-792C43C7E4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1F-4CF3-AC3A-792C43C7E4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3989120"/>
        <c:axId val="153990656"/>
        <c:axId val="139308544"/>
      </c:bar3DChart>
      <c:catAx>
        <c:axId val="1539891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53990656"/>
        <c:crosses val="autoZero"/>
        <c:auto val="1"/>
        <c:lblAlgn val="ctr"/>
        <c:lblOffset val="100"/>
        <c:noMultiLvlLbl val="0"/>
      </c:catAx>
      <c:valAx>
        <c:axId val="1539906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3989120"/>
        <c:crosses val="autoZero"/>
        <c:crossBetween val="between"/>
      </c:valAx>
      <c:serAx>
        <c:axId val="139308544"/>
        <c:scaling>
          <c:orientation val="minMax"/>
        </c:scaling>
        <c:delete val="0"/>
        <c:axPos val="b"/>
        <c:majorTickMark val="out"/>
        <c:minorTickMark val="none"/>
        <c:tickLblPos val="nextTo"/>
        <c:crossAx val="153990656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221E9-F974-4869-B9C8-E1512ECFD807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6731D-14DB-4586-A3AC-41818A91E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51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8410BF60-2399-471B-88B8-98E5D19A2C28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EE96B617-D044-4BB8-AD54-2A899191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0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0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98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ggplot</a:t>
            </a:r>
            <a:r>
              <a:rPr lang="en-GB" dirty="0" smtClean="0"/>
              <a:t>(data = shrimp, </a:t>
            </a:r>
            <a:r>
              <a:rPr lang="en-GB" dirty="0" err="1" smtClean="0"/>
              <a:t>aes</a:t>
            </a:r>
            <a:r>
              <a:rPr lang="en-GB" dirty="0" smtClean="0"/>
              <a:t>(x = temperature, y = respiration)) +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geom_point</a:t>
            </a:r>
            <a:r>
              <a:rPr lang="en-GB" dirty="0" smtClean="0"/>
              <a:t>() +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geom_smooth</a:t>
            </a:r>
            <a:r>
              <a:rPr lang="en-GB" dirty="0" smtClean="0"/>
              <a:t>(method = "lm", se = FALSE) +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xlim</a:t>
            </a:r>
            <a:r>
              <a:rPr lang="en-GB" dirty="0" smtClean="0"/>
              <a:t>(0, 35) +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ylim</a:t>
            </a:r>
            <a:r>
              <a:rPr lang="en-GB" dirty="0" smtClean="0"/>
              <a:t>(0, 30) +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geom_segment</a:t>
            </a:r>
            <a:r>
              <a:rPr lang="en-GB" dirty="0" smtClean="0"/>
              <a:t>(x = 20, y = 13.852,</a:t>
            </a:r>
          </a:p>
          <a:p>
            <a:r>
              <a:rPr lang="en-GB" dirty="0" smtClean="0"/>
              <a:t>               </a:t>
            </a:r>
            <a:r>
              <a:rPr lang="en-GB" dirty="0" err="1" smtClean="0"/>
              <a:t>xend</a:t>
            </a:r>
            <a:r>
              <a:rPr lang="en-GB" dirty="0" smtClean="0"/>
              <a:t> = 20, </a:t>
            </a:r>
            <a:r>
              <a:rPr lang="en-GB" dirty="0" err="1" smtClean="0"/>
              <a:t>yend</a:t>
            </a:r>
            <a:r>
              <a:rPr lang="en-GB" dirty="0" smtClean="0"/>
              <a:t> = 10.469200,</a:t>
            </a:r>
          </a:p>
          <a:p>
            <a:r>
              <a:rPr lang="en-GB" dirty="0" smtClean="0"/>
              <a:t>               colour = "red") +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geom_segment</a:t>
            </a:r>
            <a:r>
              <a:rPr lang="en-GB" dirty="0" smtClean="0"/>
              <a:t>(x = 10, y = 18,</a:t>
            </a:r>
          </a:p>
          <a:p>
            <a:r>
              <a:rPr lang="en-GB" dirty="0" smtClean="0"/>
              <a:t>               </a:t>
            </a:r>
            <a:r>
              <a:rPr lang="en-GB" dirty="0" err="1" smtClean="0"/>
              <a:t>xend</a:t>
            </a:r>
            <a:r>
              <a:rPr lang="en-GB" dirty="0" smtClean="0"/>
              <a:t> = 20, </a:t>
            </a:r>
            <a:r>
              <a:rPr lang="en-GB" dirty="0" err="1" smtClean="0"/>
              <a:t>yend</a:t>
            </a:r>
            <a:r>
              <a:rPr lang="en-GB" dirty="0" smtClean="0"/>
              <a:t> = 11.9,</a:t>
            </a:r>
          </a:p>
          <a:p>
            <a:r>
              <a:rPr lang="en-GB" dirty="0" smtClean="0"/>
              <a:t>               arrow = arrow(length = unit(0.1, "inches")),</a:t>
            </a:r>
          </a:p>
          <a:p>
            <a:r>
              <a:rPr lang="en-GB" dirty="0" smtClean="0"/>
              <a:t>               colour = "black") +</a:t>
            </a:r>
          </a:p>
          <a:p>
            <a:r>
              <a:rPr lang="en-GB" dirty="0" smtClean="0"/>
              <a:t>  annotate("text", x = 10, y = 20.5, label = "Residual\</a:t>
            </a:r>
            <a:r>
              <a:rPr lang="en-GB" dirty="0" err="1" smtClean="0"/>
              <a:t>nobserved</a:t>
            </a:r>
            <a:r>
              <a:rPr lang="en-GB" dirty="0" smtClean="0"/>
              <a:t> y - predicted y") +</a:t>
            </a:r>
          </a:p>
          <a:p>
            <a:r>
              <a:rPr lang="en-GB" dirty="0" smtClean="0"/>
              <a:t>  annotate("text", x = 8, y = 28, </a:t>
            </a:r>
          </a:p>
          <a:p>
            <a:r>
              <a:rPr lang="en-GB" dirty="0" smtClean="0"/>
              <a:t>           label = expression("y = b"[1]*"x - b"[0]),</a:t>
            </a:r>
          </a:p>
          <a:p>
            <a:r>
              <a:rPr lang="en-GB" dirty="0" smtClean="0"/>
              <a:t>           size = 6) +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theme_classic</a:t>
            </a:r>
            <a:r>
              <a:rPr lang="en-GB" dirty="0" smtClean="0"/>
              <a:t>()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616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98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98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17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latin typeface="Arial" pitchFamily="34" charset="0"/>
              </a:rPr>
              <a:t>Remember to quote two sets of </a:t>
            </a:r>
            <a:r>
              <a:rPr lang="en-GB" altLang="en-US" dirty="0" err="1">
                <a:latin typeface="Arial" pitchFamily="34" charset="0"/>
              </a:rPr>
              <a:t>df</a:t>
            </a:r>
            <a:r>
              <a:rPr lang="en-GB" altLang="en-US" dirty="0">
                <a:latin typeface="Arial" pitchFamily="34" charset="0"/>
              </a:rPr>
              <a:t> for each F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E916856A-F991-4822-93F9-3165A807D5B8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27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392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ggplot</a:t>
            </a:r>
            <a:r>
              <a:rPr lang="en-GB" dirty="0" smtClean="0"/>
              <a:t>(data = shrimp, </a:t>
            </a:r>
            <a:r>
              <a:rPr lang="en-GB" dirty="0" err="1" smtClean="0"/>
              <a:t>aes</a:t>
            </a:r>
            <a:r>
              <a:rPr lang="en-GB" dirty="0" smtClean="0"/>
              <a:t>(x = temperature, y = respiration)) +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geom_point</a:t>
            </a:r>
            <a:r>
              <a:rPr lang="en-GB" dirty="0" smtClean="0"/>
              <a:t>() +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geom_smooth</a:t>
            </a:r>
            <a:r>
              <a:rPr lang="en-GB" dirty="0" smtClean="0"/>
              <a:t>(method = "lm", se = FALSE, colour = "black") +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xlim</a:t>
            </a:r>
            <a:r>
              <a:rPr lang="en-GB" dirty="0" smtClean="0"/>
              <a:t>(0, 35) +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ylim</a:t>
            </a:r>
            <a:r>
              <a:rPr lang="en-GB" dirty="0" smtClean="0"/>
              <a:t>(0, 30) +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ylab</a:t>
            </a:r>
            <a:r>
              <a:rPr lang="en-GB" dirty="0" smtClean="0"/>
              <a:t>("Respiration rate (units") +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xlab</a:t>
            </a:r>
            <a:r>
              <a:rPr lang="en-GB" dirty="0" smtClean="0"/>
              <a:t>("Temperature (C)") +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theme_classic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028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Continuous or ordered discrete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762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 typeface="Times New Roman" pitchFamily="18" charset="0"/>
              <a:buNone/>
            </a:pPr>
            <a:fld id="{1B973085-D570-4176-ABEC-9AB229521EB6}" type="slidenum">
              <a:rPr kumimoji="0" lang="en-GB" alt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spcBef>
                  <a:spcPct val="0"/>
                </a:spcBef>
                <a:buFont typeface="Times New Roman" pitchFamily="18" charset="0"/>
                <a:buNone/>
              </a:pPr>
              <a:t>4</a:t>
            </a:fld>
            <a:endParaRPr kumimoji="0" lang="en-GB" altLang="en-US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4404" y="3373677"/>
            <a:ext cx="7504219" cy="32688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961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57902EF0-5430-4443-9959-4599F1A2D39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10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119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57902EF0-5430-4443-9959-4599F1A2D39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11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1D7AC8D8-6CFA-46F5-9130-450FF63279DD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12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91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774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37123560-AE44-4F58-822A-AAC28B28F9EC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15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716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7A45BEC-6FFF-4D9C-83F0-BC9E8036325E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17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3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1C9-1E1B-4FF3-A7E9-1243E9823EB4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FBD6-812A-4416-A980-4B9119C35DA5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B8FA-BBB8-495B-B161-4F7BDFDDEDA3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14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1767799292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490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85EC-3DC5-4FB3-BD46-054AE38A1DA3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4D26-DE6E-4F1A-B4D1-9E6E5BEF65E2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7611-242A-4AB8-BF3D-8696A364C66C}" type="datetime1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006-CEDD-4D5A-BF40-3F5AD76685BA}" type="datetime1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5178-2C49-4CC5-9BF1-3EA0F730AC68}" type="datetime1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83F6-940C-434A-A58D-C14A68B618CE}" type="datetime1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DB20-2F70-429C-8D6F-BD64D4D77F86}" type="datetime1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0C8-74D9-48C2-9E25-45761229EB05}" type="datetime1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214B-656F-4D67-9F4A-70D59F6620AC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Laboratory &amp; Professional skills for </a:t>
            </a:r>
            <a:r>
              <a:rPr lang="en-US" dirty="0" err="1"/>
              <a:t>Bioscientists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Term 2: Data Analysis in 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Correlation and Regression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49B6D-DBE7-4E9A-AD5C-86B263A1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412" y="609600"/>
            <a:ext cx="6003176" cy="12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1"/>
          <p:cNvSpPr>
            <a:spLocks noGrp="1"/>
          </p:cNvSpPr>
          <p:nvPr>
            <p:ph idx="1"/>
          </p:nvPr>
        </p:nvSpPr>
        <p:spPr>
          <a:xfrm>
            <a:off x="762000" y="1828800"/>
            <a:ext cx="8153399" cy="4343399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dirty="0" smtClean="0"/>
              <a:t>Wheat seeds: High </a:t>
            </a:r>
            <a:r>
              <a:rPr lang="en-US" altLang="en-US" dirty="0"/>
              <a:t>quality visualization of the internal kernel structure </a:t>
            </a:r>
            <a:r>
              <a:rPr lang="en-US" altLang="en-US" dirty="0" smtClean="0"/>
              <a:t>by </a:t>
            </a:r>
            <a:r>
              <a:rPr lang="en-US" altLang="en-US" dirty="0"/>
              <a:t>a soft X-ray technique and 7 measurements </a:t>
            </a:r>
            <a:r>
              <a:rPr lang="en-US" altLang="en-US" dirty="0" smtClean="0"/>
              <a:t>taken</a:t>
            </a:r>
            <a:r>
              <a:rPr lang="en-US" altLang="en-US" dirty="0"/>
              <a:t>:</a:t>
            </a:r>
          </a:p>
          <a:p>
            <a:pPr marL="0" indent="0">
              <a:buFont typeface="Wingdings" pitchFamily="2" charset="2"/>
              <a:buNone/>
            </a:pPr>
            <a:endParaRPr lang="en-US" altLang="en-US" dirty="0"/>
          </a:p>
          <a:p>
            <a:pPr marL="0" indent="0">
              <a:buFont typeface="Wingdings" pitchFamily="2" charset="2"/>
              <a:buNone/>
            </a:pPr>
            <a:r>
              <a:rPr lang="en-US" altLang="en-US" dirty="0" smtClean="0"/>
              <a:t>Area</a:t>
            </a:r>
            <a:r>
              <a:rPr lang="en-US" altLang="en-US" dirty="0"/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dirty="0"/>
              <a:t>Perimeter.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dirty="0"/>
              <a:t>Compactness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dirty="0"/>
              <a:t>Length of kernel.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dirty="0"/>
              <a:t>Width of kernel.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dirty="0"/>
              <a:t>Asymmetry coefficient.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dirty="0"/>
              <a:t>Length of kernel groove.</a:t>
            </a:r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62000" y="304800"/>
            <a:ext cx="7543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</a:t>
            </a:r>
            <a:br>
              <a:rPr lang="en-GB" altLang="en-US" sz="2400" dirty="0"/>
            </a:br>
            <a:r>
              <a:rPr lang="en-GB" alt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93645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62000" y="304800"/>
            <a:ext cx="7543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</a:t>
            </a:r>
            <a:br>
              <a:rPr lang="en-GB" altLang="en-US" sz="2400" dirty="0"/>
            </a:br>
            <a:r>
              <a:rPr lang="en-GB" alt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9612" r="27455" b="29029"/>
          <a:stretch/>
        </p:blipFill>
        <p:spPr>
          <a:xfrm>
            <a:off x="533400" y="1447799"/>
            <a:ext cx="7088586" cy="527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323850" y="2205038"/>
            <a:ext cx="8675688" cy="3484328"/>
          </a:xfrm>
          <a:solidFill>
            <a:schemeClr val="bg2"/>
          </a:solidFill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GB" altLang="en-US" sz="14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library(</a:t>
            </a:r>
            <a:r>
              <a:rPr lang="en-GB" altLang="en-US" sz="14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readxl</a:t>
            </a:r>
            <a:r>
              <a:rPr lang="en-GB" altLang="en-US" sz="14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file </a:t>
            </a:r>
            <a:r>
              <a:rPr lang="en-GB" altLang="en-US" sz="14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&lt;- "../data/seeds_dataset.xlsx</a:t>
            </a:r>
            <a:r>
              <a:rPr lang="en-GB" altLang="en-US" sz="14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endParaRPr lang="en-GB" altLang="en-US" sz="14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seeds &lt;- </a:t>
            </a:r>
            <a:r>
              <a:rPr lang="en-GB" altLang="en-US" sz="14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read_excel</a:t>
            </a:r>
            <a:r>
              <a:rPr lang="en-GB" altLang="en-US" sz="14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(file, sheet = "</a:t>
            </a:r>
            <a:r>
              <a:rPr lang="en-GB" altLang="en-US" sz="14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seeds_dataset</a:t>
            </a:r>
            <a:r>
              <a:rPr lang="en-GB" altLang="en-US" sz="14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glimpse(seeds)</a:t>
            </a:r>
            <a:endParaRPr lang="en-GB" altLang="en-US" sz="14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Observations: 70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Variables: 7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 area           &lt;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15.26, 14.88, 14.29, 13.84, 16.14, 14.38, 14.69, 14.11, 1...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 perimeter      &lt;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14.84, 14.57, 14.09, 13.94, 14.99, 14.21, 14.49, 14.10, 1...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 compactness    &lt;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0.8710, 0.8811, 0.9050, 0.8955, 0.9034, 0.8951, 0.8799, 0...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kernal_length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&lt;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5.763, 5.554, 5.291, 5.324, 5.658, 5.386, 5.563, 5.420, 6...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kernel_width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&lt;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3.312, 3.333, 3.337, 3.379, 3.562, 3.312, 3.259, 3.302, 3...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asymmetry_coef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&lt;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2.2210, 1.0180, 2.6990, 2.2590, 1.3550, 2.4620, 3.5860, 2...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groove_length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&lt;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5.220, 4.956, 4.825, 4.805, 5.175, 4.956, 5.219, 5.000, 5...</a:t>
            </a:r>
            <a:endParaRPr lang="en-GB" altLang="en-US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0180" name="Rectangle 3"/>
          <p:cNvSpPr txBox="1">
            <a:spLocks noChangeArrowheads="1"/>
          </p:cNvSpPr>
          <p:nvPr/>
        </p:nvSpPr>
        <p:spPr bwMode="auto">
          <a:xfrm>
            <a:off x="701675" y="5694362"/>
            <a:ext cx="7920037" cy="1032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GB" altLang="en-US" dirty="0" smtClean="0">
                <a:latin typeface="Arial" pitchFamily="34" charset="0"/>
                <a:cs typeface="Courier New" pitchFamily="49" charset="0"/>
              </a:rPr>
              <a:t>Assumptions: “bivariate normal” </a:t>
            </a:r>
            <a:endParaRPr lang="en-GB" altLang="en-US" dirty="0">
              <a:latin typeface="Arial" pitchFamily="34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GB" altLang="en-US" dirty="0">
                <a:latin typeface="Arial" pitchFamily="34" charset="0"/>
                <a:cs typeface="Courier New" pitchFamily="49" charset="0"/>
              </a:rPr>
              <a:t>Common </a:t>
            </a:r>
            <a:r>
              <a:rPr lang="en-GB" altLang="en-US" dirty="0" smtClean="0">
                <a:latin typeface="Arial" pitchFamily="34" charset="0"/>
                <a:cs typeface="Courier New" pitchFamily="49" charset="0"/>
              </a:rPr>
              <a:t>sense</a:t>
            </a:r>
            <a:endParaRPr lang="en-GB" altLang="en-US" dirty="0">
              <a:latin typeface="Arial" pitchFamily="34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Reading in and examining the structure of the data</a:t>
            </a:r>
          </a:p>
        </p:txBody>
      </p:sp>
    </p:spTree>
    <p:extLst>
      <p:ext uri="{BB962C8B-B14F-4D97-AF65-F5344CB8AC3E}">
        <p14:creationId xmlns:p14="http://schemas.microsoft.com/office/powerpoint/2010/main" val="33216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</a:t>
            </a:r>
            <a:br>
              <a:rPr lang="en-GB" altLang="en-US" sz="2400" dirty="0"/>
            </a:br>
            <a:r>
              <a:rPr lang="en-GB" altLang="en-US" dirty="0" smtClean="0"/>
              <a:t>Plot your data</a:t>
            </a:r>
            <a:endParaRPr lang="en-GB" alt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5867400" y="3266420"/>
            <a:ext cx="3047999" cy="2905779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</a:pPr>
            <a:r>
              <a:rPr lang="en-GB" altLang="en-US" dirty="0"/>
              <a:t>Check roughly linear</a:t>
            </a:r>
          </a:p>
          <a:p>
            <a:pPr marL="0" indent="0">
              <a:buFont typeface="Wingdings" pitchFamily="2" charset="2"/>
              <a:buNone/>
            </a:pPr>
            <a:endParaRPr lang="en-GB" altLang="en-US" dirty="0"/>
          </a:p>
          <a:p>
            <a:pPr marL="0" indent="0">
              <a:buFont typeface="Wingdings" pitchFamily="2" charset="2"/>
              <a:buNone/>
            </a:pPr>
            <a:endParaRPr lang="en-GB" altLang="en-US" dirty="0"/>
          </a:p>
          <a:p>
            <a:pPr marL="0" indent="0">
              <a:buFont typeface="Wingdings" pitchFamily="2" charset="2"/>
              <a:buNone/>
            </a:pPr>
            <a:r>
              <a:rPr lang="en-GB" altLang="en-US" dirty="0"/>
              <a:t>This looks </a:t>
            </a:r>
            <a:r>
              <a:rPr lang="en-GB" altLang="en-US" dirty="0" smtClean="0"/>
              <a:t>ok</a:t>
            </a:r>
            <a:endParaRPr lang="en-GB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7D0611-FEF0-4CCC-AE09-D388D1B6B1BD}"/>
              </a:ext>
            </a:extLst>
          </p:cNvPr>
          <p:cNvSpPr/>
          <p:nvPr/>
        </p:nvSpPr>
        <p:spPr>
          <a:xfrm>
            <a:off x="609600" y="13716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Plot your data: </a:t>
            </a:r>
            <a:r>
              <a:rPr lang="en-GB" altLang="en-US" sz="2800" dirty="0" smtClean="0"/>
              <a:t>roughly  </a:t>
            </a:r>
            <a:endParaRPr lang="en-GB" altLang="en-US" sz="28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4B6154C-E180-4E46-B2E8-499850722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06" y="1905000"/>
            <a:ext cx="8800306" cy="904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ggplot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seeds,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aes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(x = compactness, y =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kernel_width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)) +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geom_point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GB" sz="2000" kern="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133" t="2915" r="1035"/>
          <a:stretch/>
        </p:blipFill>
        <p:spPr>
          <a:xfrm>
            <a:off x="685800" y="3048000"/>
            <a:ext cx="4648200" cy="350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4770" y="2133600"/>
            <a:ext cx="4714875" cy="12493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Not suitable for linear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7" y="1905000"/>
            <a:ext cx="2817812" cy="211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4134465"/>
            <a:ext cx="3182249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4495800"/>
            <a:ext cx="3455121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</a:t>
            </a:r>
            <a:br>
              <a:rPr lang="en-GB" altLang="en-US" sz="2400" dirty="0"/>
            </a:br>
            <a:r>
              <a:rPr lang="en-GB" altLang="en-US" dirty="0" smtClean="0"/>
              <a:t>Plot your data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141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2209800"/>
            <a:ext cx="8583613" cy="3581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7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cor.test</a:t>
            </a:r>
            <a:r>
              <a:rPr lang="en-GB" sz="17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sz="17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seeds$compactness</a:t>
            </a:r>
            <a:r>
              <a:rPr lang="en-GB" sz="17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GB" sz="17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seeds$kernel_width</a:t>
            </a:r>
            <a:r>
              <a:rPr lang="en-GB" sz="17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	Pearson's product-moment correlation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US" sz="17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data:  </a:t>
            </a:r>
            <a:r>
              <a:rPr lang="en-US" sz="1700" kern="0" dirty="0" err="1">
                <a:latin typeface="Lucida Console" panose="020B0609040504020204" pitchFamily="49" charset="0"/>
                <a:cs typeface="Courier New" pitchFamily="49" charset="0"/>
              </a:rPr>
              <a:t>seeds$compactness</a:t>
            </a: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 and </a:t>
            </a:r>
            <a:r>
              <a:rPr lang="en-US" sz="1700" kern="0" dirty="0" err="1">
                <a:latin typeface="Lucida Console" panose="020B0609040504020204" pitchFamily="49" charset="0"/>
                <a:cs typeface="Courier New" pitchFamily="49" charset="0"/>
              </a:rPr>
              <a:t>seeds$kernel_width</a:t>
            </a:r>
            <a:endParaRPr lang="en-US" sz="17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t = 7.3738, </a:t>
            </a:r>
            <a:r>
              <a:rPr lang="en-US" sz="1700" kern="0" dirty="0" err="1"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 = 68, p-value = 2.998e-10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alternative hypothesis: true correlation is not equal to 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 0.5117537 0.7794620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      </a:t>
            </a:r>
            <a:r>
              <a:rPr lang="en-US" sz="1700" kern="0" dirty="0" err="1">
                <a:latin typeface="Lucida Console" panose="020B0609040504020204" pitchFamily="49" charset="0"/>
                <a:cs typeface="Courier New" pitchFamily="49" charset="0"/>
              </a:rPr>
              <a:t>cor</a:t>
            </a: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700" kern="0" dirty="0">
                <a:latin typeface="Lucida Console" panose="020B0609040504020204" pitchFamily="49" charset="0"/>
                <a:cs typeface="Courier New" pitchFamily="49" charset="0"/>
              </a:rPr>
              <a:t>0.6665731 </a:t>
            </a:r>
            <a:endParaRPr lang="en-GB" sz="1700" kern="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5" name="Rectangular Callout 4"/>
          <p:cNvSpPr/>
          <p:nvPr/>
        </p:nvSpPr>
        <p:spPr>
          <a:xfrm>
            <a:off x="539552" y="6096000"/>
            <a:ext cx="4133254" cy="603127"/>
          </a:xfrm>
          <a:prstGeom prst="wedgeRectCallout">
            <a:avLst>
              <a:gd name="adj1" fmla="val -32744"/>
              <a:gd name="adj2" fmla="val -12121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GB" sz="2400" dirty="0">
                <a:solidFill>
                  <a:schemeClr val="tx1"/>
                </a:solidFill>
              </a:rPr>
              <a:t>Correlation coefficient, </a:t>
            </a:r>
            <a:r>
              <a:rPr lang="en-GB" sz="2400" i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967228" y="2286000"/>
            <a:ext cx="1997385" cy="1143000"/>
          </a:xfrm>
          <a:prstGeom prst="wedgeRectCallout">
            <a:avLst>
              <a:gd name="adj1" fmla="val -113542"/>
              <a:gd name="adj2" fmla="val 237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GB" sz="2400" dirty="0">
                <a:solidFill>
                  <a:schemeClr val="tx1"/>
                </a:solidFill>
              </a:rPr>
              <a:t>Gives type of </a:t>
            </a:r>
            <a:r>
              <a:rPr lang="en-GB" sz="2400" dirty="0" smtClean="0">
                <a:solidFill>
                  <a:schemeClr val="tx1"/>
                </a:solidFill>
              </a:rPr>
              <a:t>correlation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562600" y="5334000"/>
            <a:ext cx="3168030" cy="920873"/>
          </a:xfrm>
          <a:prstGeom prst="wedgeRectCallout">
            <a:avLst>
              <a:gd name="adj1" fmla="val -51837"/>
              <a:gd name="adj2" fmla="val -22764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GB" sz="2400" i="1" dirty="0">
                <a:solidFill>
                  <a:schemeClr val="tx1"/>
                </a:solidFill>
              </a:rPr>
              <a:t>t</a:t>
            </a:r>
            <a:r>
              <a:rPr lang="en-GB" sz="2400" dirty="0">
                <a:solidFill>
                  <a:schemeClr val="tx1"/>
                </a:solidFill>
              </a:rPr>
              <a:t>-test of whether </a:t>
            </a:r>
            <a:r>
              <a:rPr lang="en-GB" sz="2400" i="1" dirty="0">
                <a:solidFill>
                  <a:schemeClr val="tx1"/>
                </a:solidFill>
              </a:rPr>
              <a:t>r</a:t>
            </a:r>
            <a:r>
              <a:rPr lang="en-GB" sz="2400" dirty="0">
                <a:solidFill>
                  <a:schemeClr val="tx1"/>
                </a:solidFill>
              </a:rPr>
              <a:t> is different from zero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</a:t>
            </a:r>
            <a:br>
              <a:rPr lang="en-GB" altLang="en-US" sz="2400" dirty="0"/>
            </a:br>
            <a:r>
              <a:rPr lang="en-GB" altLang="en-US" dirty="0"/>
              <a:t>Running the test</a:t>
            </a:r>
          </a:p>
        </p:txBody>
      </p:sp>
    </p:spTree>
    <p:extLst>
      <p:ext uri="{BB962C8B-B14F-4D97-AF65-F5344CB8AC3E}">
        <p14:creationId xmlns:p14="http://schemas.microsoft.com/office/powerpoint/2010/main" val="32574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251324"/>
            <a:ext cx="8229600" cy="2225676"/>
          </a:xfrm>
        </p:spPr>
        <p:txBody>
          <a:bodyPr/>
          <a:lstStyle/>
          <a:p>
            <a:r>
              <a:rPr lang="en-GB" dirty="0"/>
              <a:t>There is a significant </a:t>
            </a:r>
            <a:r>
              <a:rPr lang="en-GB" dirty="0" smtClean="0"/>
              <a:t>positive correlation (</a:t>
            </a:r>
            <a:r>
              <a:rPr lang="en-GB" i="1" dirty="0" smtClean="0"/>
              <a:t>r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0.67) </a:t>
            </a:r>
            <a:r>
              <a:rPr lang="en-GB" dirty="0"/>
              <a:t>between </a:t>
            </a:r>
            <a:r>
              <a:rPr lang="en-GB" dirty="0" smtClean="0"/>
              <a:t>compactness and kernel width (</a:t>
            </a:r>
            <a:r>
              <a:rPr lang="en-GB" i="1" dirty="0" smtClean="0"/>
              <a:t>t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7.37; </a:t>
            </a:r>
            <a:r>
              <a:rPr lang="en-GB" i="1" dirty="0" err="1"/>
              <a:t>d.f</a:t>
            </a:r>
            <a:r>
              <a:rPr lang="en-GB" dirty="0" err="1"/>
              <a:t>.</a:t>
            </a:r>
            <a:r>
              <a:rPr lang="en-GB" dirty="0"/>
              <a:t> = </a:t>
            </a:r>
            <a:r>
              <a:rPr lang="en-GB" dirty="0" smtClean="0"/>
              <a:t>68</a:t>
            </a:r>
            <a:r>
              <a:rPr lang="en-GB" dirty="0"/>
              <a:t>, </a:t>
            </a:r>
            <a:r>
              <a:rPr lang="en-GB" i="1" dirty="0"/>
              <a:t>p</a:t>
            </a:r>
            <a:r>
              <a:rPr lang="en-GB" dirty="0"/>
              <a:t> </a:t>
            </a:r>
            <a:r>
              <a:rPr lang="en-GB" dirty="0" smtClean="0"/>
              <a:t>&lt; 0.001).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</a:t>
            </a:r>
            <a:br>
              <a:rPr lang="en-GB" altLang="en-US" sz="2400" dirty="0"/>
            </a:br>
            <a:r>
              <a:rPr lang="en-GB" altLang="en-US" dirty="0"/>
              <a:t>Reporting the result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26459" y="1902197"/>
            <a:ext cx="6584576" cy="214499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400" kern="0" dirty="0" smtClean="0">
                <a:latin typeface="Lucida Console" panose="020B0609040504020204" pitchFamily="49" charset="0"/>
                <a:cs typeface="Courier New" pitchFamily="49" charset="0"/>
              </a:rPr>
              <a:t>data</a:t>
            </a:r>
            <a:r>
              <a:rPr lang="en-US" sz="1400" kern="0" dirty="0">
                <a:latin typeface="Lucida Console" panose="020B0609040504020204" pitchFamily="49" charset="0"/>
                <a:cs typeface="Courier New" pitchFamily="49" charset="0"/>
              </a:rPr>
              <a:t>:  </a:t>
            </a:r>
            <a:r>
              <a:rPr lang="en-US" sz="1400" kern="0" dirty="0" err="1">
                <a:latin typeface="Lucida Console" panose="020B0609040504020204" pitchFamily="49" charset="0"/>
                <a:cs typeface="Courier New" pitchFamily="49" charset="0"/>
              </a:rPr>
              <a:t>seeds$compactness</a:t>
            </a:r>
            <a:r>
              <a:rPr lang="en-US" sz="1400" kern="0" dirty="0">
                <a:latin typeface="Lucida Console" panose="020B0609040504020204" pitchFamily="49" charset="0"/>
                <a:cs typeface="Courier New" pitchFamily="49" charset="0"/>
              </a:rPr>
              <a:t> and </a:t>
            </a:r>
            <a:r>
              <a:rPr lang="en-US" sz="1400" kern="0" dirty="0" err="1">
                <a:latin typeface="Lucida Console" panose="020B0609040504020204" pitchFamily="49" charset="0"/>
                <a:cs typeface="Courier New" pitchFamily="49" charset="0"/>
              </a:rPr>
              <a:t>seeds$kernel_width</a:t>
            </a:r>
            <a:endParaRPr lang="en-US" sz="14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400" kern="0" dirty="0">
                <a:latin typeface="Lucida Console" panose="020B0609040504020204" pitchFamily="49" charset="0"/>
                <a:cs typeface="Courier New" pitchFamily="49" charset="0"/>
              </a:rPr>
              <a:t>t = 7.3738, </a:t>
            </a:r>
            <a:r>
              <a:rPr lang="en-US" sz="1400" kern="0" dirty="0" err="1"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US" sz="1400" kern="0" dirty="0">
                <a:latin typeface="Lucida Console" panose="020B0609040504020204" pitchFamily="49" charset="0"/>
                <a:cs typeface="Courier New" pitchFamily="49" charset="0"/>
              </a:rPr>
              <a:t> = 68, p-value = 2.998e-10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400" kern="0" dirty="0">
                <a:latin typeface="Lucida Console" panose="020B0609040504020204" pitchFamily="49" charset="0"/>
                <a:cs typeface="Courier New" pitchFamily="49" charset="0"/>
              </a:rPr>
              <a:t>alternative hypothesis: true correlation is not equal to 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400" kern="0" dirty="0"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400" kern="0" dirty="0">
                <a:latin typeface="Lucida Console" panose="020B0609040504020204" pitchFamily="49" charset="0"/>
                <a:cs typeface="Courier New" pitchFamily="49" charset="0"/>
              </a:rPr>
              <a:t> 0.5117537 0.7794620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400" kern="0" dirty="0"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400" kern="0" dirty="0">
                <a:latin typeface="Lucida Console" panose="020B0609040504020204" pitchFamily="49" charset="0"/>
                <a:cs typeface="Courier New" pitchFamily="49" charset="0"/>
              </a:rPr>
              <a:t>      </a:t>
            </a:r>
            <a:r>
              <a:rPr lang="en-US" sz="1400" kern="0" dirty="0" err="1">
                <a:latin typeface="Lucida Console" panose="020B0609040504020204" pitchFamily="49" charset="0"/>
                <a:cs typeface="Courier New" pitchFamily="49" charset="0"/>
              </a:rPr>
              <a:t>cor</a:t>
            </a:r>
            <a:r>
              <a:rPr lang="en-US" sz="1400" kern="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sz="1400" kern="0" dirty="0">
                <a:latin typeface="Lucida Console" panose="020B0609040504020204" pitchFamily="49" charset="0"/>
                <a:cs typeface="Courier New" pitchFamily="49" charset="0"/>
              </a:rPr>
              <a:t>0.6665731 </a:t>
            </a:r>
            <a:endParaRPr lang="en-GB" sz="1400" kern="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3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277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676400"/>
                <a:ext cx="7086600" cy="47529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altLang="en-US" dirty="0" smtClean="0"/>
                  <a:t>The R output contains a test </a:t>
                </a:r>
                <a:r>
                  <a:rPr lang="en-GB" altLang="en-US" dirty="0"/>
                  <a:t>of whether </a:t>
                </a:r>
                <a:r>
                  <a:rPr lang="en-GB" altLang="en-US" i="1" dirty="0"/>
                  <a:t>r </a:t>
                </a:r>
                <a:r>
                  <a:rPr lang="en-GB" altLang="en-US" dirty="0"/>
                  <a:t>= 0</a:t>
                </a:r>
              </a:p>
              <a:p>
                <a:endParaRPr lang="en-GB" altLang="en-US" dirty="0"/>
              </a:p>
              <a:p>
                <a:r>
                  <a:rPr lang="en-GB" altLang="en-US" dirty="0"/>
                  <a:t>uses </a:t>
                </a:r>
                <a:r>
                  <a:rPr lang="en-GB" altLang="en-US" i="1" dirty="0"/>
                  <a:t>t</a:t>
                </a:r>
                <a:endParaRPr lang="en-GB" altLang="en-US" dirty="0"/>
              </a:p>
              <a:p>
                <a:endParaRPr lang="en-GB" altLang="en-US" dirty="0"/>
              </a:p>
              <a:p>
                <a:r>
                  <a:rPr lang="en-GB" altLang="en-US" dirty="0"/>
                  <a:t>For correlation</a:t>
                </a:r>
                <a:r>
                  <a:rPr lang="en-GB" alt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.]</m:t>
                        </m:r>
                      </m:sub>
                    </m:sSub>
                    <m:r>
                      <a:rPr lang="en-GB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den>
                    </m:f>
                    <m:r>
                      <a:rPr lang="en-GB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altLang="en-US" dirty="0" smtClean="0"/>
              </a:p>
              <a:p>
                <a:r>
                  <a:rPr lang="en-GB" altLang="en-US" dirty="0" smtClean="0"/>
                  <a:t>Where </a:t>
                </a:r>
                <a:r>
                  <a:rPr lang="en-GB" altLang="en-US" dirty="0"/>
                  <a:t>standard error of r </a:t>
                </a:r>
                <a:r>
                  <a:rPr lang="en-GB" altLang="en-US" dirty="0" smtClean="0"/>
                  <a:t>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rad>
                  </m:oMath>
                </a14:m>
                <a:endParaRPr lang="en-GB" altLang="en-US" dirty="0"/>
              </a:p>
              <a:p>
                <a:pPr lvl="1"/>
                <a:r>
                  <a:rPr lang="en-GB" altLang="en-US" dirty="0" err="1"/>
                  <a:t>d.f.</a:t>
                </a:r>
                <a:r>
                  <a:rPr lang="en-GB" altLang="en-US" dirty="0"/>
                  <a:t> are N-2</a:t>
                </a:r>
              </a:p>
              <a:p>
                <a:r>
                  <a:rPr lang="en-GB" altLang="en-US" dirty="0"/>
                  <a:t>Sensitivity to sample size</a:t>
                </a:r>
              </a:p>
            </p:txBody>
          </p:sp>
        </mc:Choice>
        <mc:Fallback>
          <p:sp>
            <p:nvSpPr>
              <p:cNvPr id="327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676400"/>
                <a:ext cx="7086600" cy="4752975"/>
              </a:xfrm>
              <a:blipFill>
                <a:blip r:embed="rId4"/>
                <a:stretch>
                  <a:fillRect l="-1720" t="-3333" r="-86" b="-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767871"/>
              </p:ext>
            </p:extLst>
          </p:nvPr>
        </p:nvGraphicFramePr>
        <p:xfrm>
          <a:off x="3203575" y="2833688"/>
          <a:ext cx="37941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2" name="Equation" r:id="rId5" imgW="2057400" imgH="393480" progId="Equation.3">
                  <p:embed/>
                </p:oleObj>
              </mc:Choice>
              <mc:Fallback>
                <p:oleObj name="Equation" r:id="rId5" imgW="2057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833688"/>
                        <a:ext cx="3794125" cy="7191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52B70-07BF-4A46-A123-D1E3463F73B8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</a:t>
            </a:r>
            <a:br>
              <a:rPr lang="en-GB" altLang="en-US" sz="2400" dirty="0"/>
            </a:br>
            <a:r>
              <a:rPr lang="en-GB" altLang="en-US" dirty="0"/>
              <a:t>Understanding the test of significance</a:t>
            </a:r>
          </a:p>
        </p:txBody>
      </p:sp>
    </p:spTree>
    <p:extLst>
      <p:ext uri="{BB962C8B-B14F-4D97-AF65-F5344CB8AC3E}">
        <p14:creationId xmlns:p14="http://schemas.microsoft.com/office/powerpoint/2010/main" val="213459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D8416-E5EC-45EC-A5A0-F2C119F46AB8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pic>
        <p:nvPicPr>
          <p:cNvPr id="36866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68" y="2060848"/>
            <a:ext cx="8218249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68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09600" y="2551836"/>
                <a:ext cx="7391400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dirty="0"/>
                  <a:t>Prediction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dirty="0"/>
                  <a:t>One variable causes the other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dirty="0"/>
                  <a:t>Axes matter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dirty="0"/>
                  <a:t>We will consider linear regression only</a:t>
                </a:r>
              </a:p>
              <a:p>
                <a:pPr lvl="1"/>
                <a:r>
                  <a:rPr lang="en-GB" sz="3200" dirty="0"/>
                  <a:t>best fitting straight line: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/>
                        </a:rPr>
                        <m:t>𝑦</m:t>
                      </m:r>
                      <m:r>
                        <a:rPr lang="en-GB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sz="3200" b="0" i="1" smtClean="0">
                          <a:latin typeface="Cambria Math"/>
                        </a:rPr>
                        <m:t>𝑥</m:t>
                      </m:r>
                      <m:r>
                        <a:rPr lang="en-GB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3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51836"/>
                <a:ext cx="7391400" cy="3539430"/>
              </a:xfrm>
              <a:prstGeom prst="rect">
                <a:avLst/>
              </a:prstGeom>
              <a:blipFill rotWithShape="1">
                <a:blip r:embed="rId3"/>
                <a:stretch>
                  <a:fillRect l="-1814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 smtClean="0"/>
              <a:t>Regression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5631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447800"/>
            <a:ext cx="2438400" cy="288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10400" cy="48768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Situations where our explanatory variable is </a:t>
            </a:r>
            <a:r>
              <a:rPr lang="en-GB" dirty="0" smtClean="0"/>
              <a:t>‘continuous’ </a:t>
            </a:r>
            <a:r>
              <a:rPr lang="en-GB" dirty="0"/>
              <a:t>rather than categorical.</a:t>
            </a:r>
          </a:p>
          <a:p>
            <a:r>
              <a:rPr lang="en-GB" dirty="0"/>
              <a:t>Parametric and non-parametric correlation</a:t>
            </a:r>
          </a:p>
          <a:p>
            <a:pPr lvl="1">
              <a:spcBef>
                <a:spcPts val="0"/>
              </a:spcBef>
            </a:pPr>
            <a:r>
              <a:rPr lang="en-GB" dirty="0"/>
              <a:t>Meaning</a:t>
            </a:r>
          </a:p>
          <a:p>
            <a:pPr lvl="1">
              <a:spcBef>
                <a:spcPts val="0"/>
              </a:spcBef>
            </a:pPr>
            <a:r>
              <a:rPr lang="en-GB" dirty="0"/>
              <a:t>Assumptions</a:t>
            </a:r>
          </a:p>
          <a:p>
            <a:pPr lvl="1">
              <a:spcBef>
                <a:spcPts val="0"/>
              </a:spcBef>
            </a:pPr>
            <a:r>
              <a:rPr lang="en-GB" dirty="0"/>
              <a:t>Carrying out, interpreting and Reporting</a:t>
            </a:r>
          </a:p>
          <a:p>
            <a:pPr lvl="1">
              <a:spcBef>
                <a:spcPts val="0"/>
              </a:spcBef>
            </a:pPr>
            <a:r>
              <a:rPr lang="en-GB" dirty="0"/>
              <a:t>Tests of correlation coefficients</a:t>
            </a:r>
          </a:p>
          <a:p>
            <a:r>
              <a:rPr lang="en-GB" dirty="0"/>
              <a:t>Regression</a:t>
            </a:r>
          </a:p>
          <a:p>
            <a:pPr lvl="1">
              <a:spcBef>
                <a:spcPts val="0"/>
              </a:spcBef>
            </a:pPr>
            <a:r>
              <a:rPr lang="en-GB" dirty="0"/>
              <a:t>Meaning and terminology</a:t>
            </a:r>
          </a:p>
          <a:p>
            <a:pPr lvl="1">
              <a:spcBef>
                <a:spcPts val="0"/>
              </a:spcBef>
            </a:pPr>
            <a:r>
              <a:rPr lang="en-US" dirty="0"/>
              <a:t>Carrying out, interpreting and Reporting</a:t>
            </a:r>
          </a:p>
          <a:p>
            <a:pPr lvl="1">
              <a:spcBef>
                <a:spcPts val="0"/>
              </a:spcBef>
            </a:pPr>
            <a:r>
              <a:rPr lang="en-GB" dirty="0"/>
              <a:t>Assumptions</a:t>
            </a:r>
          </a:p>
          <a:p>
            <a:pPr lvl="1">
              <a:spcBef>
                <a:spcPts val="0"/>
              </a:spcBef>
            </a:pPr>
            <a:r>
              <a:rPr lang="en-GB" dirty="0"/>
              <a:t>Assessment of fit (explanatory power)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Regression</a:t>
            </a:r>
            <a:br>
              <a:rPr lang="en-GB" altLang="en-US" sz="2400" dirty="0"/>
            </a:br>
            <a:r>
              <a:rPr lang="en-GB" altLang="en-US" dirty="0" smtClean="0"/>
              <a:t>The terminology</a:t>
            </a:r>
            <a:endParaRPr lang="en-GB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471" t="2450" r="1" b="1342"/>
          <a:stretch/>
        </p:blipFill>
        <p:spPr>
          <a:xfrm>
            <a:off x="762000" y="1600199"/>
            <a:ext cx="5105400" cy="51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1676400"/>
            <a:ext cx="7391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Can be expressed as: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i="1" dirty="0"/>
              <a:t>b</a:t>
            </a:r>
            <a:r>
              <a:rPr lang="en-GB" sz="3200" i="1" baseline="-25000" dirty="0"/>
              <a:t>1</a:t>
            </a:r>
            <a:r>
              <a:rPr lang="en-GB" sz="3200" dirty="0"/>
              <a:t> = 0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/>
              <a:t>x cannot predict </a:t>
            </a:r>
            <a:r>
              <a:rPr lang="en-GB" sz="3200" i="1" dirty="0"/>
              <a:t>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/>
              <a:t>Regression line doesn’t explain variance in </a:t>
            </a:r>
            <a:r>
              <a:rPr lang="en-GB" sz="3200" i="1" dirty="0"/>
              <a:t>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Regression</a:t>
            </a:r>
            <a:br>
              <a:rPr lang="en-GB" altLang="en-US" sz="2400" dirty="0"/>
            </a:br>
            <a:r>
              <a:rPr lang="en-GB" dirty="0"/>
              <a:t>Null hypothesis</a:t>
            </a:r>
            <a:endParaRPr lang="en-GB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25334" y="4634805"/>
            <a:ext cx="7391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Assumptions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Normality </a:t>
            </a:r>
            <a:r>
              <a:rPr lang="en-GB" sz="2800" dirty="0"/>
              <a:t>and </a:t>
            </a:r>
            <a:r>
              <a:rPr lang="en-GB" sz="2800" dirty="0" err="1"/>
              <a:t>homoscedascity</a:t>
            </a:r>
            <a:r>
              <a:rPr lang="en-GB" sz="2800" dirty="0"/>
              <a:t> of 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i="1" dirty="0"/>
              <a:t>y</a:t>
            </a:r>
            <a:r>
              <a:rPr lang="en-GB" sz="2800" dirty="0"/>
              <a:t> values are independent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i="1" dirty="0"/>
              <a:t>x</a:t>
            </a:r>
            <a:r>
              <a:rPr lang="en-GB" sz="2800" dirty="0"/>
              <a:t> is measured is chosen/set</a:t>
            </a:r>
          </a:p>
        </p:txBody>
      </p:sp>
    </p:spTree>
    <p:extLst>
      <p:ext uri="{BB962C8B-B14F-4D97-AF65-F5344CB8AC3E}">
        <p14:creationId xmlns:p14="http://schemas.microsoft.com/office/powerpoint/2010/main" val="190009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Regression</a:t>
            </a:r>
            <a:br>
              <a:rPr lang="en-GB" altLang="en-US" sz="2400" dirty="0"/>
            </a:br>
            <a:r>
              <a:rPr lang="en-GB" dirty="0"/>
              <a:t>Example</a:t>
            </a:r>
            <a:endParaRPr lang="en-GB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625334" y="1447800"/>
            <a:ext cx="457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Brine Shrimp (</a:t>
            </a:r>
            <a:r>
              <a:rPr lang="en-GB" sz="3200" i="1" dirty="0" err="1"/>
              <a:t>Artemia</a:t>
            </a:r>
            <a:r>
              <a:rPr lang="en-GB" sz="3200" i="1" dirty="0"/>
              <a:t> </a:t>
            </a:r>
            <a:r>
              <a:rPr lang="en-GB" sz="3200" i="1" dirty="0" err="1" smtClean="0"/>
              <a:t>salina</a:t>
            </a:r>
            <a:r>
              <a:rPr lang="en-GB" sz="3200" dirty="0" smtClean="0"/>
              <a:t>) were put in water baths at 10C, 15</a:t>
            </a:r>
            <a:r>
              <a:rPr lang="en-GB" sz="3200" dirty="0"/>
              <a:t>C</a:t>
            </a:r>
            <a:r>
              <a:rPr lang="en-GB" sz="3200" dirty="0" smtClean="0"/>
              <a:t>, 20</a:t>
            </a:r>
            <a:r>
              <a:rPr lang="en-GB" sz="3200" dirty="0"/>
              <a:t>C</a:t>
            </a:r>
            <a:r>
              <a:rPr lang="en-GB" sz="3200" dirty="0" smtClean="0"/>
              <a:t>, 25</a:t>
            </a:r>
            <a:r>
              <a:rPr lang="en-GB" sz="3200" dirty="0"/>
              <a:t>C</a:t>
            </a:r>
            <a:r>
              <a:rPr lang="en-GB" sz="3200" dirty="0" smtClean="0"/>
              <a:t>, 30</a:t>
            </a:r>
            <a:r>
              <a:rPr lang="en-GB" sz="3200" dirty="0"/>
              <a:t>C</a:t>
            </a:r>
            <a:r>
              <a:rPr lang="en-GB" sz="3200" dirty="0" smtClean="0"/>
              <a:t> and their respiration rate measured (units)</a:t>
            </a:r>
            <a:endParaRPr lang="en-GB" sz="32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032" t="13036" r="76949" b="42959"/>
          <a:stretch/>
        </p:blipFill>
        <p:spPr>
          <a:xfrm>
            <a:off x="5855677" y="609600"/>
            <a:ext cx="2831123" cy="544446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25334" y="4634805"/>
            <a:ext cx="52303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Assumptions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Normality </a:t>
            </a:r>
            <a:r>
              <a:rPr lang="en-GB" sz="2800" dirty="0"/>
              <a:t>and </a:t>
            </a:r>
            <a:r>
              <a:rPr lang="en-GB" sz="2800" dirty="0" err="1"/>
              <a:t>homoscedascity</a:t>
            </a:r>
            <a:r>
              <a:rPr lang="en-GB" sz="2800" dirty="0"/>
              <a:t> of 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i="1" dirty="0"/>
              <a:t>y</a:t>
            </a:r>
            <a:r>
              <a:rPr lang="en-GB" sz="2800" dirty="0"/>
              <a:t> values are independent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i="1" dirty="0"/>
              <a:t>x</a:t>
            </a:r>
            <a:r>
              <a:rPr lang="en-GB" sz="2800" dirty="0"/>
              <a:t> is measured is chosen/set</a:t>
            </a:r>
          </a:p>
        </p:txBody>
      </p:sp>
    </p:spTree>
    <p:extLst>
      <p:ext uri="{BB962C8B-B14F-4D97-AF65-F5344CB8AC3E}">
        <p14:creationId xmlns:p14="http://schemas.microsoft.com/office/powerpoint/2010/main" val="245596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</a:t>
            </a:r>
            <a:br>
              <a:rPr lang="en-GB" altLang="en-US" sz="2400" dirty="0"/>
            </a:br>
            <a:r>
              <a:rPr lang="en-GB" altLang="en-US" dirty="0" smtClean="0"/>
              <a:t>Plot your data</a:t>
            </a:r>
            <a:endParaRPr lang="en-GB" alt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5867400" y="3266420"/>
            <a:ext cx="3047999" cy="2905779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</a:pPr>
            <a:r>
              <a:rPr lang="en-GB" altLang="en-US" dirty="0"/>
              <a:t>Check roughly linear</a:t>
            </a:r>
          </a:p>
          <a:p>
            <a:pPr marL="0" indent="0">
              <a:buFont typeface="Wingdings" pitchFamily="2" charset="2"/>
              <a:buNone/>
            </a:pPr>
            <a:endParaRPr lang="en-GB" altLang="en-US" dirty="0"/>
          </a:p>
          <a:p>
            <a:pPr marL="0" indent="0">
              <a:buFont typeface="Wingdings" pitchFamily="2" charset="2"/>
              <a:buNone/>
            </a:pPr>
            <a:endParaRPr lang="en-GB" altLang="en-US" dirty="0"/>
          </a:p>
          <a:p>
            <a:pPr marL="0" indent="0">
              <a:buFont typeface="Wingdings" pitchFamily="2" charset="2"/>
              <a:buNone/>
            </a:pPr>
            <a:r>
              <a:rPr lang="en-GB" altLang="en-US" dirty="0"/>
              <a:t>This looks </a:t>
            </a:r>
            <a:r>
              <a:rPr lang="en-GB" altLang="en-US" dirty="0" smtClean="0"/>
              <a:t>ok</a:t>
            </a:r>
            <a:endParaRPr lang="en-GB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7D0611-FEF0-4CCC-AE09-D388D1B6B1BD}"/>
              </a:ext>
            </a:extLst>
          </p:cNvPr>
          <p:cNvSpPr/>
          <p:nvPr/>
        </p:nvSpPr>
        <p:spPr>
          <a:xfrm>
            <a:off x="609600" y="13716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Plot your data: </a:t>
            </a:r>
            <a:r>
              <a:rPr lang="en-GB" altLang="en-US" sz="2800" dirty="0" smtClean="0"/>
              <a:t>roughly</a:t>
            </a:r>
            <a:endParaRPr lang="en-GB" altLang="en-US" sz="28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4B6154C-E180-4E46-B2E8-499850722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06" y="1905000"/>
            <a:ext cx="8800306" cy="904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ggplot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shrimp,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aes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(x = temperature, y = respiration)) +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geom_point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GB" sz="2000" kern="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402" t="2475"/>
          <a:stretch/>
        </p:blipFill>
        <p:spPr>
          <a:xfrm>
            <a:off x="761999" y="3048000"/>
            <a:ext cx="3827585" cy="340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0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838200" y="2286000"/>
            <a:ext cx="7467600" cy="1981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lm(data = shrimp, </a:t>
            </a:r>
            <a:endParaRPr lang="en-GB" sz="2400" kern="0" dirty="0" smtClean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sz="24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respiration </a:t>
            </a: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~ temperature)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summary(mod)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Regression</a:t>
            </a:r>
            <a:br>
              <a:rPr lang="en-GB" altLang="en-US" sz="2400" dirty="0"/>
            </a:br>
            <a:r>
              <a:rPr lang="en-GB" altLang="en-US" dirty="0"/>
              <a:t>Running the test</a:t>
            </a:r>
          </a:p>
        </p:txBody>
      </p:sp>
    </p:spTree>
    <p:extLst>
      <p:ext uri="{BB962C8B-B14F-4D97-AF65-F5344CB8AC3E}">
        <p14:creationId xmlns:p14="http://schemas.microsoft.com/office/powerpoint/2010/main" val="38741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29436" y="2025650"/>
            <a:ext cx="6957164" cy="4832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Call: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lm(formula = respiration ~ temperature, data = shrimp)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Residuals: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    Min      1Q  Median      3Q     Max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-7.8362 -2.6216 -0.3377  3.1854  7.2433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Coefficients: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            Estimate Std. Error t value </a:t>
            </a:r>
            <a:r>
              <a:rPr lang="en-GB" sz="1400" kern="0" dirty="0" err="1">
                <a:latin typeface="Lucida Console" panose="020B0609040504020204" pitchFamily="49" charset="0"/>
                <a:cs typeface="Courier New" pitchFamily="49" charset="0"/>
              </a:rPr>
              <a:t>Pr</a:t>
            </a: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(&gt;|t|)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(Intercept)  -6.0359     3.1560  -1.912   0.0781 .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temperature   0.8253     0.1488   5.547 9.43e-05 ***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. codes:  0 ‘***’ 0.001 ‘**’ 0.01 ‘*’ 0.05 ‘.’ 0.1 ‘ ’ 1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Residual standard error: 4.074 on 13 degrees of freedom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Multiple R-squared:  0.703,	Adjusted R-squared:  0.6801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F-statistic: 30.77 on 1 and 13 DF,  p-value: 9.433e-05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420644" y="2734736"/>
            <a:ext cx="1331912" cy="478002"/>
          </a:xfrm>
          <a:prstGeom prst="wedgeRectCallout">
            <a:avLst>
              <a:gd name="adj1" fmla="val -367928"/>
              <a:gd name="adj2" fmla="val 2391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i="1" dirty="0">
                <a:solidFill>
                  <a:schemeClr val="tx1"/>
                </a:solidFill>
              </a:rPr>
              <a:t>b</a:t>
            </a:r>
            <a:r>
              <a:rPr lang="en-GB" sz="2000" i="1" baseline="-25000" dirty="0">
                <a:solidFill>
                  <a:schemeClr val="tx1"/>
                </a:solidFill>
              </a:rPr>
              <a:t>0</a:t>
            </a:r>
            <a:r>
              <a:rPr lang="en-GB" sz="2000" dirty="0">
                <a:solidFill>
                  <a:schemeClr val="tx1"/>
                </a:solidFill>
              </a:rPr>
              <a:t> and </a:t>
            </a:r>
            <a:r>
              <a:rPr lang="en-GB" sz="2000" i="1" dirty="0">
                <a:solidFill>
                  <a:schemeClr val="tx1"/>
                </a:solidFill>
              </a:rPr>
              <a:t>b</a:t>
            </a:r>
            <a:r>
              <a:rPr lang="en-GB" sz="2000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644860" y="4068192"/>
                <a:ext cx="334674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GB" sz="2800" i="1" smtClean="0">
                        <a:latin typeface="Cambria Math"/>
                      </a:rPr>
                      <m:t>𝑦</m:t>
                    </m:r>
                    <m:r>
                      <a:rPr lang="en-GB" sz="2800" i="1" smtClean="0">
                        <a:latin typeface="Cambria Math"/>
                      </a:rPr>
                      <m:t>=0.83</m:t>
                    </m:r>
                    <m:r>
                      <a:rPr lang="en-GB" sz="2800" i="1">
                        <a:latin typeface="Cambria Math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800" i="1">
                        <a:latin typeface="Cambria Math"/>
                      </a:rPr>
                      <m:t>6.</m:t>
                    </m:r>
                  </m:oMath>
                </a14:m>
                <a:r>
                  <a:rPr lang="en-GB" sz="2800" dirty="0" smtClean="0"/>
                  <a:t>03</a:t>
                </a:r>
                <a:endParaRPr lang="en-GB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860" y="4068192"/>
                <a:ext cx="3346740" cy="523220"/>
              </a:xfrm>
              <a:prstGeom prst="rect">
                <a:avLst/>
              </a:prstGeom>
              <a:blipFill>
                <a:blip r:embed="rId2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Regression</a:t>
            </a:r>
            <a:br>
              <a:rPr lang="en-GB" altLang="en-US" sz="2400" dirty="0"/>
            </a:br>
            <a:r>
              <a:rPr lang="en-GB" altLang="en-US" dirty="0"/>
              <a:t>Understanding the output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94266" y="1371601"/>
            <a:ext cx="7601933" cy="533400"/>
          </a:xfrm>
          <a:prstGeom prst="wedgeRectCallout">
            <a:avLst>
              <a:gd name="adj1" fmla="val -49724"/>
              <a:gd name="adj2" fmla="val -15058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>
                <a:solidFill>
                  <a:schemeClr val="tx1"/>
                </a:solidFill>
              </a:rPr>
              <a:t>Core statistical ideas – very extendable. You will see again next year</a:t>
            </a:r>
          </a:p>
        </p:txBody>
      </p:sp>
    </p:spTree>
    <p:extLst>
      <p:ext uri="{BB962C8B-B14F-4D97-AF65-F5344CB8AC3E}">
        <p14:creationId xmlns:p14="http://schemas.microsoft.com/office/powerpoint/2010/main" val="5427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29436" y="1319409"/>
            <a:ext cx="6957164" cy="46736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Call: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lm(formula = respiration ~ temperature, data = shrimp)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Residuals: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    Min      1Q  Median      3Q     Max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-7.8362 -2.6216 -0.3377  3.1854  7.2433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Coefficients: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            Estimate Std. Error t value </a:t>
            </a:r>
            <a:r>
              <a:rPr lang="en-GB" sz="1400" kern="0" dirty="0" err="1">
                <a:latin typeface="Lucida Console" panose="020B0609040504020204" pitchFamily="49" charset="0"/>
                <a:cs typeface="Courier New" pitchFamily="49" charset="0"/>
              </a:rPr>
              <a:t>Pr</a:t>
            </a: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(&gt;|t|)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(Intercept)  -6.0359     3.1560  -1.912   0.0781 .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temperature   0.8253     0.1488   5.547 9.43e-05 ***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. codes:  0 ‘***’ 0.001 ‘**’ 0.01 ‘*’ 0.05 ‘.’ 0.1 ‘ ’ 1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Residual standard error: 4.074 on 13 degrees of freedom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Multiple R-squared:  0.703,	Adjusted R-squared:  0.6801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latin typeface="Lucida Console" panose="020B0609040504020204" pitchFamily="49" charset="0"/>
                <a:cs typeface="Courier New" pitchFamily="49" charset="0"/>
              </a:rPr>
              <a:t>F-statistic: 30.77 on 1 and 13 DF,  p-value: 9.433e-05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105400" y="1550791"/>
            <a:ext cx="2362200" cy="1064016"/>
          </a:xfrm>
          <a:prstGeom prst="wedgeRectCallout">
            <a:avLst>
              <a:gd name="adj1" fmla="val -37983"/>
              <a:gd name="adj2" fmla="val 15814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</a:rPr>
              <a:t>Test: </a:t>
            </a:r>
            <a:r>
              <a:rPr lang="en-GB" sz="2400" i="1" dirty="0">
                <a:solidFill>
                  <a:schemeClr val="tx1"/>
                </a:solidFill>
              </a:rPr>
              <a:t>b</a:t>
            </a:r>
            <a:r>
              <a:rPr lang="en-GB" sz="2400" i="1" baseline="-25000" dirty="0">
                <a:solidFill>
                  <a:schemeClr val="tx1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 = 0</a:t>
            </a:r>
          </a:p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</a:rPr>
              <a:t>Often not </a:t>
            </a:r>
            <a:r>
              <a:rPr lang="en-GB" sz="2400" dirty="0" err="1">
                <a:solidFill>
                  <a:schemeClr val="tx1"/>
                </a:solidFill>
              </a:rPr>
              <a:t>impt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endParaRPr lang="en-GB" sz="2400" baseline="-25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13" name="Rectangular Callout 12"/>
          <p:cNvSpPr/>
          <p:nvPr/>
        </p:nvSpPr>
        <p:spPr>
          <a:xfrm>
            <a:off x="6052458" y="2927350"/>
            <a:ext cx="2939142" cy="769506"/>
          </a:xfrm>
          <a:prstGeom prst="wedgeRectCallout">
            <a:avLst>
              <a:gd name="adj1" fmla="val -57756"/>
              <a:gd name="adj2" fmla="val 8676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</a:rPr>
              <a:t>Test: </a:t>
            </a:r>
            <a:r>
              <a:rPr lang="en-GB" sz="2400" i="1" dirty="0">
                <a:solidFill>
                  <a:schemeClr val="tx1"/>
                </a:solidFill>
              </a:rPr>
              <a:t>b</a:t>
            </a:r>
            <a:r>
              <a:rPr lang="en-GB" sz="2400" i="1" baseline="-25000" dirty="0">
                <a:solidFill>
                  <a:schemeClr val="tx1"/>
                </a:solidFill>
              </a:rPr>
              <a:t>1</a:t>
            </a:r>
            <a:r>
              <a:rPr lang="en-GB" sz="2400" dirty="0">
                <a:solidFill>
                  <a:schemeClr val="tx1"/>
                </a:solidFill>
              </a:rPr>
              <a:t> = 0</a:t>
            </a:r>
          </a:p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</a:rPr>
              <a:t>Always of interest </a:t>
            </a:r>
            <a:endParaRPr lang="en-GB" sz="2400" baseline="-25000" dirty="0">
              <a:solidFill>
                <a:schemeClr val="tx1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6629400" y="4876800"/>
            <a:ext cx="2409371" cy="1752600"/>
          </a:xfrm>
          <a:prstGeom prst="wedgeRectCallout">
            <a:avLst>
              <a:gd name="adj1" fmla="val -78397"/>
              <a:gd name="adj2" fmla="val 5576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</a:rPr>
              <a:t>Test of ‘model’</a:t>
            </a:r>
          </a:p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</a:rPr>
              <a:t>Same as </a:t>
            </a:r>
            <a:r>
              <a:rPr lang="en-GB" sz="2400" i="1" dirty="0">
                <a:solidFill>
                  <a:schemeClr val="tx1"/>
                </a:solidFill>
              </a:rPr>
              <a:t>b</a:t>
            </a:r>
            <a:r>
              <a:rPr lang="en-GB" sz="2400" i="1" baseline="-25000" dirty="0">
                <a:solidFill>
                  <a:schemeClr val="tx1"/>
                </a:solidFill>
              </a:rPr>
              <a:t>1</a:t>
            </a:r>
            <a:r>
              <a:rPr lang="en-GB" sz="2400" dirty="0">
                <a:solidFill>
                  <a:schemeClr val="tx1"/>
                </a:solidFill>
              </a:rPr>
              <a:t> = 0</a:t>
            </a:r>
          </a:p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</a:rPr>
              <a:t>in single regression 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129436" y="6096000"/>
            <a:ext cx="5970193" cy="740227"/>
          </a:xfrm>
          <a:prstGeom prst="wedgeRectCallout">
            <a:avLst>
              <a:gd name="adj1" fmla="val -10292"/>
              <a:gd name="adj2" fmla="val -1382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/>
                </a:solidFill>
              </a:rPr>
              <a:t>Multiple R-squared: Proportion of y explained by x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Regression</a:t>
            </a:r>
            <a:br>
              <a:rPr lang="en-GB" altLang="en-US" sz="2400" dirty="0"/>
            </a:br>
            <a:r>
              <a:rPr lang="en-GB" altLang="en-US" dirty="0"/>
              <a:t>Understanding the output</a:t>
            </a:r>
          </a:p>
        </p:txBody>
      </p:sp>
    </p:spTree>
    <p:extLst>
      <p:ext uri="{BB962C8B-B14F-4D97-AF65-F5344CB8AC3E}">
        <p14:creationId xmlns:p14="http://schemas.microsoft.com/office/powerpoint/2010/main" val="268954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768" y="3962400"/>
            <a:ext cx="8455232" cy="24384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2400" dirty="0"/>
              <a:t>Reporting the result: “significance, direction, magnitude”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GB" altLang="en-US" sz="24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altLang="en-US" sz="2400" dirty="0"/>
              <a:t>The </a:t>
            </a:r>
            <a:r>
              <a:rPr lang="en-GB" altLang="en-US" sz="2400" dirty="0" smtClean="0"/>
              <a:t>temperature explained </a:t>
            </a:r>
            <a:r>
              <a:rPr lang="en-GB" altLang="en-US" sz="2400" dirty="0"/>
              <a:t>a significant amount of the variation in </a:t>
            </a:r>
            <a:r>
              <a:rPr lang="en-GB" altLang="en-US" sz="2400" dirty="0" smtClean="0"/>
              <a:t>respiration rate (ANOVA</a:t>
            </a:r>
            <a:r>
              <a:rPr lang="en-GB" altLang="en-US" sz="2400" dirty="0"/>
              <a:t>: </a:t>
            </a:r>
            <a:r>
              <a:rPr lang="en-GB" altLang="en-US" sz="2400" i="1" dirty="0"/>
              <a:t>F</a:t>
            </a:r>
            <a:r>
              <a:rPr lang="en-GB" altLang="en-US" sz="2400" dirty="0"/>
              <a:t> = </a:t>
            </a:r>
            <a:r>
              <a:rPr lang="en-GB" altLang="en-US" sz="2400" dirty="0" smtClean="0"/>
              <a:t>30.8; </a:t>
            </a:r>
            <a:r>
              <a:rPr lang="en-GB" altLang="en-US" sz="2400" i="1" dirty="0" err="1"/>
              <a:t>d.f.</a:t>
            </a:r>
            <a:r>
              <a:rPr lang="en-GB" altLang="en-US" sz="2400" dirty="0"/>
              <a:t> = </a:t>
            </a:r>
            <a:r>
              <a:rPr lang="en-GB" altLang="en-US" sz="2400" dirty="0" smtClean="0"/>
              <a:t>1, 13; </a:t>
            </a:r>
            <a:r>
              <a:rPr lang="en-GB" altLang="en-US" sz="2400" i="1" dirty="0"/>
              <a:t>p</a:t>
            </a:r>
            <a:r>
              <a:rPr lang="en-GB" altLang="en-US" sz="2400" dirty="0"/>
              <a:t> </a:t>
            </a:r>
            <a:r>
              <a:rPr lang="en-GB" altLang="en-US" sz="2400" dirty="0" smtClean="0"/>
              <a:t>&lt; 0.001). </a:t>
            </a:r>
            <a:r>
              <a:rPr lang="en-GB" altLang="en-US" sz="2400" dirty="0"/>
              <a:t>The regression line </a:t>
            </a:r>
            <a:r>
              <a:rPr lang="en-GB" altLang="en-US" sz="2400" dirty="0" smtClean="0"/>
              <a:t>is: Respiration rate= 0.83 * temperature - </a:t>
            </a:r>
            <a:r>
              <a:rPr lang="en-GB" altLang="en-US" sz="2400" dirty="0" smtClean="0"/>
              <a:t>6.04 </a:t>
            </a:r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2046" y="1447800"/>
            <a:ext cx="5767754" cy="2362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200" kern="0" dirty="0">
                <a:latin typeface="Lucida Console" panose="020B0609040504020204" pitchFamily="49" charset="0"/>
                <a:cs typeface="Courier New" pitchFamily="49" charset="0"/>
              </a:rPr>
              <a:t>Coefficients: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200" kern="0" dirty="0">
                <a:latin typeface="Lucida Console" panose="020B0609040504020204" pitchFamily="49" charset="0"/>
                <a:cs typeface="Courier New" pitchFamily="49" charset="0"/>
              </a:rPr>
              <a:t>            Estimate Std. Error t value </a:t>
            </a:r>
            <a:r>
              <a:rPr lang="en-GB" sz="1200" kern="0" dirty="0" err="1">
                <a:latin typeface="Lucida Console" panose="020B0609040504020204" pitchFamily="49" charset="0"/>
                <a:cs typeface="Courier New" pitchFamily="49" charset="0"/>
              </a:rPr>
              <a:t>Pr</a:t>
            </a:r>
            <a:r>
              <a:rPr lang="en-GB" sz="1200" kern="0" dirty="0">
                <a:latin typeface="Lucida Console" panose="020B0609040504020204" pitchFamily="49" charset="0"/>
                <a:cs typeface="Courier New" pitchFamily="49" charset="0"/>
              </a:rPr>
              <a:t>(&gt;|t|)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200" kern="0" dirty="0">
                <a:latin typeface="Lucida Console" panose="020B0609040504020204" pitchFamily="49" charset="0"/>
                <a:cs typeface="Courier New" pitchFamily="49" charset="0"/>
              </a:rPr>
              <a:t>(Intercept)  -6.0359     3.1560  -1.912   0.0781 .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200" kern="0" dirty="0">
                <a:latin typeface="Lucida Console" panose="020B0609040504020204" pitchFamily="49" charset="0"/>
                <a:cs typeface="Courier New" pitchFamily="49" charset="0"/>
              </a:rPr>
              <a:t>temperature   0.8253     0.1488   5.547 9.43e-05 ***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200" kern="0" dirty="0"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200" kern="0" dirty="0" err="1"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sz="1200" kern="0" dirty="0">
                <a:latin typeface="Lucida Console" panose="020B0609040504020204" pitchFamily="49" charset="0"/>
                <a:cs typeface="Courier New" pitchFamily="49" charset="0"/>
              </a:rPr>
              <a:t>. codes:  0 ‘***’ 0.001 ‘**’ 0.01 ‘*’ 0.05 ‘.’ 0.1 ‘ ’ 1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2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200" kern="0" dirty="0">
                <a:latin typeface="Lucida Console" panose="020B0609040504020204" pitchFamily="49" charset="0"/>
                <a:cs typeface="Courier New" pitchFamily="49" charset="0"/>
              </a:rPr>
              <a:t>Residual standard error: 4.074 on 13 degrees of freedom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200" kern="0" dirty="0">
                <a:latin typeface="Lucida Console" panose="020B0609040504020204" pitchFamily="49" charset="0"/>
                <a:cs typeface="Courier New" pitchFamily="49" charset="0"/>
              </a:rPr>
              <a:t>Multiple R-squared:  0.703,	Adjusted R-squared:  0.6801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200" kern="0" dirty="0">
                <a:latin typeface="Lucida Console" panose="020B0609040504020204" pitchFamily="49" charset="0"/>
                <a:cs typeface="Courier New" pitchFamily="49" charset="0"/>
              </a:rPr>
              <a:t>F-statistic: 30.77 on 1 and 13 DF,  p-value: 9.433e-05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Regression</a:t>
            </a:r>
            <a:br>
              <a:rPr lang="en-GB" altLang="en-US" sz="2400" dirty="0"/>
            </a:br>
            <a:r>
              <a:rPr lang="en-GB" altLang="en-US" dirty="0"/>
              <a:t>Reporting the results</a:t>
            </a:r>
          </a:p>
        </p:txBody>
      </p:sp>
    </p:spTree>
    <p:extLst>
      <p:ext uri="{BB962C8B-B14F-4D97-AF65-F5344CB8AC3E}">
        <p14:creationId xmlns:p14="http://schemas.microsoft.com/office/powerpoint/2010/main" val="33153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28600" y="3048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Regression</a:t>
            </a:r>
            <a:br>
              <a:rPr lang="en-GB" altLang="en-US" sz="2400" dirty="0"/>
            </a:br>
            <a:r>
              <a:rPr lang="en-GB" altLang="en-US" dirty="0"/>
              <a:t>Reporting the results: figure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351" t="1664" r="2702" b="172"/>
          <a:stretch/>
        </p:blipFill>
        <p:spPr>
          <a:xfrm>
            <a:off x="1828800" y="1981200"/>
            <a:ext cx="5410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8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794" y="1600199"/>
            <a:ext cx="2907010" cy="2311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65628"/>
            <a:ext cx="2797027" cy="250468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1600201"/>
            <a:ext cx="5122817" cy="1252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Residuals are calculated for you already!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87382" y="2853155"/>
            <a:ext cx="5275218" cy="33800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  <a:defRPr/>
            </a:pPr>
            <a:r>
              <a:rPr lang="en-GB" altLang="en-US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hist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altLang="en-US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mod$residuals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>
              <a:buNone/>
              <a:defRPr/>
            </a:pPr>
            <a:r>
              <a:rPr lang="en-GB" altLang="en-US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shapiro.test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altLang="en-US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mod$residuals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>
              <a:buNone/>
              <a:defRPr/>
            </a:pPr>
            <a:endParaRPr lang="en-GB" altLang="en-US" sz="20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GB" altLang="en-US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	Shapiro-Wilk normality test</a:t>
            </a:r>
          </a:p>
          <a:p>
            <a:pPr>
              <a:buNone/>
              <a:defRPr/>
            </a:pPr>
            <a:endParaRPr lang="en-GB" altLang="en-US" sz="20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GB" altLang="en-US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(</a:t>
            </a:r>
            <a:r>
              <a:rPr lang="en-GB" altLang="en-US" sz="20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mod$residuals</a:t>
            </a:r>
            <a:r>
              <a:rPr lang="en-GB" altLang="en-US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>
              <a:buNone/>
              <a:defRPr/>
            </a:pPr>
            <a:r>
              <a:rPr lang="en-GB" altLang="en-US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 = 0.97969, p-value = </a:t>
            </a:r>
            <a:r>
              <a:rPr lang="en-GB" altLang="en-US" sz="20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0.9673</a:t>
            </a:r>
          </a:p>
          <a:p>
            <a:pPr>
              <a:buNone/>
              <a:defRPr/>
            </a:pPr>
            <a:r>
              <a:rPr lang="en-GB" altLang="en-US" sz="20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plot(mod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, which = 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65123" y="2018437"/>
            <a:ext cx="284622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Histogram of residuals should be normally distributed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5184927"/>
            <a:ext cx="2455123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Spread of residuals should be similar in each group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086600" cy="1371599"/>
          </a:xfrm>
        </p:spPr>
        <p:txBody>
          <a:bodyPr/>
          <a:lstStyle/>
          <a:p>
            <a:r>
              <a:rPr lang="en-GB" altLang="en-US" sz="2800" dirty="0" smtClean="0"/>
              <a:t>Regression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Checking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204571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 for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By actively following the lecture and practical and carrying out the independent study the successful student will be able to:</a:t>
            </a:r>
          </a:p>
          <a:p>
            <a:r>
              <a:rPr lang="en-GB" dirty="0"/>
              <a:t>Explain the principles of correlation and of regression (MLO 1)</a:t>
            </a:r>
          </a:p>
          <a:p>
            <a:r>
              <a:rPr lang="en-GB" dirty="0"/>
              <a:t>Apply (appropriately), interpret and evaluate the legitimacy of, both in R (MLO 2, 3 and 4)</a:t>
            </a:r>
          </a:p>
          <a:p>
            <a:r>
              <a:rPr lang="en-GB" dirty="0"/>
              <a:t>Summarise and illustrate with appropriate R figures test results scientifically (MLO 3 and 4)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001000" cy="4297363"/>
          </a:xfrm>
        </p:spPr>
        <p:txBody>
          <a:bodyPr>
            <a:normAutofit/>
          </a:bodyPr>
          <a:lstStyle/>
          <a:p>
            <a:r>
              <a:rPr lang="en-GB" dirty="0"/>
              <a:t>Correlation  - association</a:t>
            </a:r>
          </a:p>
          <a:p>
            <a:pPr lvl="1"/>
            <a:r>
              <a:rPr lang="en-GB" dirty="0"/>
              <a:t>quote r, its significance (</a:t>
            </a:r>
            <a:r>
              <a:rPr lang="en-GB" i="1" dirty="0"/>
              <a:t>p</a:t>
            </a:r>
            <a:r>
              <a:rPr lang="en-GB" dirty="0"/>
              <a:t>) and </a:t>
            </a:r>
            <a:r>
              <a:rPr lang="en-GB" i="1" dirty="0"/>
              <a:t>n</a:t>
            </a:r>
          </a:p>
          <a:p>
            <a:pPr lvl="1"/>
            <a:r>
              <a:rPr lang="en-GB" dirty="0"/>
              <a:t>if scatterplot included do NOT show a fitted line</a:t>
            </a:r>
          </a:p>
          <a:p>
            <a:r>
              <a:rPr lang="en-GB" dirty="0"/>
              <a:t>Regression - relationship</a:t>
            </a:r>
          </a:p>
          <a:p>
            <a:pPr lvl="1"/>
            <a:r>
              <a:rPr lang="en-GB" dirty="0"/>
              <a:t>quote regression equation and test result (either ANOVA or </a:t>
            </a:r>
            <a:r>
              <a:rPr lang="en-GB" i="1" dirty="0"/>
              <a:t>t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may also quote </a:t>
            </a:r>
            <a:r>
              <a:rPr lang="en-GB" i="1" dirty="0"/>
              <a:t>r</a:t>
            </a:r>
            <a:r>
              <a:rPr lang="en-GB" i="1" baseline="30000" dirty="0"/>
              <a:t>2</a:t>
            </a:r>
            <a:r>
              <a:rPr lang="en-GB" dirty="0"/>
              <a:t> but not </a:t>
            </a:r>
            <a:r>
              <a:rPr lang="en-GB" i="1" dirty="0"/>
              <a:t>r</a:t>
            </a:r>
          </a:p>
          <a:p>
            <a:pPr lvl="1"/>
            <a:r>
              <a:rPr lang="en-GB" dirty="0"/>
              <a:t>if scatterplot included do show a fitted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 and Regression </a:t>
            </a:r>
            <a:br>
              <a:rPr lang="en-GB" altLang="en-US" sz="2400" dirty="0"/>
            </a:br>
            <a:r>
              <a:rPr lang="en-GB" altLang="en-US" dirty="0"/>
              <a:t>Summary of reporting</a:t>
            </a:r>
          </a:p>
        </p:txBody>
      </p:sp>
    </p:spTree>
    <p:extLst>
      <p:ext uri="{BB962C8B-B14F-4D97-AF65-F5344CB8AC3E}">
        <p14:creationId xmlns:p14="http://schemas.microsoft.com/office/powerpoint/2010/main" val="338344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629" t="38777" r="5556" b="24349"/>
          <a:stretch/>
        </p:blipFill>
        <p:spPr>
          <a:xfrm>
            <a:off x="144117" y="1371600"/>
            <a:ext cx="867685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18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 for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/>
              <a:t>By actively following the lecture and practical and carrying out the independent study the successful student will be able to: </a:t>
            </a:r>
            <a:endParaRPr lang="en-GB" dirty="0"/>
          </a:p>
          <a:p>
            <a:r>
              <a:rPr lang="en-GB" dirty="0"/>
              <a:t>Explain the principles of correlation and of regression (MLO 1)</a:t>
            </a:r>
          </a:p>
          <a:p>
            <a:r>
              <a:rPr lang="en-GB" dirty="0"/>
              <a:t>Apply (appropriately), interpret and evaluate the legitimacy of, both in R (MLO 2, 3 and 4)</a:t>
            </a:r>
          </a:p>
          <a:p>
            <a:r>
              <a:rPr lang="en-GB" dirty="0"/>
              <a:t>Summarise and illustrate with appropriate R figures test results scientifically (MLO 3 and 4)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0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D8416-E5EC-45EC-A5A0-F2C119F46AB8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 and Regression </a:t>
            </a:r>
            <a:br>
              <a:rPr lang="en-GB" altLang="en-US" sz="2400" dirty="0"/>
            </a:br>
            <a:r>
              <a:rPr lang="en-GB" altLang="en-US" dirty="0"/>
              <a:t>Similar but different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/>
              <a:t>Similar</a:t>
            </a:r>
          </a:p>
          <a:p>
            <a:pPr lvl="1">
              <a:defRPr/>
            </a:pPr>
            <a:r>
              <a:rPr lang="en-GB" dirty="0"/>
              <a:t>Linear</a:t>
            </a:r>
          </a:p>
          <a:p>
            <a:pPr lvl="1">
              <a:defRPr/>
            </a:pPr>
            <a:r>
              <a:rPr lang="en-GB" dirty="0"/>
              <a:t>Two </a:t>
            </a:r>
            <a:r>
              <a:rPr lang="en-GB" dirty="0" smtClean="0"/>
              <a:t>continuous/ordered </a:t>
            </a:r>
            <a:r>
              <a:rPr lang="en-GB" dirty="0"/>
              <a:t>variables</a:t>
            </a:r>
          </a:p>
          <a:p>
            <a:pPr lvl="1">
              <a:defRPr/>
            </a:pPr>
            <a:r>
              <a:rPr lang="en-GB" dirty="0"/>
              <a:t>Illustrated with a scatter plot</a:t>
            </a:r>
          </a:p>
          <a:p>
            <a:pPr>
              <a:defRPr/>
            </a:pPr>
            <a:r>
              <a:rPr lang="en-GB" dirty="0"/>
              <a:t>Different</a:t>
            </a:r>
          </a:p>
          <a:p>
            <a:pPr lvl="1">
              <a:defRPr/>
            </a:pPr>
            <a:r>
              <a:rPr lang="en-GB" dirty="0"/>
              <a:t>Correlation is association; regression is prediction</a:t>
            </a:r>
          </a:p>
          <a:p>
            <a:pPr lvl="1">
              <a:defRPr/>
            </a:pPr>
            <a:r>
              <a:rPr lang="en-GB" dirty="0"/>
              <a:t>In correlation axes can be switched; in regression axis cannot be switched</a:t>
            </a:r>
          </a:p>
          <a:p>
            <a:pPr lvl="1">
              <a:defRPr/>
            </a:pPr>
            <a:r>
              <a:rPr lang="en-GB" dirty="0"/>
              <a:t>Do not put a line of best fit on a correlation graph; regression graph must have the regression line</a:t>
            </a:r>
          </a:p>
          <a:p>
            <a:pPr lvl="1">
              <a:defRPr/>
            </a:pPr>
            <a:endParaRPr lang="en-GB" sz="3600" dirty="0"/>
          </a:p>
          <a:p>
            <a:pPr marL="0" indent="0">
              <a:buFont typeface="Arial" pitchFamily="34" charset="0"/>
              <a:buNone/>
              <a:defRPr/>
            </a:pPr>
            <a:endParaRPr lang="en-GB" sz="3600" dirty="0"/>
          </a:p>
          <a:p>
            <a:pPr marL="0" indent="0">
              <a:buFont typeface="Arial" pitchFamily="34" charset="0"/>
              <a:buNone/>
              <a:defRPr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3732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600200"/>
            <a:ext cx="342900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Correlation</a:t>
            </a:r>
          </a:p>
          <a:p>
            <a:r>
              <a:rPr lang="en-GB" dirty="0"/>
              <a:t>Linear association</a:t>
            </a:r>
          </a:p>
          <a:p>
            <a:r>
              <a:rPr lang="en-GB" dirty="0"/>
              <a:t>No cause and effect</a:t>
            </a:r>
          </a:p>
          <a:p>
            <a:r>
              <a:rPr lang="en-GB" dirty="0"/>
              <a:t>Axes could be swapped</a:t>
            </a:r>
          </a:p>
          <a:p>
            <a:pPr marL="0" indent="0">
              <a:buNone/>
            </a:pPr>
            <a:r>
              <a:rPr lang="en-GB" dirty="0"/>
              <a:t>Regression</a:t>
            </a:r>
          </a:p>
          <a:p>
            <a:r>
              <a:rPr lang="en-GB" dirty="0"/>
              <a:t>Linear relationship</a:t>
            </a:r>
          </a:p>
          <a:p>
            <a:r>
              <a:rPr lang="en-GB" dirty="0"/>
              <a:t>Cause and effect</a:t>
            </a:r>
          </a:p>
          <a:p>
            <a:r>
              <a:rPr lang="en-GB" dirty="0"/>
              <a:t>Axes cannot be swapped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9460" name="Picture 4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" b="4026"/>
          <a:stretch/>
        </p:blipFill>
        <p:spPr bwMode="auto">
          <a:xfrm>
            <a:off x="152401" y="1215172"/>
            <a:ext cx="2819400" cy="2807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 and Regression </a:t>
            </a:r>
            <a:br>
              <a:rPr lang="en-GB" altLang="en-US" sz="2400" dirty="0"/>
            </a:br>
            <a:r>
              <a:rPr lang="en-GB" altLang="en-US" dirty="0"/>
              <a:t>Similar but different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9" b="3753"/>
          <a:stretch/>
        </p:blipFill>
        <p:spPr bwMode="auto">
          <a:xfrm>
            <a:off x="457200" y="4022911"/>
            <a:ext cx="3300809" cy="2830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98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162800" cy="4525963"/>
          </a:xfrm>
        </p:spPr>
        <p:txBody>
          <a:bodyPr/>
          <a:lstStyle/>
          <a:p>
            <a:r>
              <a:rPr lang="en-GB" dirty="0"/>
              <a:t>Pearson’s </a:t>
            </a:r>
            <a:r>
              <a:rPr lang="en-GB" dirty="0" smtClean="0"/>
              <a:t>(Pearson’s Product </a:t>
            </a:r>
            <a:r>
              <a:rPr lang="en-GB" dirty="0"/>
              <a:t>Moment Correlation </a:t>
            </a:r>
            <a:r>
              <a:rPr lang="en-GB" dirty="0" smtClean="0"/>
              <a:t>Coefficient) </a:t>
            </a:r>
          </a:p>
          <a:p>
            <a:r>
              <a:rPr lang="en-GB" dirty="0" smtClean="0"/>
              <a:t>Parametric</a:t>
            </a:r>
            <a:endParaRPr lang="en-GB" dirty="0"/>
          </a:p>
          <a:p>
            <a:r>
              <a:rPr lang="en-GB" dirty="0"/>
              <a:t>Sample correlation: r</a:t>
            </a:r>
          </a:p>
          <a:p>
            <a:r>
              <a:rPr lang="en-GB" dirty="0"/>
              <a:t>Reflects degree of linear </a:t>
            </a:r>
            <a:r>
              <a:rPr lang="en-GB" dirty="0" smtClean="0"/>
              <a:t>association between two sampled variables: </a:t>
            </a:r>
            <a:r>
              <a:rPr lang="en-GB" dirty="0"/>
              <a:t>-1 to +1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</a:t>
            </a:r>
            <a:br>
              <a:rPr lang="en-GB" altLang="en-US" sz="2400" dirty="0"/>
            </a:br>
            <a:r>
              <a:rPr lang="en-GB" altLang="en-US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28749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5" t="9231" r="54488" b="60413"/>
          <a:stretch/>
        </p:blipFill>
        <p:spPr bwMode="auto">
          <a:xfrm>
            <a:off x="457200" y="2035275"/>
            <a:ext cx="3305907" cy="279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" y="5105955"/>
            <a:ext cx="3429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Positive: Highest scores on one axis associated with highest scores on other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9800" y="1905000"/>
            <a:ext cx="99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r ≈ 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62000" y="304800"/>
            <a:ext cx="7543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</a:t>
            </a:r>
            <a:br>
              <a:rPr lang="en-GB" altLang="en-US" sz="2400" dirty="0"/>
            </a:br>
            <a:r>
              <a:rPr lang="en-GB" altLang="en-US" dirty="0"/>
              <a:t>Example of correlations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13329" r="5527" b="13260"/>
          <a:stretch/>
        </p:blipFill>
        <p:spPr bwMode="auto">
          <a:xfrm>
            <a:off x="4666477" y="1905000"/>
            <a:ext cx="3641580" cy="2928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702684" y="5086290"/>
            <a:ext cx="3608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Negative: Highest scores on one axis associated with lowest scores on other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29400" y="2197387"/>
            <a:ext cx="14166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r ≈ -1</a:t>
            </a:r>
          </a:p>
        </p:txBody>
      </p:sp>
    </p:spTree>
    <p:extLst>
      <p:ext uri="{BB962C8B-B14F-4D97-AF65-F5344CB8AC3E}">
        <p14:creationId xmlns:p14="http://schemas.microsoft.com/office/powerpoint/2010/main" val="210046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668" r="-635" b="11314"/>
          <a:stretch/>
        </p:blipFill>
        <p:spPr bwMode="auto">
          <a:xfrm>
            <a:off x="2438399" y="1447800"/>
            <a:ext cx="4953001" cy="4015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90600" y="5486400"/>
            <a:ext cx="72164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Highest scores on one axis associated with highest scores on other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12139" y="2743200"/>
            <a:ext cx="99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r ≈ 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62000" y="304800"/>
            <a:ext cx="7543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</a:t>
            </a:r>
            <a:br>
              <a:rPr lang="en-GB" altLang="en-US" sz="2400" dirty="0"/>
            </a:br>
            <a:r>
              <a:rPr lang="en-GB" altLang="en-US" dirty="0"/>
              <a:t>Example of positive correlations</a:t>
            </a:r>
          </a:p>
        </p:txBody>
      </p:sp>
    </p:spTree>
    <p:extLst>
      <p:ext uri="{BB962C8B-B14F-4D97-AF65-F5344CB8AC3E}">
        <p14:creationId xmlns:p14="http://schemas.microsoft.com/office/powerpoint/2010/main" val="42822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2139" y="2743200"/>
            <a:ext cx="99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r ≈ 0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641985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62000" y="304800"/>
            <a:ext cx="7543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Correlation</a:t>
            </a:r>
            <a:br>
              <a:rPr lang="en-GB" altLang="en-US" sz="2400" dirty="0"/>
            </a:br>
            <a:r>
              <a:rPr lang="en-GB" altLang="en-US" dirty="0" err="1"/>
              <a:t>Correlation</a:t>
            </a:r>
            <a:r>
              <a:rPr lang="en-GB" altLang="en-US" dirty="0"/>
              <a:t> but not linear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66800" y="5715000"/>
            <a:ext cx="6019800" cy="885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Cannot use Pearson’s PMMC</a:t>
            </a:r>
          </a:p>
        </p:txBody>
      </p:sp>
    </p:spTree>
    <p:extLst>
      <p:ext uri="{BB962C8B-B14F-4D97-AF65-F5344CB8AC3E}">
        <p14:creationId xmlns:p14="http://schemas.microsoft.com/office/powerpoint/2010/main" val="40004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1f5d98d0-75b1-4ea5-85d3-eae9dc162a80"/>
  <p:tag name="WASPOLLED" val="AB80AFD2D9C34D9383FC2288C063CBB5"/>
  <p:tag name="TPVERSION" val="8"/>
  <p:tag name="TPFULLVERSION" val="8.6.3.13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31751</TotalTime>
  <Words>1917</Words>
  <Application>Microsoft Office PowerPoint</Application>
  <PresentationFormat>On-screen Show (4:3)</PresentationFormat>
  <Paragraphs>323</Paragraphs>
  <Slides>32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Arial Unicode MS</vt:lpstr>
      <vt:lpstr>Calibri</vt:lpstr>
      <vt:lpstr>Lucida Console</vt:lpstr>
      <vt:lpstr>Wingdings</vt:lpstr>
      <vt:lpstr>Cambria Math</vt:lpstr>
      <vt:lpstr>Times New Roman</vt:lpstr>
      <vt:lpstr>Courier New</vt:lpstr>
      <vt:lpstr>Office Theme</vt:lpstr>
      <vt:lpstr>Equation</vt:lpstr>
      <vt:lpstr>Laboratory &amp; Professional skills for Bioscientists Term 2: Data Analysis in R</vt:lpstr>
      <vt:lpstr>Summary of this week</vt:lpstr>
      <vt:lpstr>Learning objectives for the week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 Checking Assumptions</vt:lpstr>
      <vt:lpstr>PowerPoint Presentation</vt:lpstr>
      <vt:lpstr>PowerPoint Presentation</vt:lpstr>
      <vt:lpstr>Learning objectives for the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Skills term 2: Statistics</dc:title>
  <dc:creator>Emma Rand</dc:creator>
  <cp:lastModifiedBy>Emma Rand</cp:lastModifiedBy>
  <cp:revision>347</cp:revision>
  <cp:lastPrinted>2015-09-22T13:50:36Z</cp:lastPrinted>
  <dcterms:created xsi:type="dcterms:W3CDTF">2006-08-16T00:00:00Z</dcterms:created>
  <dcterms:modified xsi:type="dcterms:W3CDTF">2020-03-09T12:42:36Z</dcterms:modified>
</cp:coreProperties>
</file>