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53" r:id="rId3"/>
    <p:sldId id="259" r:id="rId4"/>
    <p:sldId id="355" r:id="rId5"/>
    <p:sldId id="304" r:id="rId6"/>
    <p:sldId id="305" r:id="rId7"/>
    <p:sldId id="306" r:id="rId8"/>
    <p:sldId id="366" r:id="rId9"/>
    <p:sldId id="367" r:id="rId10"/>
    <p:sldId id="368" r:id="rId11"/>
    <p:sldId id="308" r:id="rId12"/>
    <p:sldId id="352" r:id="rId13"/>
    <p:sldId id="369" r:id="rId14"/>
    <p:sldId id="313" r:id="rId15"/>
    <p:sldId id="370" r:id="rId16"/>
    <p:sldId id="359" r:id="rId17"/>
    <p:sldId id="363" r:id="rId18"/>
    <p:sldId id="364" r:id="rId19"/>
    <p:sldId id="365" r:id="rId20"/>
    <p:sldId id="361" r:id="rId21"/>
    <p:sldId id="360" r:id="rId22"/>
    <p:sldId id="373" r:id="rId23"/>
    <p:sldId id="374" r:id="rId24"/>
    <p:sldId id="371" r:id="rId25"/>
    <p:sldId id="326" r:id="rId26"/>
    <p:sldId id="314" r:id="rId27"/>
    <p:sldId id="315" r:id="rId28"/>
    <p:sldId id="375" r:id="rId29"/>
    <p:sldId id="376" r:id="rId30"/>
    <p:sldId id="348" r:id="rId31"/>
  </p:sldIdLst>
  <p:sldSz cx="9144000" cy="6858000" type="screen4x3"/>
  <p:notesSz cx="10233025" cy="7102475"/>
  <p:embeddedFontLst>
    <p:embeddedFont>
      <p:font typeface="Arial Unicode MS" panose="020B0604020202020204" charset="-128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3" autoAdjust="0"/>
    <p:restoredTop sz="86746" autoAdjust="0"/>
  </p:normalViewPr>
  <p:slideViewPr>
    <p:cSldViewPr>
      <p:cViewPr>
        <p:scale>
          <a:sx n="59" d="100"/>
          <a:sy n="59" d="100"/>
        </p:scale>
        <p:origin x="33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4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D-4049-B5E4-A43997F514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D-4049-B5E4-A43997F514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D-4049-B5E4-A43997F51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610816"/>
        <c:axId val="208612352"/>
        <c:axId val="39672896"/>
      </c:bar3DChart>
      <c:catAx>
        <c:axId val="208610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8612352"/>
        <c:crosses val="autoZero"/>
        <c:auto val="1"/>
        <c:lblAlgn val="ctr"/>
        <c:lblOffset val="100"/>
        <c:noMultiLvlLbl val="0"/>
      </c:catAx>
      <c:valAx>
        <c:axId val="20861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610816"/>
        <c:crosses val="autoZero"/>
        <c:crossBetween val="between"/>
      </c:valAx>
      <c:serAx>
        <c:axId val="39672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861235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AE969-ADB3-48D7-A951-C00E48273C18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7753-C2F4-4F5E-AC25-EADE1A8E9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7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0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15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6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dd865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dd865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1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dd865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dd865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46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dd865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dd865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92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dd865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dd865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27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dd865c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dd865c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9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491933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491933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2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491933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491933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82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93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491933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491933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872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03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84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8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8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6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5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2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EBF232-914F-4EC5-BF82-B94ED77846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6"/>
            <a:ext cx="7504218" cy="3268865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2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55462590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047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article/view/v059i1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&amp; professional skills for </a:t>
            </a:r>
            <a:r>
              <a:rPr lang="en-US" dirty="0" err="1"/>
              <a:t>Bioscientists</a:t>
            </a:r>
            <a:r>
              <a:rPr lang="en-US" dirty="0"/>
              <a:t> term 3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Revision: Overview and Developing understanding of term 2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99592" y="381000"/>
            <a:ext cx="784887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 not…</a:t>
            </a:r>
            <a:endParaRPr lang="en-GB" dirty="0"/>
          </a:p>
        </p:txBody>
      </p:sp>
      <p:sp>
        <p:nvSpPr>
          <p:cNvPr id="2" name="AutoShape 5" descr="Image result for hyperten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10035"/>
            <a:ext cx="3314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114800" y="22098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14800" y="51054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4799" y="3886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36304" y="289544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7000" y="312490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340052" y="5116748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A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171557" y="5127634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B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12252" y="5128260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C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953000" y="5761264"/>
            <a:ext cx="1515600" cy="5547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Drug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86299" y="2895446"/>
            <a:ext cx="381000" cy="2129256"/>
            <a:chOff x="4686299" y="3657600"/>
            <a:chExt cx="381000" cy="685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58499" y="2907736"/>
            <a:ext cx="381000" cy="597464"/>
            <a:chOff x="4686299" y="3657600"/>
            <a:chExt cx="381000" cy="6858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517804" y="2667000"/>
            <a:ext cx="381000" cy="601906"/>
            <a:chOff x="4686299" y="3657600"/>
            <a:chExt cx="381000" cy="6858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9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latin typeface="+mj-lt"/>
              </a:rPr>
              <a:t>Collecting data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17388" y="1676400"/>
            <a:ext cx="6762328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Design and execute your experiment</a:t>
            </a:r>
          </a:p>
          <a:p>
            <a:r>
              <a:rPr lang="en-GB" dirty="0"/>
              <a:t>Experimental design and data analysis go hand-in-hand</a:t>
            </a:r>
          </a:p>
          <a:p>
            <a:pPr lvl="1"/>
            <a:r>
              <a:rPr lang="en-GB" dirty="0"/>
              <a:t>Type of experiment determines statistics</a:t>
            </a:r>
          </a:p>
          <a:p>
            <a:pPr lvl="1"/>
            <a:r>
              <a:rPr lang="en-GB" dirty="0"/>
              <a:t>But understanding of statistics informs design</a:t>
            </a:r>
          </a:p>
          <a:p>
            <a:r>
              <a:rPr lang="en-GB" dirty="0"/>
              <a:t>Organise your data in ’tidy’ format</a:t>
            </a:r>
          </a:p>
          <a:p>
            <a:r>
              <a:rPr lang="en-GB" dirty="0"/>
              <a:t>Workshop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latin typeface="+mj-lt"/>
              </a:rPr>
              <a:t>Collecting data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17388" y="1676400"/>
            <a:ext cx="676232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 smtClean="0"/>
              <a:t>Organise your data in ’tidy’ format</a:t>
            </a:r>
          </a:p>
          <a:p>
            <a:r>
              <a:rPr lang="en-GB" dirty="0" smtClean="0"/>
              <a:t>Fine to use a spread sheet but save in a plain text format (txt, csv, </a:t>
            </a:r>
            <a:r>
              <a:rPr lang="en-GB" dirty="0" err="1" smtClean="0"/>
              <a:t>dat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Write data straight into a blank tidy format</a:t>
            </a:r>
          </a:p>
          <a:p>
            <a:pPr marL="0" indent="0">
              <a:buNone/>
            </a:pPr>
            <a:r>
              <a:rPr lang="en-GB" sz="2600" dirty="0"/>
              <a:t>Wickham, H. (2014), “Tidy Data,” Journal of Statistical Software, 59, available at </a:t>
            </a:r>
            <a:r>
              <a:rPr lang="en-GB" sz="2600" dirty="0">
                <a:hlinkClick r:id="rId3"/>
              </a:rPr>
              <a:t>http://www.jstatsoft.org/article/view/v059i10</a:t>
            </a:r>
            <a:endParaRPr lang="en-GB" sz="2600" dirty="0" smtClean="0"/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000" t="22743" r="60952" b="52285"/>
          <a:stretch/>
        </p:blipFill>
        <p:spPr>
          <a:xfrm>
            <a:off x="4546583" y="2057400"/>
            <a:ext cx="2006617" cy="34613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32" b="39201"/>
          <a:stretch/>
        </p:blipFill>
        <p:spPr bwMode="auto">
          <a:xfrm>
            <a:off x="76200" y="1892893"/>
            <a:ext cx="1457948" cy="494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5" b="24870"/>
          <a:stretch/>
        </p:blipFill>
        <p:spPr>
          <a:xfrm>
            <a:off x="2265502" y="2362200"/>
            <a:ext cx="1963598" cy="42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08"/>
          <a:stretch/>
        </p:blipFill>
        <p:spPr bwMode="auto">
          <a:xfrm>
            <a:off x="6629400" y="1489131"/>
            <a:ext cx="1676400" cy="53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63278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Response all in one column</a:t>
            </a:r>
          </a:p>
          <a:p>
            <a:r>
              <a:rPr lang="en-GB" sz="2800" dirty="0"/>
              <a:t>Additional column for each explanatory</a:t>
            </a:r>
          </a:p>
          <a:p>
            <a:r>
              <a:rPr lang="en-GB" sz="2800" dirty="0"/>
              <a:t>i.e., case (individual) per row</a:t>
            </a:r>
          </a:p>
        </p:txBody>
      </p:sp>
    </p:spTree>
    <p:extLst>
      <p:ext uri="{BB962C8B-B14F-4D97-AF65-F5344CB8AC3E}">
        <p14:creationId xmlns:p14="http://schemas.microsoft.com/office/powerpoint/2010/main" val="2683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latin typeface="+mj-lt"/>
              </a:rPr>
              <a:t>Before the experiment: Have </a:t>
            </a:r>
            <a:r>
              <a:rPr lang="en-GB" sz="4000" dirty="0" smtClean="0">
                <a:latin typeface="+mj-lt"/>
              </a:rPr>
              <a:t>some idea what test you’ll be doing</a:t>
            </a:r>
            <a:endParaRPr lang="en-GB" sz="4000" dirty="0">
              <a:latin typeface="+mj-lt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47664" y="2060848"/>
            <a:ext cx="676232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Always better to do BEFORE you design experiments and collect data</a:t>
            </a:r>
          </a:p>
          <a:p>
            <a:r>
              <a:rPr lang="en-GB" dirty="0"/>
              <a:t>Consider assumptions</a:t>
            </a:r>
          </a:p>
          <a:p>
            <a:r>
              <a:rPr lang="en-GB" dirty="0"/>
              <a:t>Take appropriate action – transform or chose another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066800" y="457200"/>
            <a:ext cx="7014592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latin typeface="+mj-lt"/>
              </a:rPr>
              <a:t>After the experiment: Explore </a:t>
            </a:r>
            <a:r>
              <a:rPr lang="en-GB" sz="4000" dirty="0">
                <a:latin typeface="+mj-lt"/>
              </a:rPr>
              <a:t>your data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47664" y="2060848"/>
            <a:ext cx="6834336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Frequency histograms</a:t>
            </a:r>
          </a:p>
          <a:p>
            <a:r>
              <a:rPr lang="en-GB" dirty="0"/>
              <a:t>Scatter </a:t>
            </a:r>
            <a:r>
              <a:rPr lang="en-GB" dirty="0" smtClean="0"/>
              <a:t>plots – </a:t>
            </a:r>
            <a:r>
              <a:rPr lang="en-GB" dirty="0" err="1" smtClean="0"/>
              <a:t>geom_point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 smtClean="0"/>
              <a:t>Boxplots </a:t>
            </a:r>
            <a:endParaRPr lang="en-GB" dirty="0"/>
          </a:p>
          <a:p>
            <a:r>
              <a:rPr lang="en-GB" dirty="0"/>
              <a:t>Descriptive statistics – often absent from reports.</a:t>
            </a:r>
          </a:p>
          <a:p>
            <a:pPr lvl="1"/>
            <a:r>
              <a:rPr lang="en-GB" dirty="0"/>
              <a:t>Sample sizes/number of cases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Means/medians, </a:t>
            </a:r>
            <a:r>
              <a:rPr lang="en-GB" dirty="0" err="1"/>
              <a:t>s.e</a:t>
            </a:r>
            <a:endParaRPr lang="en-GB" dirty="0"/>
          </a:p>
          <a:p>
            <a:r>
              <a:rPr lang="en-GB" dirty="0"/>
              <a:t>You don’t put all your exploring in your report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31146" y="2422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 smtClean="0"/>
              <a:t>Overview of experiments </a:t>
            </a:r>
            <a:r>
              <a:rPr lang="en" dirty="0"/>
              <a:t>and analysis</a:t>
            </a:r>
            <a:endParaRPr dirty="0"/>
          </a:p>
        </p:txBody>
      </p:sp>
      <p:sp>
        <p:nvSpPr>
          <p:cNvPr id="381" name="Google Shape;381;p37"/>
          <p:cNvSpPr txBox="1"/>
          <p:nvPr/>
        </p:nvSpPr>
        <p:spPr>
          <a:xfrm>
            <a:off x="424075" y="1949950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" i="1"/>
              <a:t> 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/>
          </a:p>
        </p:txBody>
      </p:sp>
      <p:sp>
        <p:nvSpPr>
          <p:cNvPr id="382" name="Google Shape;382;p37"/>
          <p:cNvSpPr txBox="1"/>
          <p:nvPr/>
        </p:nvSpPr>
        <p:spPr>
          <a:xfrm>
            <a:off x="5819850" y="1951175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312500" y="1949950"/>
            <a:ext cx="23964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/>
          </a:p>
        </p:txBody>
      </p:sp>
      <p:cxnSp>
        <p:nvCxnSpPr>
          <p:cNvPr id="3" name="Straight Connector 2"/>
          <p:cNvCxnSpPr/>
          <p:nvPr/>
        </p:nvCxnSpPr>
        <p:spPr>
          <a:xfrm>
            <a:off x="2743200" y="31242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43200" y="60198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707025" y="3327850"/>
            <a:ext cx="3317700" cy="2063750"/>
          </a:xfrm>
          <a:prstGeom prst="bentConnector3">
            <a:avLst>
              <a:gd name="adj1" fmla="val 118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2700875"/>
            <a:ext cx="990600" cy="13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44225" y="1382367"/>
            <a:ext cx="284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explanatory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13201" y="3803925"/>
            <a:ext cx="132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x- axis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05200" y="38100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192705" y="3433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514857" y="336788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31146" y="2422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 smtClean="0"/>
              <a:t>Overview of experiments </a:t>
            </a:r>
            <a:r>
              <a:rPr lang="en" dirty="0"/>
              <a:t>and analysis</a:t>
            </a:r>
            <a:endParaRPr dirty="0"/>
          </a:p>
        </p:txBody>
      </p:sp>
      <p:sp>
        <p:nvSpPr>
          <p:cNvPr id="381" name="Google Shape;381;p37"/>
          <p:cNvSpPr txBox="1"/>
          <p:nvPr/>
        </p:nvSpPr>
        <p:spPr>
          <a:xfrm>
            <a:off x="424075" y="1949950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" i="1"/>
              <a:t> 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/>
          </a:p>
        </p:txBody>
      </p:sp>
      <p:sp>
        <p:nvSpPr>
          <p:cNvPr id="382" name="Google Shape;382;p37"/>
          <p:cNvSpPr txBox="1"/>
          <p:nvPr/>
        </p:nvSpPr>
        <p:spPr>
          <a:xfrm>
            <a:off x="5819850" y="1951175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312500" y="1949950"/>
            <a:ext cx="23964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/>
          </a:p>
        </p:txBody>
      </p:sp>
      <p:cxnSp>
        <p:nvCxnSpPr>
          <p:cNvPr id="3" name="Straight Connector 2"/>
          <p:cNvCxnSpPr/>
          <p:nvPr/>
        </p:nvCxnSpPr>
        <p:spPr>
          <a:xfrm>
            <a:off x="2743200" y="31242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43200" y="60198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707025" y="3327850"/>
            <a:ext cx="3317700" cy="2063750"/>
          </a:xfrm>
          <a:prstGeom prst="bentConnector3">
            <a:avLst>
              <a:gd name="adj1" fmla="val 118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2700875"/>
            <a:ext cx="990600" cy="13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05200" y="38100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848100" y="4183486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192705" y="3433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514857" y="336788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95800" y="3581400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151650" y="5113800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558402" y="3070775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648200" y="3733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358080" y="4495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26417" y="4061041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635114" y="4233705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626417" y="3877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471720" y="3689400"/>
            <a:ext cx="612775" cy="7568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818164" y="3949800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2037" y="4116336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2037" y="4313281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21851" y="2690310"/>
            <a:ext cx="21770" cy="94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4225" y="1382367"/>
            <a:ext cx="284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Two explanatory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13201" y="3803925"/>
            <a:ext cx="132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x- axis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Colour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31146" y="2422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 smtClean="0"/>
              <a:t>Overview of experiments </a:t>
            </a:r>
            <a:r>
              <a:rPr lang="en" dirty="0"/>
              <a:t>and analysis</a:t>
            </a:r>
            <a:endParaRPr dirty="0"/>
          </a:p>
        </p:txBody>
      </p:sp>
      <p:sp>
        <p:nvSpPr>
          <p:cNvPr id="381" name="Google Shape;381;p37"/>
          <p:cNvSpPr txBox="1"/>
          <p:nvPr/>
        </p:nvSpPr>
        <p:spPr>
          <a:xfrm>
            <a:off x="424075" y="1949950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" i="1"/>
              <a:t> 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/>
          </a:p>
        </p:txBody>
      </p:sp>
      <p:sp>
        <p:nvSpPr>
          <p:cNvPr id="382" name="Google Shape;382;p37"/>
          <p:cNvSpPr txBox="1"/>
          <p:nvPr/>
        </p:nvSpPr>
        <p:spPr>
          <a:xfrm>
            <a:off x="5819850" y="1951175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312500" y="1949950"/>
            <a:ext cx="23964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/>
          </a:p>
        </p:txBody>
      </p:sp>
      <p:cxnSp>
        <p:nvCxnSpPr>
          <p:cNvPr id="3" name="Straight Connector 2"/>
          <p:cNvCxnSpPr/>
          <p:nvPr/>
        </p:nvCxnSpPr>
        <p:spPr>
          <a:xfrm>
            <a:off x="2743200" y="31242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43200" y="60198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707025" y="3327850"/>
            <a:ext cx="3317700" cy="2063750"/>
          </a:xfrm>
          <a:prstGeom prst="bentConnector3">
            <a:avLst>
              <a:gd name="adj1" fmla="val 118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2700875"/>
            <a:ext cx="990600" cy="13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05200" y="38100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848100" y="4183486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192705" y="3433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514857" y="336788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95800" y="3581400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151650" y="5113800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558402" y="3070775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648200" y="3733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358080" y="4495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26417" y="4061041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635114" y="4233705"/>
            <a:ext cx="144000" cy="144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626417" y="3877800"/>
            <a:ext cx="144000" cy="144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305550" y="3689400"/>
            <a:ext cx="778945" cy="7568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818164" y="3949800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2037" y="4116336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2037" y="4313281"/>
            <a:ext cx="23158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21851" y="2690310"/>
            <a:ext cx="21770" cy="94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4225" y="1382367"/>
            <a:ext cx="284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Three explanatory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4991100" y="4446224"/>
            <a:ext cx="144000" cy="144000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>
            <a:off x="4394100" y="4541350"/>
            <a:ext cx="144000" cy="144000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5247150" y="4018089"/>
            <a:ext cx="144000" cy="1440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6423366" y="4058751"/>
            <a:ext cx="144000" cy="144000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6427078" y="4229847"/>
            <a:ext cx="144000" cy="144000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>
            <a:off x="6420183" y="3874089"/>
            <a:ext cx="144000" cy="1440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6626416" y="3810000"/>
            <a:ext cx="18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9382" y="3810000"/>
            <a:ext cx="1800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583635" y="4311272"/>
            <a:ext cx="144000" cy="144000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/>
          <p:cNvSpPr/>
          <p:nvPr/>
        </p:nvSpPr>
        <p:spPr>
          <a:xfrm>
            <a:off x="2954701" y="4567800"/>
            <a:ext cx="144000" cy="144000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>
            <a:off x="4357633" y="4071218"/>
            <a:ext cx="144000" cy="1440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427078" y="2699650"/>
            <a:ext cx="1" cy="92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13201" y="3803925"/>
            <a:ext cx="132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x- axis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Colour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31146" y="2422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 smtClean="0"/>
              <a:t>Overview of experiments </a:t>
            </a:r>
            <a:r>
              <a:rPr lang="en" dirty="0"/>
              <a:t>and analysis</a:t>
            </a:r>
            <a:endParaRPr dirty="0"/>
          </a:p>
        </p:txBody>
      </p:sp>
      <p:sp>
        <p:nvSpPr>
          <p:cNvPr id="381" name="Google Shape;381;p37"/>
          <p:cNvSpPr txBox="1"/>
          <p:nvPr/>
        </p:nvSpPr>
        <p:spPr>
          <a:xfrm>
            <a:off x="424075" y="1949950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" i="1"/>
              <a:t> 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/>
          </a:p>
        </p:txBody>
      </p:sp>
      <p:sp>
        <p:nvSpPr>
          <p:cNvPr id="382" name="Google Shape;382;p37"/>
          <p:cNvSpPr txBox="1"/>
          <p:nvPr/>
        </p:nvSpPr>
        <p:spPr>
          <a:xfrm>
            <a:off x="5819850" y="1951175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312500" y="1949950"/>
            <a:ext cx="23964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/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016015" y="2772205"/>
            <a:ext cx="3312327" cy="3169667"/>
          </a:xfrm>
          <a:prstGeom prst="bentConnector3">
            <a:avLst>
              <a:gd name="adj1" fmla="val 11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211" y="2750516"/>
            <a:ext cx="710186" cy="201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4225" y="1382367"/>
            <a:ext cx="284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Four explanatory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5504" y="3879694"/>
            <a:ext cx="2438400" cy="1599174"/>
            <a:chOff x="2743200" y="3070775"/>
            <a:chExt cx="4341295" cy="294902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743200" y="3124200"/>
              <a:ext cx="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743200" y="6019800"/>
              <a:ext cx="3733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3505200" y="3810000"/>
              <a:ext cx="144000" cy="1440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3848100" y="4183486"/>
              <a:ext cx="144000" cy="144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192705" y="3433200"/>
              <a:ext cx="144000" cy="1440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5514857" y="3367886"/>
              <a:ext cx="144000" cy="1440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4495800" y="3581400"/>
              <a:ext cx="144000" cy="144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151650" y="5113800"/>
              <a:ext cx="144000" cy="144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558402" y="3070775"/>
              <a:ext cx="144000" cy="14400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4648200" y="3733800"/>
              <a:ext cx="144000" cy="14400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358080" y="4495800"/>
              <a:ext cx="144000" cy="14400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6626417" y="4061041"/>
              <a:ext cx="144000" cy="144000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6635114" y="4233705"/>
              <a:ext cx="144000" cy="144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6626417" y="3877800"/>
              <a:ext cx="144000" cy="14400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305550" y="3689400"/>
              <a:ext cx="778945" cy="7568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8164" y="3949800"/>
              <a:ext cx="231584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12037" y="4116336"/>
              <a:ext cx="231584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12037" y="4313281"/>
              <a:ext cx="231584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>
              <a:off x="4991100" y="4446224"/>
              <a:ext cx="144000" cy="144000"/>
            </a:xfrm>
            <a:prstGeom prst="triangl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394100" y="4541350"/>
              <a:ext cx="144000" cy="144000"/>
            </a:xfrm>
            <a:prstGeom prst="triangl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5247150" y="4018089"/>
              <a:ext cx="144000" cy="144000"/>
            </a:xfrm>
            <a:prstGeom prst="triangl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6423366" y="4058751"/>
              <a:ext cx="144000" cy="144000"/>
            </a:xfrm>
            <a:prstGeom prst="triangl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6427078" y="4229847"/>
              <a:ext cx="144000" cy="144000"/>
            </a:xfrm>
            <a:prstGeom prst="triangl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420183" y="3874089"/>
              <a:ext cx="144000" cy="144000"/>
            </a:xfrm>
            <a:prstGeom prst="triangl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626416" y="38100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79382" y="3810000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5583635" y="4311272"/>
              <a:ext cx="144000" cy="144000"/>
            </a:xfrm>
            <a:prstGeom prst="triangle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2954701" y="4567800"/>
              <a:ext cx="144000" cy="144000"/>
            </a:xfrm>
            <a:prstGeom prst="triangl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4357633" y="4071218"/>
              <a:ext cx="144000" cy="144000"/>
            </a:xfrm>
            <a:prstGeom prst="triangl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3201" y="3803925"/>
            <a:ext cx="1326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x- axis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Colour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Facet 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72208" y="3908666"/>
            <a:ext cx="0" cy="1570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72208" y="5478869"/>
            <a:ext cx="2097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800205" y="4280556"/>
            <a:ext cx="80881" cy="78087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041502" y="4677147"/>
            <a:ext cx="80881" cy="78087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186360" y="4076228"/>
            <a:ext cx="80881" cy="78087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928980" y="4040810"/>
            <a:ext cx="80881" cy="78087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356601" y="4156592"/>
            <a:ext cx="80881" cy="78087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4601624" y="4987570"/>
            <a:ext cx="80881" cy="78087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5953439" y="3879695"/>
            <a:ext cx="80881" cy="780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454180" y="3793636"/>
            <a:ext cx="80881" cy="780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717571" y="4652446"/>
            <a:ext cx="80881" cy="780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6553317" y="4416688"/>
            <a:ext cx="80881" cy="78087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6558202" y="4510319"/>
            <a:ext cx="80881" cy="78087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553317" y="4317322"/>
            <a:ext cx="80881" cy="780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6373094" y="4215158"/>
            <a:ext cx="437514" cy="4104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/>
          <p:nvPr/>
        </p:nvCxnSpPr>
        <p:spPr>
          <a:xfrm>
            <a:off x="6661016" y="4356365"/>
            <a:ext cx="13007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57575" y="4446673"/>
            <a:ext cx="13007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57575" y="4553471"/>
            <a:ext cx="13007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5485970" y="4510504"/>
            <a:ext cx="80881" cy="78087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5323521" y="5000592"/>
            <a:ext cx="80881" cy="78087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5821036" y="4879713"/>
            <a:ext cx="80881" cy="78087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6439268" y="4415447"/>
            <a:ext cx="80881" cy="78087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6441353" y="4508227"/>
            <a:ext cx="80881" cy="78087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6437480" y="4315309"/>
            <a:ext cx="80881" cy="78087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/>
          <p:cNvCxnSpPr/>
          <p:nvPr/>
        </p:nvCxnSpPr>
        <p:spPr>
          <a:xfrm>
            <a:off x="6553316" y="4280556"/>
            <a:ext cx="10110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14563" y="4280556"/>
            <a:ext cx="10110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5796643" y="4354353"/>
            <a:ext cx="80881" cy="78087"/>
          </a:xfrm>
          <a:prstGeom prst="triangl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4491003" y="4691490"/>
            <a:ext cx="80881" cy="78087"/>
          </a:xfrm>
          <a:prstGeom prst="triangl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4733163" y="3986753"/>
            <a:ext cx="80881" cy="78087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LO reminder</a:t>
            </a:r>
          </a:p>
          <a:p>
            <a:r>
              <a:rPr lang="en-GB" dirty="0" smtClean="0"/>
              <a:t>What </a:t>
            </a:r>
            <a:r>
              <a:rPr lang="en-GB" dirty="0"/>
              <a:t>is the biological question</a:t>
            </a:r>
          </a:p>
          <a:p>
            <a:r>
              <a:rPr lang="en-GB" dirty="0"/>
              <a:t>Organising your </a:t>
            </a:r>
            <a:r>
              <a:rPr lang="en-GB" dirty="0" smtClean="0"/>
              <a:t>data and analysis</a:t>
            </a:r>
            <a:endParaRPr lang="en-GB" dirty="0"/>
          </a:p>
          <a:p>
            <a:r>
              <a:rPr lang="en-GB" dirty="0"/>
              <a:t>Overview for Choosing tests</a:t>
            </a:r>
          </a:p>
          <a:p>
            <a:r>
              <a:rPr lang="en-GB" dirty="0"/>
              <a:t>Figures </a:t>
            </a:r>
            <a:endParaRPr lang="en-GB" dirty="0" smtClean="0"/>
          </a:p>
          <a:p>
            <a:r>
              <a:rPr lang="en-GB" dirty="0" smtClean="0"/>
              <a:t>Introduction to the Workshop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31146" y="24226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 smtClean="0"/>
              <a:t>Overview of experiments </a:t>
            </a:r>
            <a:r>
              <a:rPr lang="en" dirty="0"/>
              <a:t>and analysis</a:t>
            </a:r>
            <a:endParaRPr dirty="0"/>
          </a:p>
        </p:txBody>
      </p:sp>
      <p:sp>
        <p:nvSpPr>
          <p:cNvPr id="381" name="Google Shape;381;p37"/>
          <p:cNvSpPr txBox="1"/>
          <p:nvPr/>
        </p:nvSpPr>
        <p:spPr>
          <a:xfrm>
            <a:off x="424075" y="1949950"/>
            <a:ext cx="27531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" i="1"/>
              <a:t> 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/>
          </a:p>
        </p:txBody>
      </p:sp>
      <p:sp>
        <p:nvSpPr>
          <p:cNvPr id="382" name="Google Shape;382;p37"/>
          <p:cNvSpPr txBox="1"/>
          <p:nvPr/>
        </p:nvSpPr>
        <p:spPr>
          <a:xfrm>
            <a:off x="5819850" y="1951175"/>
            <a:ext cx="286695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312650" y="2760525"/>
            <a:ext cx="2396400" cy="105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448750" y="2760525"/>
            <a:ext cx="2753100" cy="12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‘y’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5819850" y="2760525"/>
            <a:ext cx="2866950" cy="12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Explanatory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</a:t>
            </a:r>
            <a:endParaRPr dirty="0">
              <a:solidFill>
                <a:schemeClr val="dk1"/>
              </a:solidFill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‘x’ s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1" y="4642576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/>
        </p:nvSpPr>
        <p:spPr>
          <a:xfrm>
            <a:off x="3312500" y="1949950"/>
            <a:ext cx="2396400" cy="66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/>
          </a:p>
        </p:txBody>
      </p:sp>
      <p:sp>
        <p:nvSpPr>
          <p:cNvPr id="389" name="Google Shape;389;p37"/>
          <p:cNvSpPr txBox="1"/>
          <p:nvPr/>
        </p:nvSpPr>
        <p:spPr>
          <a:xfrm>
            <a:off x="2317150" y="479790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lang="en" sz="2600" baseline="-25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lang="en" sz="2600" baseline="-25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00" baseline="-25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1785825" y="4037801"/>
            <a:ext cx="3077288" cy="804375"/>
          </a:xfrm>
          <a:custGeom>
            <a:avLst/>
            <a:gdLst/>
            <a:ahLst/>
            <a:cxnLst/>
            <a:rect l="l" t="t" r="r" b="b"/>
            <a:pathLst>
              <a:path w="121909" h="32175" extrusionOk="0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1" name="Google Shape;391;p37"/>
          <p:cNvSpPr/>
          <p:nvPr/>
        </p:nvSpPr>
        <p:spPr>
          <a:xfrm>
            <a:off x="3929076" y="3814776"/>
            <a:ext cx="585775" cy="1000125"/>
          </a:xfrm>
          <a:custGeom>
            <a:avLst/>
            <a:gdLst/>
            <a:ahLst/>
            <a:cxnLst/>
            <a:rect l="l" t="t" r="r" b="b"/>
            <a:pathLst>
              <a:path w="23431" h="40005" extrusionOk="0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2" name="Google Shape;392;p37"/>
          <p:cNvSpPr/>
          <p:nvPr/>
        </p:nvSpPr>
        <p:spPr>
          <a:xfrm flipH="1">
            <a:off x="5624519" y="4037801"/>
            <a:ext cx="1619256" cy="804375"/>
          </a:xfrm>
          <a:custGeom>
            <a:avLst/>
            <a:gdLst/>
            <a:ahLst/>
            <a:cxnLst/>
            <a:rect l="l" t="t" r="r" b="b"/>
            <a:pathLst>
              <a:path w="121909" h="32175" extrusionOk="0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2285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02351" y="286616"/>
            <a:ext cx="8625000" cy="891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u="sng" dirty="0" smtClean="0"/>
              <a:t>Choosing</a:t>
            </a:r>
            <a:r>
              <a:rPr lang="en" dirty="0" smtClean="0"/>
              <a:t> the analysis</a:t>
            </a:r>
            <a:endParaRPr dirty="0"/>
          </a:p>
        </p:txBody>
      </p:sp>
      <p:sp>
        <p:nvSpPr>
          <p:cNvPr id="398" name="Google Shape;398;p38"/>
          <p:cNvSpPr txBox="1"/>
          <p:nvPr/>
        </p:nvSpPr>
        <p:spPr>
          <a:xfrm>
            <a:off x="3317888" y="2226250"/>
            <a:ext cx="2377500" cy="155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relationship links the predictors to the response? Linear?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424075" y="2226250"/>
            <a:ext cx="2753100" cy="17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Response variable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or discrete? If continuous, normal?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5819850" y="2226250"/>
            <a:ext cx="2866950" cy="18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xplanatory variables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Number: one? or more?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continuous? categories?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2317150" y="479790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 dirty="0"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lang="en" sz="2600" baseline="-25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lang="en" sz="2600" baseline="-25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00" baseline="-25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1785825" y="4037801"/>
            <a:ext cx="3077288" cy="804375"/>
          </a:xfrm>
          <a:custGeom>
            <a:avLst/>
            <a:gdLst/>
            <a:ahLst/>
            <a:cxnLst/>
            <a:rect l="l" t="t" r="r" b="b"/>
            <a:pathLst>
              <a:path w="121909" h="32175" extrusionOk="0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04" name="Google Shape;404;p38"/>
          <p:cNvSpPr/>
          <p:nvPr/>
        </p:nvSpPr>
        <p:spPr>
          <a:xfrm>
            <a:off x="3929076" y="3814776"/>
            <a:ext cx="585775" cy="1000125"/>
          </a:xfrm>
          <a:custGeom>
            <a:avLst/>
            <a:gdLst/>
            <a:ahLst/>
            <a:cxnLst/>
            <a:rect l="l" t="t" r="r" b="b"/>
            <a:pathLst>
              <a:path w="23431" h="40005" extrusionOk="0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05" name="Google Shape;405;p38"/>
          <p:cNvSpPr/>
          <p:nvPr/>
        </p:nvSpPr>
        <p:spPr>
          <a:xfrm flipH="1">
            <a:off x="5624519" y="4037801"/>
            <a:ext cx="1619256" cy="804375"/>
          </a:xfrm>
          <a:custGeom>
            <a:avLst/>
            <a:gdLst/>
            <a:ahLst/>
            <a:cxnLst/>
            <a:rect l="l" t="t" r="r" b="b"/>
            <a:pathLst>
              <a:path w="121909" h="32175" extrusionOk="0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" name="TextBox 10"/>
          <p:cNvSpPr txBox="1"/>
          <p:nvPr/>
        </p:nvSpPr>
        <p:spPr>
          <a:xfrm>
            <a:off x="890055" y="12837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type of values the variables can take and the number of variables determines the test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02351" y="286616"/>
            <a:ext cx="8625000" cy="891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u="sng" dirty="0" smtClean="0"/>
              <a:t>Choosing</a:t>
            </a:r>
            <a:r>
              <a:rPr lang="en" dirty="0" smtClean="0"/>
              <a:t> the analysis: simplification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5819850" y="2226250"/>
            <a:ext cx="2866950" cy="18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xplanatory variables</a:t>
            </a:r>
            <a:endParaRPr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Number: one? or more?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continuous? categories?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055" y="12837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type of values the variables can take and the number of variables determines the test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05400" y="4038550"/>
            <a:ext cx="7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10200" y="4038550"/>
            <a:ext cx="409650" cy="6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401;p38"/>
          <p:cNvSpPr txBox="1"/>
          <p:nvPr/>
        </p:nvSpPr>
        <p:spPr>
          <a:xfrm>
            <a:off x="4814149" y="4692869"/>
            <a:ext cx="1220752" cy="3937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01;p38"/>
          <p:cNvSpPr txBox="1"/>
          <p:nvPr/>
        </p:nvSpPr>
        <p:spPr>
          <a:xfrm>
            <a:off x="4038600" y="5367397"/>
            <a:ext cx="1220752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 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01;p38"/>
          <p:cNvSpPr txBox="1"/>
          <p:nvPr/>
        </p:nvSpPr>
        <p:spPr>
          <a:xfrm>
            <a:off x="5620280" y="5367398"/>
            <a:ext cx="1220752" cy="7026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</a:t>
            </a:r>
          </a:p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Arrow Connector 12"/>
          <p:cNvCxnSpPr>
            <a:stCxn id="18" idx="2"/>
          </p:cNvCxnSpPr>
          <p:nvPr/>
        </p:nvCxnSpPr>
        <p:spPr>
          <a:xfrm flipH="1">
            <a:off x="4814149" y="5086574"/>
            <a:ext cx="610376" cy="28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2"/>
            <a:endCxn id="24" idx="0"/>
          </p:cNvCxnSpPr>
          <p:nvPr/>
        </p:nvCxnSpPr>
        <p:spPr>
          <a:xfrm>
            <a:off x="5424525" y="5086574"/>
            <a:ext cx="806131" cy="28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</p:cNvCxnSpPr>
          <p:nvPr/>
        </p:nvCxnSpPr>
        <p:spPr>
          <a:xfrm flipV="1">
            <a:off x="6841032" y="5718716"/>
            <a:ext cx="626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31951" y="5303217"/>
            <a:ext cx="1295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Two-way ANOVA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950" y="4038550"/>
            <a:ext cx="1464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t-tests /</a:t>
            </a:r>
          </a:p>
          <a:p>
            <a:pPr algn="ctr"/>
            <a:r>
              <a:rPr lang="en-GB" sz="2400" dirty="0" err="1" smtClean="0">
                <a:solidFill>
                  <a:srgbClr val="7030A0"/>
                </a:solidFill>
              </a:rPr>
              <a:t>wilcoxon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67" y="4998064"/>
            <a:ext cx="15997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One-way ANOVA / </a:t>
            </a:r>
            <a:r>
              <a:rPr lang="en-GB" sz="2400" dirty="0" err="1" smtClean="0">
                <a:solidFill>
                  <a:srgbClr val="7030A0"/>
                </a:solidFill>
              </a:rPr>
              <a:t>Kruskal</a:t>
            </a:r>
            <a:r>
              <a:rPr lang="en-GB" sz="2400" dirty="0" smtClean="0">
                <a:solidFill>
                  <a:srgbClr val="7030A0"/>
                </a:solidFill>
              </a:rPr>
              <a:t>-Wallis</a:t>
            </a:r>
            <a:endParaRPr lang="en-GB" sz="2400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>
            <a:stCxn id="23" idx="1"/>
            <a:endCxn id="36" idx="3"/>
          </p:cNvCxnSpPr>
          <p:nvPr/>
        </p:nvCxnSpPr>
        <p:spPr>
          <a:xfrm flipH="1" flipV="1">
            <a:off x="3421657" y="5241041"/>
            <a:ext cx="616943" cy="4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401;p38"/>
          <p:cNvSpPr txBox="1"/>
          <p:nvPr/>
        </p:nvSpPr>
        <p:spPr>
          <a:xfrm>
            <a:off x="2028480" y="4889721"/>
            <a:ext cx="1393177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 or two Categories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01;p38"/>
          <p:cNvSpPr txBox="1"/>
          <p:nvPr/>
        </p:nvSpPr>
        <p:spPr>
          <a:xfrm>
            <a:off x="2036304" y="5782894"/>
            <a:ext cx="1393177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Categories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traight Arrow Connector 25"/>
          <p:cNvCxnSpPr>
            <a:stCxn id="23" idx="1"/>
            <a:endCxn id="37" idx="3"/>
          </p:cNvCxnSpPr>
          <p:nvPr/>
        </p:nvCxnSpPr>
        <p:spPr>
          <a:xfrm flipH="1">
            <a:off x="3429481" y="5718717"/>
            <a:ext cx="609119" cy="4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3"/>
          </p:cNvCxnSpPr>
          <p:nvPr/>
        </p:nvCxnSpPr>
        <p:spPr>
          <a:xfrm flipH="1" flipV="1">
            <a:off x="1583123" y="4454049"/>
            <a:ext cx="445357" cy="45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 flipH="1" flipV="1">
            <a:off x="1639502" y="5782894"/>
            <a:ext cx="396802" cy="35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401;p38"/>
          <p:cNvSpPr txBox="1"/>
          <p:nvPr/>
        </p:nvSpPr>
        <p:spPr>
          <a:xfrm>
            <a:off x="3810000" y="3863474"/>
            <a:ext cx="1295398" cy="3937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ontinuous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457699" y="3441025"/>
            <a:ext cx="0" cy="4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33562" y="2610027"/>
            <a:ext cx="17526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Regression /</a:t>
            </a:r>
          </a:p>
          <a:p>
            <a:pPr algn="ctr"/>
            <a:r>
              <a:rPr lang="en-GB" sz="2400" dirty="0">
                <a:solidFill>
                  <a:srgbClr val="7030A0"/>
                </a:solidFill>
              </a:rPr>
              <a:t>C</a:t>
            </a:r>
            <a:r>
              <a:rPr lang="en-GB" sz="2400" dirty="0" smtClean="0">
                <a:solidFill>
                  <a:srgbClr val="7030A0"/>
                </a:solidFill>
              </a:rPr>
              <a:t>orrelation</a:t>
            </a:r>
            <a:endParaRPr lang="en-GB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202351" y="286616"/>
            <a:ext cx="8625000" cy="891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u="sng" dirty="0" smtClean="0"/>
              <a:t>Choosing</a:t>
            </a:r>
            <a:r>
              <a:rPr lang="en" dirty="0" smtClean="0"/>
              <a:t> the analysis: simplification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ldNum" idx="12"/>
          </p:nvPr>
        </p:nvSpPr>
        <p:spPr>
          <a:xfrm>
            <a:off x="8511958" y="908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5819850" y="2226250"/>
            <a:ext cx="2866950" cy="18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xplanatory variables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Number: one? or more?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continuous? categories?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055" y="128374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type of values the variables can take and the number of variables determines the test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05400" y="4038550"/>
            <a:ext cx="7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10200" y="4038550"/>
            <a:ext cx="409650" cy="6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401;p38"/>
          <p:cNvSpPr txBox="1"/>
          <p:nvPr/>
        </p:nvSpPr>
        <p:spPr>
          <a:xfrm>
            <a:off x="4814149" y="4692869"/>
            <a:ext cx="1220752" cy="3937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01;p38"/>
          <p:cNvSpPr txBox="1"/>
          <p:nvPr/>
        </p:nvSpPr>
        <p:spPr>
          <a:xfrm>
            <a:off x="4038600" y="5367397"/>
            <a:ext cx="1220752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 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01;p38"/>
          <p:cNvSpPr txBox="1"/>
          <p:nvPr/>
        </p:nvSpPr>
        <p:spPr>
          <a:xfrm>
            <a:off x="5620280" y="5367398"/>
            <a:ext cx="1220752" cy="7026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</a:t>
            </a:r>
          </a:p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Categorical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Arrow Connector 12"/>
          <p:cNvCxnSpPr>
            <a:stCxn id="18" idx="2"/>
          </p:cNvCxnSpPr>
          <p:nvPr/>
        </p:nvCxnSpPr>
        <p:spPr>
          <a:xfrm flipH="1">
            <a:off x="4814149" y="5086574"/>
            <a:ext cx="610376" cy="28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2"/>
            <a:endCxn id="24" idx="0"/>
          </p:cNvCxnSpPr>
          <p:nvPr/>
        </p:nvCxnSpPr>
        <p:spPr>
          <a:xfrm>
            <a:off x="5424525" y="5086574"/>
            <a:ext cx="806131" cy="28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3"/>
          </p:cNvCxnSpPr>
          <p:nvPr/>
        </p:nvCxnSpPr>
        <p:spPr>
          <a:xfrm flipV="1">
            <a:off x="6841032" y="5718716"/>
            <a:ext cx="626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31951" y="5303217"/>
            <a:ext cx="1295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Two-way ANOVA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950" y="4038550"/>
            <a:ext cx="1464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t-tests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</a:p>
          <a:p>
            <a:pPr algn="ctr"/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</a:rPr>
              <a:t>wilcoxon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67" y="4998064"/>
            <a:ext cx="15997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One-way ANOVA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</a:rPr>
              <a:t>Kruskal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-Wallis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23" idx="1"/>
            <a:endCxn id="36" idx="3"/>
          </p:cNvCxnSpPr>
          <p:nvPr/>
        </p:nvCxnSpPr>
        <p:spPr>
          <a:xfrm flipH="1" flipV="1">
            <a:off x="3421657" y="5241041"/>
            <a:ext cx="616943" cy="4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401;p38"/>
          <p:cNvSpPr txBox="1"/>
          <p:nvPr/>
        </p:nvSpPr>
        <p:spPr>
          <a:xfrm>
            <a:off x="2028480" y="4889721"/>
            <a:ext cx="1393177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 or two Categories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01;p38"/>
          <p:cNvSpPr txBox="1"/>
          <p:nvPr/>
        </p:nvSpPr>
        <p:spPr>
          <a:xfrm>
            <a:off x="2036304" y="5782894"/>
            <a:ext cx="1393177" cy="702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</a:t>
            </a: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Categories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traight Arrow Connector 25"/>
          <p:cNvCxnSpPr>
            <a:stCxn id="23" idx="1"/>
            <a:endCxn id="37" idx="3"/>
          </p:cNvCxnSpPr>
          <p:nvPr/>
        </p:nvCxnSpPr>
        <p:spPr>
          <a:xfrm flipH="1">
            <a:off x="3429481" y="5718717"/>
            <a:ext cx="609119" cy="4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3"/>
          </p:cNvCxnSpPr>
          <p:nvPr/>
        </p:nvCxnSpPr>
        <p:spPr>
          <a:xfrm flipH="1" flipV="1">
            <a:off x="1583123" y="4454049"/>
            <a:ext cx="445357" cy="45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 flipH="1" flipV="1">
            <a:off x="1639502" y="5782894"/>
            <a:ext cx="396802" cy="35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401;p38"/>
          <p:cNvSpPr txBox="1"/>
          <p:nvPr/>
        </p:nvSpPr>
        <p:spPr>
          <a:xfrm>
            <a:off x="3810000" y="3863474"/>
            <a:ext cx="1295398" cy="3937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ontinuous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457699" y="3441025"/>
            <a:ext cx="0" cy="4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33562" y="2610027"/>
            <a:ext cx="17526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7030A0"/>
                </a:solidFill>
              </a:rPr>
              <a:t>Regression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</a:p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orre</a:t>
            </a:r>
            <a:r>
              <a:rPr lang="en-GB" sz="2400" dirty="0" smtClean="0">
                <a:solidFill>
                  <a:srgbClr val="7030A0"/>
                </a:solidFill>
              </a:rPr>
              <a:t>lation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27" name="Google Shape;400;p38"/>
          <p:cNvSpPr txBox="1"/>
          <p:nvPr/>
        </p:nvSpPr>
        <p:spPr>
          <a:xfrm>
            <a:off x="424075" y="2226250"/>
            <a:ext cx="2753100" cy="17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Response </a:t>
            </a:r>
            <a:r>
              <a:rPr lang="e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(residuals)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Normally distributed</a:t>
            </a:r>
          </a:p>
          <a:p>
            <a:r>
              <a:rPr lang="en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normally distributed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57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000" t="22743" r="60952" b="52285"/>
          <a:stretch/>
        </p:blipFill>
        <p:spPr>
          <a:xfrm>
            <a:off x="4546583" y="2057400"/>
            <a:ext cx="2006617" cy="34613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32" b="39201"/>
          <a:stretch/>
        </p:blipFill>
        <p:spPr bwMode="auto">
          <a:xfrm>
            <a:off x="76200" y="1892893"/>
            <a:ext cx="1457948" cy="494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5" b="24870"/>
          <a:stretch/>
        </p:blipFill>
        <p:spPr>
          <a:xfrm>
            <a:off x="2265502" y="2362200"/>
            <a:ext cx="1963598" cy="42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08"/>
          <a:stretch/>
        </p:blipFill>
        <p:spPr bwMode="auto">
          <a:xfrm>
            <a:off x="6629400" y="1489131"/>
            <a:ext cx="1676400" cy="53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63278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‘formula’ in </a:t>
            </a:r>
            <a:r>
              <a:rPr lang="en-GB" sz="2800" dirty="0" err="1" smtClean="0">
                <a:latin typeface="Consolas" panose="020B0609020204030204" pitchFamily="49" charset="0"/>
              </a:rPr>
              <a:t>t.test</a:t>
            </a:r>
            <a:r>
              <a:rPr lang="en-GB" sz="2800" dirty="0" smtClean="0">
                <a:latin typeface="Consolas" panose="020B0609020204030204" pitchFamily="49" charset="0"/>
              </a:rPr>
              <a:t>()</a:t>
            </a:r>
            <a:r>
              <a:rPr lang="en-GB" sz="2800" dirty="0" smtClean="0"/>
              <a:t>, </a:t>
            </a:r>
            <a:r>
              <a:rPr lang="en-GB" sz="2800" dirty="0" smtClean="0">
                <a:latin typeface="Consolas" panose="020B0609020204030204" pitchFamily="49" charset="0"/>
              </a:rPr>
              <a:t>lm()</a:t>
            </a:r>
            <a:r>
              <a:rPr lang="en-GB" sz="2800" dirty="0" smtClean="0"/>
              <a:t>, </a:t>
            </a:r>
            <a:r>
              <a:rPr lang="en-GB" sz="2800" dirty="0" err="1" smtClean="0">
                <a:latin typeface="Consolas" panose="020B0609020204030204" pitchFamily="49" charset="0"/>
              </a:rPr>
              <a:t>aov</a:t>
            </a:r>
            <a:r>
              <a:rPr lang="en-GB" sz="2800" dirty="0" smtClean="0">
                <a:latin typeface="Consolas" panose="020B0609020204030204" pitchFamily="49" charset="0"/>
              </a:rPr>
              <a:t>()</a:t>
            </a:r>
            <a:r>
              <a:rPr lang="en-GB" sz="2800" dirty="0" smtClean="0"/>
              <a:t>, </a:t>
            </a:r>
            <a:r>
              <a:rPr lang="en-GB" sz="2800" dirty="0" err="1" smtClean="0">
                <a:latin typeface="Consolas" panose="020B0609020204030204" pitchFamily="49" charset="0"/>
              </a:rPr>
              <a:t>wilcox.test</a:t>
            </a:r>
            <a:r>
              <a:rPr lang="en-GB" sz="2800" dirty="0" smtClean="0">
                <a:latin typeface="Consolas" panose="020B0609020204030204" pitchFamily="49" charset="0"/>
              </a:rPr>
              <a:t>()</a:t>
            </a:r>
            <a:r>
              <a:rPr lang="en-GB" sz="2800" dirty="0" smtClean="0"/>
              <a:t> </a:t>
            </a:r>
            <a:r>
              <a:rPr lang="en-GB" sz="2800" dirty="0" err="1" smtClean="0"/>
              <a:t>etc</a:t>
            </a:r>
            <a:r>
              <a:rPr lang="en-GB" sz="2800" dirty="0" smtClean="0"/>
              <a:t>, </a:t>
            </a:r>
            <a:r>
              <a:rPr lang="en-GB" sz="2800" dirty="0" err="1" smtClean="0"/>
              <a:t>etc</a:t>
            </a:r>
            <a:endParaRPr lang="en-GB" sz="2800" dirty="0" smtClean="0"/>
          </a:p>
          <a:p>
            <a:r>
              <a:rPr lang="en-GB" sz="2800" dirty="0" smtClean="0"/>
              <a:t>are COLUMNS</a:t>
            </a:r>
            <a:endParaRPr lang="en-GB" sz="2800" dirty="0"/>
          </a:p>
        </p:txBody>
      </p:sp>
      <p:sp>
        <p:nvSpPr>
          <p:cNvPr id="8" name="Google Shape;402;p38"/>
          <p:cNvSpPr txBox="1"/>
          <p:nvPr/>
        </p:nvSpPr>
        <p:spPr>
          <a:xfrm>
            <a:off x="1529642" y="4688971"/>
            <a:ext cx="6400800" cy="185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3600" dirty="0"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r>
              <a:rPr lang="en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lang="en" sz="3600" baseline="-25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lang="en" sz="3600" baseline="-25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 baseline="-25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02;p38"/>
          <p:cNvSpPr txBox="1"/>
          <p:nvPr/>
        </p:nvSpPr>
        <p:spPr>
          <a:xfrm>
            <a:off x="10510" y="1877127"/>
            <a:ext cx="2885090" cy="5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t.test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(mass ~ sex, …)</a:t>
            </a:r>
            <a:endParaRPr baseline="-250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402;p38"/>
          <p:cNvSpPr txBox="1"/>
          <p:nvPr/>
        </p:nvSpPr>
        <p:spPr>
          <a:xfrm>
            <a:off x="1066800" y="3973717"/>
            <a:ext cx="3321248" cy="5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aov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(diameter ~ medium, …)</a:t>
            </a:r>
            <a:endParaRPr baseline="-250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402;p38"/>
          <p:cNvSpPr txBox="1"/>
          <p:nvPr/>
        </p:nvSpPr>
        <p:spPr>
          <a:xfrm>
            <a:off x="4632289" y="2956953"/>
            <a:ext cx="1835203" cy="5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lm(y ~ x, …)</a:t>
            </a:r>
            <a:endParaRPr baseline="-250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402;p38"/>
          <p:cNvSpPr txBox="1"/>
          <p:nvPr/>
        </p:nvSpPr>
        <p:spPr>
          <a:xfrm>
            <a:off x="5410200" y="1345403"/>
            <a:ext cx="3620460" cy="5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aov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winglen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~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spp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*sex, …)</a:t>
            </a:r>
            <a:endParaRPr baseline="-25000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7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altLang="en-US" dirty="0"/>
              <a:t>Non-parametric tests make fewer assumptions</a:t>
            </a:r>
          </a:p>
          <a:p>
            <a:r>
              <a:rPr lang="en-GB" altLang="en-US" dirty="0"/>
              <a:t>Based on the </a:t>
            </a:r>
            <a:r>
              <a:rPr lang="en-GB" altLang="en-US" dirty="0">
                <a:solidFill>
                  <a:srgbClr val="FF0000"/>
                </a:solidFill>
              </a:rPr>
              <a:t>ranks </a:t>
            </a:r>
            <a:r>
              <a:rPr lang="en-GB" altLang="en-US" dirty="0"/>
              <a:t>rather than the actual data</a:t>
            </a:r>
          </a:p>
          <a:p>
            <a:r>
              <a:rPr lang="en-GB" altLang="en-US" dirty="0"/>
              <a:t>Null hypotheses are about the </a:t>
            </a:r>
            <a:r>
              <a:rPr lang="en-GB" altLang="en-US" i="1" dirty="0">
                <a:solidFill>
                  <a:srgbClr val="FF0000"/>
                </a:solidFill>
              </a:rPr>
              <a:t>mean rank</a:t>
            </a:r>
            <a:r>
              <a:rPr lang="en-GB" altLang="en-US" i="1" dirty="0">
                <a:solidFill>
                  <a:srgbClr val="FFFF00"/>
                </a:solidFill>
              </a:rPr>
              <a:t> </a:t>
            </a:r>
            <a:r>
              <a:rPr lang="en-GB" altLang="en-US" dirty="0"/>
              <a:t>(not the mean)</a:t>
            </a:r>
          </a:p>
          <a:p>
            <a:r>
              <a:rPr lang="en-GB" altLang="en-US" dirty="0"/>
              <a:t>More conservative (less likely to be significant</a:t>
            </a:r>
            <a:r>
              <a:rPr lang="en-GB" altLang="en-US" dirty="0" smtClean="0"/>
              <a:t>)</a:t>
            </a:r>
          </a:p>
          <a:p>
            <a:r>
              <a:rPr lang="en-GB" altLang="en-US" dirty="0" smtClean="0"/>
              <a:t>P values maybe estimates (may generate a warning). You can’t usually ‘fix’ that</a:t>
            </a:r>
            <a:endParaRPr lang="en-GB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r>
              <a:rPr lang="en-GB" dirty="0"/>
              <a:t>Non-parametric alternatives</a:t>
            </a:r>
            <a:endParaRPr lang="en-GB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1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latin typeface="+mj-lt"/>
              </a:rPr>
              <a:t>Execute the test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47664" y="2060848"/>
            <a:ext cx="6762328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Do results make sense based on your data exploration?</a:t>
            </a:r>
          </a:p>
          <a:p>
            <a:r>
              <a:rPr lang="en-GB" dirty="0"/>
              <a:t>Chose APPROPRIATE figures and/or tables</a:t>
            </a:r>
          </a:p>
          <a:p>
            <a:r>
              <a:rPr lang="en-GB" dirty="0"/>
              <a:t>Report results scientifically</a:t>
            </a:r>
          </a:p>
          <a:p>
            <a:pPr lvl="1"/>
            <a:r>
              <a:rPr lang="en-GB" dirty="0"/>
              <a:t>Appropriate descriptive statistics</a:t>
            </a:r>
          </a:p>
          <a:p>
            <a:pPr lvl="1"/>
            <a:r>
              <a:rPr lang="en-GB" dirty="0"/>
              <a:t>Results of test – </a:t>
            </a:r>
            <a:r>
              <a:rPr lang="en-GB" dirty="0" smtClean="0"/>
              <a:t>significance, magnitude, direction</a:t>
            </a:r>
            <a:endParaRPr lang="en-GB" dirty="0"/>
          </a:p>
          <a:p>
            <a:pPr lvl="1"/>
            <a:r>
              <a:rPr lang="en-GB" dirty="0"/>
              <a:t>Explaining results – leave for the 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2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latin typeface="+mj-lt"/>
              </a:rPr>
              <a:t>Figures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47664" y="2060848"/>
            <a:ext cx="6762328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3200" i="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Should match the test</a:t>
            </a:r>
          </a:p>
          <a:p>
            <a:pPr lvl="1"/>
            <a:r>
              <a:rPr lang="en-GB"/>
              <a:t>t-tests, ANOVA tests on means thus figures show means</a:t>
            </a:r>
          </a:p>
          <a:p>
            <a:pPr lvl="1"/>
            <a:r>
              <a:rPr lang="en-GB"/>
              <a:t>Wilcoxon, Mann-Whitney tests on ranks thus figures use medians/mean ranks</a:t>
            </a:r>
          </a:p>
          <a:p>
            <a:pPr lvl="1"/>
            <a:r>
              <a:rPr lang="en-GB"/>
              <a:t>Correlation should NOT have line of best fit</a:t>
            </a:r>
          </a:p>
          <a:p>
            <a:pPr lvl="1"/>
            <a:r>
              <a:rPr lang="en-GB"/>
              <a:t>Regression should have line of best fit</a:t>
            </a:r>
          </a:p>
          <a:p>
            <a:r>
              <a:rPr lang="en-GB"/>
              <a:t>Likewise </a:t>
            </a:r>
            <a:r>
              <a:rPr lang="en-GB" dirty="0"/>
              <a:t>descriptive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126819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542" y="3266168"/>
            <a:ext cx="4152900" cy="3460750"/>
          </a:xfrm>
          <a:prstGeom prst="rect">
            <a:avLst/>
          </a:prstGeom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latin typeface="+mj-lt"/>
              </a:rPr>
              <a:t>Parametric </a:t>
            </a:r>
            <a:endParaRPr lang="en-GB" sz="4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992" y="35945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115616" y="381000"/>
            <a:ext cx="7194376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latin typeface="+mj-lt"/>
              </a:rPr>
              <a:t>Non-parametric </a:t>
            </a:r>
            <a:endParaRPr lang="en-GB" sz="4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56014"/>
            <a:ext cx="3962400" cy="396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14" y="2046514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2600" dirty="0"/>
              <a:t>The successful student will be able to: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n-GB" sz="2400" dirty="0"/>
              <a:t>Explain the purpose of data analysis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n-GB" altLang="en-US" sz="2400" dirty="0"/>
              <a:t>Name, identify and choose classical univariate statistical tests (and some non-parametric equivalents) appropriate to a given scenario and recognise when these are not suitable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n-GB" altLang="en-US" sz="2400" dirty="0"/>
              <a:t>Use R to perform these analyses on data in a variety of formats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</a:pPr>
            <a:r>
              <a:rPr lang="en-GB" altLang="en-US" sz="2400" dirty="0"/>
              <a:t>Interpret, report and graphically present the results of covered tests</a:t>
            </a:r>
            <a:endParaRPr lang="en-GB" sz="2400" dirty="0"/>
          </a:p>
          <a:p>
            <a:pPr marL="0" indent="0">
              <a:buNone/>
            </a:pPr>
            <a:r>
              <a:rPr lang="en-GB" sz="2600" dirty="0"/>
              <a:t>Meeting the learning outcomes will enable you to:</a:t>
            </a:r>
          </a:p>
          <a:p>
            <a:r>
              <a:rPr lang="en-US" sz="2400" dirty="0"/>
              <a:t>Write-up your laboratory report</a:t>
            </a:r>
          </a:p>
          <a:p>
            <a:r>
              <a:rPr lang="en-US" sz="2400" dirty="0"/>
              <a:t>Design and </a:t>
            </a:r>
            <a:r>
              <a:rPr lang="en-US" sz="2400" dirty="0" err="1"/>
              <a:t>analyse</a:t>
            </a:r>
            <a:r>
              <a:rPr lang="en-US" sz="2400" dirty="0"/>
              <a:t> experiments including those for projects in stages 2, 3, and 4 and year-away</a:t>
            </a:r>
          </a:p>
          <a:p>
            <a:r>
              <a:rPr lang="en-US" sz="2400" dirty="0"/>
              <a:t>Evaluate and interpret the data analysis in papers </a:t>
            </a:r>
          </a:p>
          <a:p>
            <a:r>
              <a:rPr lang="en-US" sz="2400" dirty="0"/>
              <a:t>Perform well in assessments</a:t>
            </a:r>
          </a:p>
          <a:p>
            <a:r>
              <a:rPr lang="en-US" sz="2400" dirty="0"/>
              <a:t>Improve your employability!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8993" y="1295400"/>
            <a:ext cx="6324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200" dirty="0" smtClean="0"/>
              <a:t>Designed to help you: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 smtClean="0"/>
              <a:t>think </a:t>
            </a:r>
            <a:r>
              <a:rPr lang="en-GB" altLang="en-US" sz="2400" dirty="0"/>
              <a:t>about </a:t>
            </a:r>
            <a:r>
              <a:rPr lang="en-GB" altLang="en-US" sz="2400" dirty="0" smtClean="0"/>
              <a:t>response and explanatory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 smtClean="0"/>
              <a:t>organisation </a:t>
            </a:r>
            <a:r>
              <a:rPr lang="en-GB" altLang="en-US" sz="2400" dirty="0"/>
              <a:t>of data before </a:t>
            </a:r>
            <a:r>
              <a:rPr lang="en-GB" altLang="en-US" sz="2400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 smtClean="0"/>
              <a:t>understand how tests works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/>
              <a:t>s</a:t>
            </a:r>
            <a:r>
              <a:rPr lang="en-GB" altLang="en-US" sz="2400" dirty="0" smtClean="0"/>
              <a:t>ee the links between linear models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 smtClean="0"/>
              <a:t>practice with figures</a:t>
            </a:r>
            <a:endParaRPr lang="en-GB" altLang="en-US" sz="2400" dirty="0"/>
          </a:p>
          <a:p>
            <a:r>
              <a:rPr lang="en-GB" altLang="en-US" sz="3200" dirty="0" smtClean="0"/>
              <a:t>Scenarios </a:t>
            </a:r>
            <a:r>
              <a:rPr lang="en-GB" altLang="en-US" sz="3200" dirty="0"/>
              <a:t>for biological phenomena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identify an appropriate design and statistical test for the general 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generate the data using the random number functions that would give the effects specified.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create figures to accompany the </a:t>
            </a:r>
            <a:r>
              <a:rPr lang="en-GB" sz="2400" dirty="0" smtClean="0"/>
              <a:t>results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59893" y="457200"/>
            <a:ext cx="716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GB" sz="4800" dirty="0"/>
              <a:t>Introduction to the practical</a:t>
            </a:r>
            <a:endParaRPr lang="en-GB" alt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90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4" y="1371600"/>
            <a:ext cx="8897806" cy="50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biological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Very many ‘statistics’ problems are biology problems</a:t>
            </a:r>
          </a:p>
          <a:p>
            <a:pPr lvl="1"/>
            <a:r>
              <a:rPr lang="en-GB" dirty="0"/>
              <a:t>Think about your questions before you design experiments</a:t>
            </a:r>
          </a:p>
          <a:p>
            <a:pPr lvl="1"/>
            <a:r>
              <a:rPr lang="en-GB" dirty="0" smtClean="0"/>
              <a:t>What </a:t>
            </a:r>
            <a:r>
              <a:rPr lang="en-GB" dirty="0"/>
              <a:t>is your response variable?</a:t>
            </a:r>
          </a:p>
          <a:p>
            <a:pPr lvl="1"/>
            <a:r>
              <a:rPr lang="en-GB" dirty="0"/>
              <a:t>What are your explanatory variables?</a:t>
            </a:r>
          </a:p>
          <a:p>
            <a:pPr lvl="1"/>
            <a:r>
              <a:rPr lang="en-GB" dirty="0"/>
              <a:t>Generate dummy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99592" y="381000"/>
            <a:ext cx="784887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biological question?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83" y="3861048"/>
            <a:ext cx="24098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43400" y="1676400"/>
            <a:ext cx="4405064" cy="4632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Response: blood pressure</a:t>
            </a: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Explanatory variables you want to understand: drug</a:t>
            </a: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+mj-lt"/>
              </a:rPr>
              <a:t>Explanatory variable for control: sex, age, disease??</a:t>
            </a: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2" name="AutoShape 5" descr="Image result for hyperten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6" y="2076876"/>
            <a:ext cx="3314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95400" y="2060848"/>
            <a:ext cx="7086600" cy="449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 i="1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spcAft>
                <a:spcPts val="600"/>
              </a:spcAft>
            </a:pPr>
            <a:r>
              <a:rPr lang="en-GB" i="0" dirty="0"/>
              <a:t>Tests apply to a particular </a:t>
            </a:r>
            <a:r>
              <a:rPr lang="en-GB" i="0" dirty="0" smtClean="0"/>
              <a:t>question</a:t>
            </a:r>
          </a:p>
          <a:p>
            <a:pPr>
              <a:spcAft>
                <a:spcPts val="600"/>
              </a:spcAft>
            </a:pPr>
            <a:endParaRPr lang="en-GB" i="0" dirty="0"/>
          </a:p>
          <a:p>
            <a:pPr>
              <a:spcAft>
                <a:spcPts val="600"/>
              </a:spcAft>
            </a:pPr>
            <a:endParaRPr lang="en-GB" i="0" dirty="0"/>
          </a:p>
          <a:p>
            <a:pPr>
              <a:spcAft>
                <a:spcPts val="600"/>
              </a:spcAft>
            </a:pPr>
            <a:r>
              <a:rPr lang="en-GB" i="0" dirty="0"/>
              <a:t>Statistics are just evidence: as references are to your introduction, statistics are to your results.</a:t>
            </a:r>
          </a:p>
          <a:p>
            <a:pPr>
              <a:spcAft>
                <a:spcPts val="600"/>
              </a:spcAft>
            </a:pPr>
            <a:r>
              <a:rPr lang="en-GB" i="0" dirty="0"/>
              <a:t>At this level you should be able to </a:t>
            </a:r>
            <a:r>
              <a:rPr lang="en-GB" i="0" dirty="0" smtClean="0"/>
              <a:t>outline </a:t>
            </a:r>
            <a:r>
              <a:rPr lang="en-GB" i="0" dirty="0"/>
              <a:t>results are before </a:t>
            </a:r>
            <a:r>
              <a:rPr lang="en-GB" i="0" dirty="0" smtClean="0"/>
              <a:t>the statistical analysis</a:t>
            </a:r>
            <a:endParaRPr lang="en-GB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6F6AE11-828A-4F50-8500-0A127938285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99592" y="381000"/>
            <a:ext cx="784887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biological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589426" y="2634149"/>
            <a:ext cx="1877674" cy="1139342"/>
            <a:chOff x="3848338" y="2209800"/>
            <a:chExt cx="4000262" cy="341091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114800" y="2209800"/>
              <a:ext cx="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114800" y="5105400"/>
              <a:ext cx="3733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848338" y="5173662"/>
              <a:ext cx="1073494" cy="4307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sz="1200" dirty="0" smtClean="0">
                  <a:latin typeface="+mj-lt"/>
                </a:rPr>
                <a:t>A</a:t>
              </a:r>
              <a:endParaRPr lang="en-GB" sz="1200" dirty="0">
                <a:latin typeface="+mj-lt"/>
              </a:endParaRPr>
            </a:p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endParaRPr lang="en-GB" sz="2000" dirty="0">
                <a:latin typeface="+mj-lt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825311" y="5189951"/>
              <a:ext cx="1073494" cy="4307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sz="1200" dirty="0" smtClean="0">
                  <a:latin typeface="+mj-lt"/>
                </a:rPr>
                <a:t>B</a:t>
              </a:r>
              <a:endParaRPr lang="en-GB" sz="1200" dirty="0">
                <a:latin typeface="+mj-lt"/>
              </a:endParaRPr>
            </a:p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endParaRPr lang="en-GB" sz="2000" dirty="0">
                <a:latin typeface="+mj-lt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548233" y="5121694"/>
              <a:ext cx="1073494" cy="4307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sz="1200" dirty="0" smtClean="0">
                  <a:latin typeface="+mj-lt"/>
                </a:rPr>
                <a:t>C</a:t>
              </a:r>
              <a:endParaRPr lang="en-GB" sz="1200" dirty="0">
                <a:latin typeface="+mj-lt"/>
              </a:endParaRPr>
            </a:p>
            <a:p>
              <a:pPr marL="341313">
                <a:spcBef>
                  <a:spcPts val="500"/>
                </a:spcBef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endParaRPr lang="en-GB" sz="2000" dirty="0">
                <a:latin typeface="+mj-l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86299" y="3657600"/>
              <a:ext cx="381000" cy="567300"/>
              <a:chOff x="4686299" y="3657600"/>
              <a:chExt cx="381000" cy="6858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876799" y="3657600"/>
                <a:ext cx="0" cy="6858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86299" y="36576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6299" y="43434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358499" y="2907736"/>
              <a:ext cx="381000" cy="567300"/>
              <a:chOff x="4686299" y="3657600"/>
              <a:chExt cx="381000" cy="6858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876799" y="3657600"/>
                <a:ext cx="0" cy="6858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86299" y="36576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86299" y="43434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517804" y="2527210"/>
              <a:ext cx="381000" cy="825590"/>
              <a:chOff x="4686299" y="3657600"/>
              <a:chExt cx="381000" cy="6858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876799" y="3657600"/>
                <a:ext cx="0" cy="6858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86299" y="36576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86299" y="4343400"/>
                <a:ext cx="381000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4648200" y="2667000"/>
            <a:ext cx="0" cy="967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634212"/>
            <a:ext cx="1752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24028" y="3429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174547" y="31159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904690" y="27401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976428" y="32197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5144118" y="32074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494637" y="28944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45065" y="28833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5296518" y="2998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99592" y="381000"/>
            <a:ext cx="784887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 the results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7974" y="3827376"/>
            <a:ext cx="2740025" cy="21162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Drug A looks better than drugs B and C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2" name="AutoShape 5" descr="Image result for hyperten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10035"/>
            <a:ext cx="3314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114800" y="22098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14800" y="51054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4799" y="3886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36304" y="289544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7000" y="312490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340052" y="5116748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A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171557" y="5127634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B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12252" y="5128260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C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953000" y="5761264"/>
            <a:ext cx="1515600" cy="5547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Drug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2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99592" y="381000"/>
            <a:ext cx="784887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Statistical evidence for results being real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-19886" y="3196498"/>
            <a:ext cx="2740025" cy="1523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Drug A </a:t>
            </a:r>
            <a:r>
              <a:rPr lang="en-GB" sz="2800" b="1" dirty="0" smtClean="0">
                <a:latin typeface="+mj-lt"/>
              </a:rPr>
              <a:t>is</a:t>
            </a:r>
            <a:r>
              <a:rPr lang="en-GB" sz="2800" dirty="0" smtClean="0">
                <a:latin typeface="+mj-lt"/>
              </a:rPr>
              <a:t> better than drugs B and C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2" name="AutoShape 5" descr="Image result for hyperten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10035"/>
            <a:ext cx="3314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114800" y="2209800"/>
            <a:ext cx="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14800" y="5105400"/>
            <a:ext cx="373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4799" y="3886200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36304" y="289544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7000" y="3124906"/>
            <a:ext cx="144000" cy="144000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340052" y="5116748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A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171557" y="5127634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B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12252" y="5128260"/>
            <a:ext cx="1073495" cy="430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C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953000" y="5761264"/>
            <a:ext cx="1515600" cy="5547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+mj-lt"/>
              </a:rPr>
              <a:t>Drug</a:t>
            </a:r>
            <a:endParaRPr lang="en-GB" sz="2800" dirty="0">
              <a:latin typeface="+mj-lt"/>
            </a:endParaRPr>
          </a:p>
          <a:p>
            <a:pPr marL="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86299" y="3657600"/>
            <a:ext cx="381000" cy="567300"/>
            <a:chOff x="4686299" y="3657600"/>
            <a:chExt cx="381000" cy="685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58499" y="2907736"/>
            <a:ext cx="381000" cy="567300"/>
            <a:chOff x="4686299" y="3657600"/>
            <a:chExt cx="381000" cy="6858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517804" y="2527210"/>
            <a:ext cx="381000" cy="825590"/>
            <a:chOff x="4686299" y="3657600"/>
            <a:chExt cx="381000" cy="6858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876799" y="3657600"/>
              <a:ext cx="0" cy="6858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86299" y="36576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86299" y="4343400"/>
              <a:ext cx="3810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6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c700e2a-028b-4874-93cf-e141f3437fe4"/>
  <p:tag name="WASPOLLED" val="533B05638CDC42E6B2B5E054690AA81A"/>
  <p:tag name="TPVERSION" val="8"/>
  <p:tag name="TPFULLVERSION" val="8.5.0.39"/>
  <p:tag name="PPTVERSION" val="16"/>
  <p:tag name="TPOS" val="2"/>
  <p:tag name="TPLASTSAVEVERSION" val="6.3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12579</TotalTime>
  <Words>1170</Words>
  <Application>Microsoft Office PowerPoint</Application>
  <PresentationFormat>On-screen Show (4:3)</PresentationFormat>
  <Paragraphs>271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Symbol</vt:lpstr>
      <vt:lpstr>Arial</vt:lpstr>
      <vt:lpstr>Arial Unicode MS</vt:lpstr>
      <vt:lpstr>Consolas</vt:lpstr>
      <vt:lpstr>Calibri</vt:lpstr>
      <vt:lpstr>Times New Roman</vt:lpstr>
      <vt:lpstr>Office Theme</vt:lpstr>
      <vt:lpstr>Laboratory &amp; professional skills for Bioscientists term 3: Data Analysis in R</vt:lpstr>
      <vt:lpstr>Overview</vt:lpstr>
      <vt:lpstr>Module Learning Outcomes</vt:lpstr>
      <vt:lpstr>PowerPoint Presentation</vt:lpstr>
      <vt:lpstr>What is the biological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experiments and analysis</vt:lpstr>
      <vt:lpstr>Overview of experiments and analysis</vt:lpstr>
      <vt:lpstr>Overview of experiments and analysis</vt:lpstr>
      <vt:lpstr>Overview of experiments and analysis</vt:lpstr>
      <vt:lpstr>Overview of experiments and analysis</vt:lpstr>
      <vt:lpstr>Choosing the analysis</vt:lpstr>
      <vt:lpstr>Choosing the analysis: simplification</vt:lpstr>
      <vt:lpstr>Choosing the analysis: simplification</vt:lpstr>
      <vt:lpstr>PowerPoint Presentation</vt:lpstr>
      <vt:lpstr>Non-parametric alternatives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220</cp:revision>
  <cp:lastPrinted>2015-09-22T13:05:15Z</cp:lastPrinted>
  <dcterms:created xsi:type="dcterms:W3CDTF">2006-08-16T00:00:00Z</dcterms:created>
  <dcterms:modified xsi:type="dcterms:W3CDTF">2019-04-15T09:13:40Z</dcterms:modified>
</cp:coreProperties>
</file>