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98" r:id="rId3"/>
    <p:sldId id="258" r:id="rId4"/>
    <p:sldId id="476" r:id="rId5"/>
    <p:sldId id="505" r:id="rId6"/>
    <p:sldId id="499" r:id="rId7"/>
    <p:sldId id="501" r:id="rId8"/>
    <p:sldId id="502" r:id="rId9"/>
    <p:sldId id="470" r:id="rId10"/>
    <p:sldId id="430" r:id="rId11"/>
    <p:sldId id="507" r:id="rId12"/>
    <p:sldId id="504" r:id="rId13"/>
    <p:sldId id="433" r:id="rId14"/>
    <p:sldId id="481" r:id="rId15"/>
    <p:sldId id="491" r:id="rId16"/>
    <p:sldId id="493" r:id="rId17"/>
    <p:sldId id="492" r:id="rId18"/>
    <p:sldId id="503" r:id="rId19"/>
    <p:sldId id="494" r:id="rId20"/>
    <p:sldId id="488" r:id="rId21"/>
    <p:sldId id="495" r:id="rId22"/>
    <p:sldId id="496" r:id="rId23"/>
    <p:sldId id="497" r:id="rId24"/>
    <p:sldId id="466" r:id="rId25"/>
    <p:sldId id="450" r:id="rId26"/>
    <p:sldId id="453" r:id="rId27"/>
    <p:sldId id="454" r:id="rId28"/>
    <p:sldId id="458" r:id="rId29"/>
    <p:sldId id="451" r:id="rId30"/>
    <p:sldId id="452" r:id="rId31"/>
    <p:sldId id="508" r:id="rId32"/>
    <p:sldId id="510" r:id="rId33"/>
    <p:sldId id="506" r:id="rId34"/>
    <p:sldId id="459" r:id="rId35"/>
    <p:sldId id="461" r:id="rId36"/>
    <p:sldId id="464" r:id="rId37"/>
    <p:sldId id="462" r:id="rId38"/>
    <p:sldId id="509" r:id="rId39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Lucida Console" panose="020B0609040504020204" pitchFamily="49" charset="0"/>
      <p:regular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3" autoAdjust="0"/>
    <p:restoredTop sz="84720" autoAdjust="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3-4C8D-B25C-C6E842AAC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73-4C8D-B25C-C6E842AAC0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73-4C8D-B25C-C6E842AAC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9591040"/>
        <c:axId val="139986048"/>
        <c:axId val="47929536"/>
      </c:bar3DChart>
      <c:catAx>
        <c:axId val="139591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986048"/>
        <c:crosses val="autoZero"/>
        <c:auto val="1"/>
        <c:lblAlgn val="ctr"/>
        <c:lblOffset val="100"/>
        <c:noMultiLvlLbl val="0"/>
      </c:catAx>
      <c:valAx>
        <c:axId val="13998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91040"/>
        <c:crosses val="autoZero"/>
        <c:crossBetween val="between"/>
      </c:valAx>
      <c:serAx>
        <c:axId val="47929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998604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B30960E-94ED-4BB9-9FCD-3F0A886B443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88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4D7E240-94E7-4E16-B154-125725F0F78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84B8794-9650-4C5A-A5FD-219B003ABC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40D5236-A4CC-466E-9902-AA01FEE60B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40D5236-A4CC-466E-9902-AA01FEE60B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8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9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5C8C9CC-0A02-4BB9-B5BD-BEC391A6628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71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93072D3-C091-4DE7-971C-E6AD5120639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76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9EA2F2A-9D6D-4731-A5D5-943786615B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85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A5EFCDC-85FC-4AC1-9A4B-B46A99D38F0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4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0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9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1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5C8C9CC-0A02-4BB9-B5BD-BEC391A6628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85AA7A1-2E44-407F-9A62-BB8A016A980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7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15088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6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than two samples: One-way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05000"/>
                <a:ext cx="7391400" cy="42672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But, t-tests and ANOVA work in fundamentally the same </a:t>
                </a:r>
                <a:r>
                  <a:rPr lang="en-US" dirty="0" smtClean="0"/>
                  <a:t>way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en-US" dirty="0" smtClean="0"/>
                  <a:t>Both use ‘residual’ variation to see if explanatory variable (treatment) variation is big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en-US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/>
                        </a:rPr>
                        <m:t>𝑡</m:t>
                      </m:r>
                      <m:r>
                        <a:rPr lang="en-GB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2400">
                              <a:latin typeface="Cambria Math"/>
                            </a:rPr>
                            <m:t>−</m:t>
                          </m:r>
                          <m:r>
                            <a:rPr lang="en-GB" sz="2400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r>
                            <a:rPr lang="en-GB" sz="2400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2400">
                              <a:latin typeface="Cambria Math"/>
                            </a:rPr>
                            <m:t>𝑠</m:t>
                          </m:r>
                          <m:r>
                            <a:rPr lang="en-GB" sz="2400">
                              <a:latin typeface="Cambria Math"/>
                            </a:rPr>
                            <m:t>.</m:t>
                          </m:r>
                          <m:r>
                            <a:rPr lang="en-GB" sz="2400">
                              <a:latin typeface="Cambria Math"/>
                            </a:rPr>
                            <m:t>𝑒</m:t>
                          </m:r>
                          <m:r>
                            <a:rPr lang="en-GB" sz="2400">
                              <a:latin typeface="Cambria Math"/>
                            </a:rPr>
                            <m:t>. </m:t>
                          </m:r>
                          <m:r>
                            <a:rPr lang="en-GB" sz="2400">
                              <a:latin typeface="Cambria Math"/>
                            </a:rPr>
                            <m:t>𝑜𝑓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r>
                            <a:rPr lang="en-GB" sz="240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altLang="en-US" sz="2400" dirty="0" smtClean="0"/>
              </a:p>
              <a:p>
                <a:pPr marL="0" lv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𝐹</m:t>
                      </m:r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𝑇𝑟𝑒𝑎𝑡𝑚𝑒𝑛𝑡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𝑀𝑆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𝑅𝑒𝑠𝑖𝑑𝑢𝑎𝑙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𝑀𝑆</m:t>
                          </m:r>
                        </m:den>
                      </m:f>
                    </m:oMath>
                  </m:oMathPara>
                </a14:m>
                <a:endParaRPr lang="en-GB" sz="2400" dirty="0">
                  <a:latin typeface="Verdana" pitchFamily="34" charset="0"/>
                  <a:cs typeface="Times New Roman" pitchFamily="18" charset="0"/>
                </a:endParaRPr>
              </a:p>
              <a:p>
                <a:pPr marL="0" lv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GB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05000"/>
                <a:ext cx="7391400" cy="4267200"/>
              </a:xfrm>
              <a:blipFill>
                <a:blip r:embed="rId3"/>
                <a:stretch>
                  <a:fillRect l="-1485" t="-1429" r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smtClean="0"/>
              <a:t>Choosing tests </a:t>
            </a:r>
            <a:br>
              <a:rPr lang="en-GB" altLang="en-US" sz="2400" smtClean="0"/>
            </a:br>
            <a:r>
              <a:rPr lang="en-GB" altLang="en-US" smtClean="0"/>
              <a:t>Why ANOVA, not several </a:t>
            </a:r>
            <a:r>
              <a:rPr lang="en-GB" altLang="en-US" i="1" smtClean="0"/>
              <a:t>t</a:t>
            </a:r>
            <a:r>
              <a:rPr lang="en-GB" altLang="en-US" smtClean="0"/>
              <a:t>–tests?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01000" cy="3367076"/>
          </a:xfrm>
        </p:spPr>
        <p:txBody>
          <a:bodyPr wrap="square">
            <a:spAutoFit/>
          </a:bodyPr>
          <a:lstStyle/>
          <a:p>
            <a:pPr marL="171450" lvl="1" indent="0">
              <a:buNone/>
            </a:pPr>
            <a:r>
              <a:rPr lang="en-GB" dirty="0" smtClean="0"/>
              <a:t>ANOVA, like </a:t>
            </a:r>
            <a:r>
              <a:rPr lang="en-GB" i="1" dirty="0" smtClean="0"/>
              <a:t>t</a:t>
            </a:r>
            <a:r>
              <a:rPr lang="en-GB" dirty="0" smtClean="0"/>
              <a:t>-tests </a:t>
            </a:r>
            <a:r>
              <a:rPr lang="en-GB" dirty="0"/>
              <a:t>assumes the “residuals” are normally distributed and have homogeneity of </a:t>
            </a:r>
            <a:r>
              <a:rPr lang="en-GB" dirty="0" smtClean="0"/>
              <a:t>variance</a:t>
            </a:r>
          </a:p>
          <a:p>
            <a:pPr marL="171450" lvl="1" indent="0">
              <a:buNone/>
            </a:pPr>
            <a:endParaRPr lang="en-GB" dirty="0"/>
          </a:p>
          <a:p>
            <a:pPr marL="171450" lvl="1" indent="0">
              <a:buNone/>
            </a:pPr>
            <a:r>
              <a:rPr lang="en-GB" dirty="0" err="1" smtClean="0"/>
              <a:t>Kruskal</a:t>
            </a:r>
            <a:r>
              <a:rPr lang="en-GB" dirty="0" smtClean="0"/>
              <a:t>-Wallis is the non-parametric equivalent when assumptions are not met.</a:t>
            </a:r>
            <a:endParaRPr lang="en-GB" dirty="0"/>
          </a:p>
          <a:p>
            <a:pPr marL="171450" lvl="1" indent="0">
              <a:buNone/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048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Assumptions and alternative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5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one-way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1"/>
            <a:ext cx="7772400" cy="4040188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Which growth medium is best for growing bacterial cultures? </a:t>
            </a:r>
          </a:p>
          <a:p>
            <a:pPr eaLnBrk="1" hangingPunct="1">
              <a:defRPr/>
            </a:pPr>
            <a:r>
              <a:rPr lang="en-GB" sz="2800" dirty="0" smtClean="0"/>
              <a:t>Explanatory variable is </a:t>
            </a:r>
            <a:r>
              <a:rPr lang="en-GB" sz="2800" dirty="0" smtClean="0">
                <a:ea typeface="+mn-ea"/>
                <a:cs typeface="+mn-cs"/>
              </a:rPr>
              <a:t>type of media</a:t>
            </a:r>
            <a:r>
              <a:rPr lang="en-GB" sz="2800" dirty="0" smtClean="0"/>
              <a:t>: categorical with 3 groups</a:t>
            </a:r>
            <a:endParaRPr lang="en-GB" sz="2800" dirty="0" smtClean="0">
              <a:ea typeface="+mn-ea"/>
              <a:cs typeface="+mn-cs"/>
            </a:endParaRP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</a:t>
            </a: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 + sugar</a:t>
            </a: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 + sugar + amino acids</a:t>
            </a:r>
          </a:p>
          <a:p>
            <a:pPr marL="342900" lvl="1" indent="-342900"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Response variable is colony diameters (mm)</a:t>
            </a: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435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3" r="62442" b="24526"/>
          <a:stretch/>
        </p:blipFill>
        <p:spPr>
          <a:xfrm>
            <a:off x="609600" y="1507555"/>
            <a:ext cx="3733800" cy="48487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67200" y="1981200"/>
            <a:ext cx="4419600" cy="437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/>
              <a:t>One response, one categorical explanatory variable (“one-way </a:t>
            </a:r>
            <a:r>
              <a:rPr lang="en-GB" dirty="0" smtClean="0"/>
              <a:t>ANOVA” or “one-factor ANOVA”)</a:t>
            </a:r>
            <a:endParaRPr lang="en-GB" dirty="0" smtClean="0"/>
          </a:p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r>
              <a:rPr lang="en-GB" dirty="0" smtClean="0"/>
              <a:t>These </a:t>
            </a:r>
            <a:r>
              <a:rPr lang="en-GB" dirty="0" smtClean="0"/>
              <a:t>data are in tidy </a:t>
            </a:r>
            <a:r>
              <a:rPr lang="en-GB" dirty="0" smtClean="0"/>
              <a:t>format</a:t>
            </a:r>
            <a:r>
              <a:rPr lang="en-GB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07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Plot your data: roughly – perhaps..  </a:t>
            </a:r>
            <a:endParaRPr lang="en-GB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3506" y="2292805"/>
            <a:ext cx="52204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medium, y = diameter))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8" t="3113"/>
          <a:stretch/>
        </p:blipFill>
        <p:spPr>
          <a:xfrm>
            <a:off x="2667000" y="3276600"/>
            <a:ext cx="5410200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3988" y="4724400"/>
            <a:ext cx="8151812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culturesum</a:t>
            </a:r>
            <a:endParaRPr lang="en-GB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3 x 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medium                    mean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        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control                   10.1 0.716    10 0.226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with sugar                10.2 0.818    10 0.259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with sugar + amino acids  11.4 1.18     10 0.373</a:t>
            </a:r>
            <a:endParaRPr lang="en-GB" sz="20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Summarise the data:</a:t>
            </a:r>
            <a:endParaRPr lang="en-GB" altLang="en-US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2546330"/>
            <a:ext cx="5105400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culturesum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culture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(medium)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sqrt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5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55626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diameter ~ medium)</a:t>
            </a:r>
            <a:endParaRPr lang="en-GB" sz="28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" y="980471"/>
            <a:ext cx="243840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 smtClean="0"/>
              <a:t>anova</a:t>
            </a:r>
            <a:endParaRPr lang="en-GB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Assign result because we will be able to access residuals from this object later</a:t>
            </a:r>
            <a:endParaRPr lang="en-GB" alt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7740" y="1503691"/>
            <a:ext cx="0" cy="1087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55626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diameter ~ medium)</a:t>
            </a:r>
            <a:endParaRPr lang="en-GB" sz="2800" kern="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8760" y="1447800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Name of the </a:t>
            </a:r>
            <a:r>
              <a:rPr lang="en-GB" altLang="en-US" sz="2800" dirty="0" err="1" smtClean="0"/>
              <a:t>dataframe</a:t>
            </a:r>
            <a:endParaRPr lang="en-GB" altLang="en-US" sz="2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49240" y="3805931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model</a:t>
            </a:r>
            <a:r>
              <a:rPr lang="en-GB" altLang="en-US" sz="2800" dirty="0"/>
              <a:t>:</a:t>
            </a:r>
            <a:r>
              <a:rPr lang="en-GB" altLang="en-US" sz="2800" dirty="0" smtClean="0"/>
              <a:t> explain diameter by medium</a:t>
            </a:r>
            <a:endParaRPr lang="en-GB" alt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419600" y="1971020"/>
            <a:ext cx="899160" cy="510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1"/>
          </p:cNvCxnSpPr>
          <p:nvPr/>
        </p:nvCxnSpPr>
        <p:spPr>
          <a:xfrm flipH="1" flipV="1">
            <a:off x="4038600" y="3442906"/>
            <a:ext cx="1310640" cy="8400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38400"/>
            <a:ext cx="5562600" cy="1097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  <a:endParaRPr lang="en-GB" sz="28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Examine the result</a:t>
            </a:r>
            <a:endParaRPr lang="en-GB" altLang="en-US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151812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sz="20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400" kern="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68" y="1665615"/>
            <a:ext cx="156813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 value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553200" y="2317750"/>
            <a:ext cx="914400" cy="154779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794" y="6198255"/>
            <a:ext cx="457120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A key for the line annotation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2438400" y="5334000"/>
            <a:ext cx="1219200" cy="8642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Independent and non-independent samples</a:t>
            </a:r>
          </a:p>
          <a:p>
            <a:r>
              <a:rPr lang="en-GB" dirty="0" smtClean="0"/>
              <a:t>Two-sample-tests</a:t>
            </a:r>
          </a:p>
          <a:p>
            <a:pPr lvl="1"/>
            <a:r>
              <a:rPr lang="en-GB" dirty="0" smtClean="0"/>
              <a:t>The two-sample </a:t>
            </a:r>
            <a:r>
              <a:rPr lang="en-GB" i="1" dirty="0" smtClean="0"/>
              <a:t>t</a:t>
            </a:r>
            <a:r>
              <a:rPr lang="en-GB" dirty="0" smtClean="0"/>
              <a:t>-test</a:t>
            </a:r>
          </a:p>
          <a:p>
            <a:pPr lvl="1"/>
            <a:r>
              <a:rPr lang="en-GB" dirty="0" smtClean="0"/>
              <a:t>The two sample Wilcoxon, also known as the Mann-Whitney</a:t>
            </a:r>
          </a:p>
          <a:p>
            <a:r>
              <a:rPr lang="en-GB" dirty="0"/>
              <a:t>In RStudio </a:t>
            </a:r>
          </a:p>
          <a:p>
            <a:pPr lvl="1"/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i="1" dirty="0"/>
          </a:p>
          <a:p>
            <a:pPr lvl="1"/>
            <a:r>
              <a:rPr lang="en-GB" dirty="0" smtClean="0"/>
              <a:t>Summarising, plotting and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 smtClean="0"/>
              <a:t>Sum </a:t>
            </a:r>
            <a:r>
              <a:rPr lang="en-GB" altLang="en-US" dirty="0" err="1" smtClean="0"/>
              <a:t>Sq</a:t>
            </a:r>
            <a:r>
              <a:rPr lang="en-GB" altLang="en-US" dirty="0"/>
              <a:t>: “Sums of squares </a:t>
            </a:r>
            <a:r>
              <a:rPr lang="en-GB" altLang="en-US" dirty="0" smtClean="0"/>
              <a:t>” (SS): (“</a:t>
            </a:r>
            <a:r>
              <a:rPr lang="en-GB" altLang="en-US" i="1" dirty="0" smtClean="0"/>
              <a:t>sum squared deviation from the mean</a:t>
            </a:r>
            <a:r>
              <a:rPr lang="en-GB" altLang="en-US" dirty="0" smtClean="0"/>
              <a:t>”)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Mean </a:t>
            </a:r>
            <a:r>
              <a:rPr lang="en-GB" altLang="en-US" dirty="0" err="1"/>
              <a:t>Sq</a:t>
            </a:r>
            <a:r>
              <a:rPr lang="en-GB" altLang="en-US" dirty="0"/>
              <a:t>: “Mean square” (MS): variance </a:t>
            </a:r>
            <a:r>
              <a:rPr lang="en-GB" altLang="en-US" dirty="0" smtClean="0"/>
              <a:t>SS / </a:t>
            </a:r>
            <a:r>
              <a:rPr lang="en-GB" altLang="en-US" dirty="0" err="1" smtClean="0"/>
              <a:t>df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(“</a:t>
            </a:r>
            <a:r>
              <a:rPr lang="en-GB" altLang="en-US" i="1" dirty="0"/>
              <a:t>average squared deviation from the mean</a:t>
            </a:r>
            <a:r>
              <a:rPr lang="en-GB" altLang="en-US" dirty="0" smtClean="0"/>
              <a:t>”)</a:t>
            </a:r>
            <a:endParaRPr lang="en-GB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r>
              <a:rPr lang="en-GB" altLang="en-US" sz="3000" dirty="0" smtClean="0"/>
              <a:t>Not in output: Total MS: total variation</a:t>
            </a:r>
          </a:p>
          <a:p>
            <a:r>
              <a:rPr lang="en-GB" altLang="en-US" sz="3000" dirty="0" smtClean="0"/>
              <a:t>5.247 - Treatment/factor MS:  variation due to categorical variable</a:t>
            </a:r>
          </a:p>
          <a:p>
            <a:r>
              <a:rPr lang="en-GB" altLang="en-US" sz="3000" dirty="0" smtClean="0"/>
              <a:t>0.858 - Residual MS: background/random/left over variation</a:t>
            </a:r>
            <a:endParaRPr lang="en-GB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6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000" dirty="0" smtClean="0"/>
              <a:t>F is the test statistic</a:t>
            </a:r>
          </a:p>
          <a:p>
            <a:pPr marL="0" indent="0">
              <a:buNone/>
            </a:pPr>
            <a:r>
              <a:rPr lang="en-GB" altLang="en-US" sz="3000" dirty="0" smtClean="0"/>
              <a:t>It is </a:t>
            </a:r>
            <a:r>
              <a:rPr lang="en-GB" altLang="en-US" sz="3000" dirty="0" smtClean="0"/>
              <a:t>variable </a:t>
            </a:r>
            <a:r>
              <a:rPr lang="en-GB" altLang="en-US" sz="3000" dirty="0" smtClean="0"/>
              <a:t>MS / Residual MS</a:t>
            </a:r>
          </a:p>
          <a:p>
            <a:pPr marL="0" indent="0">
              <a:buNone/>
            </a:pPr>
            <a:r>
              <a:rPr lang="en-GB" sz="3000" dirty="0" smtClean="0"/>
              <a:t>5.247 / 0.858 = 6.113</a:t>
            </a:r>
          </a:p>
          <a:p>
            <a:pPr marL="0" indent="0">
              <a:buNone/>
            </a:pPr>
            <a:r>
              <a:rPr lang="en-GB" sz="3000" dirty="0" smtClean="0"/>
              <a:t>There is 6.113 times the variance between groups than within them</a:t>
            </a:r>
            <a:endParaRPr lang="en-GB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One-way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eaLnBrk="0" hangingPunct="0">
              <a:buClr>
                <a:schemeClr val="tx1"/>
              </a:buClr>
              <a:buSzPct val="90000"/>
              <a:defRPr/>
            </a:pPr>
            <a:r>
              <a:rPr lang="en-GB" dirty="0" smtClean="0"/>
              <a:t>ANOVA assumes </a:t>
            </a:r>
            <a:r>
              <a:rPr lang="en-GB" dirty="0"/>
              <a:t>the “residuals” are normally distributed and have homogeneity of variance</a:t>
            </a:r>
          </a:p>
          <a:p>
            <a:pPr eaLnBrk="0" hangingPunct="0">
              <a:buClr>
                <a:schemeClr val="tx1"/>
              </a:buClr>
              <a:buSzPct val="90000"/>
              <a:defRPr/>
            </a:pPr>
            <a:r>
              <a:rPr lang="en-GB" kern="0" dirty="0" smtClean="0"/>
              <a:t>First </a:t>
            </a:r>
            <a:r>
              <a:rPr lang="en-GB" kern="0" dirty="0"/>
              <a:t>use common sense: colony </a:t>
            </a:r>
            <a:r>
              <a:rPr lang="en-GB" kern="0" dirty="0" smtClean="0"/>
              <a:t>diameter is continuous </a:t>
            </a:r>
            <a:r>
              <a:rPr lang="en-GB" kern="0" dirty="0"/>
              <a:t>and we would expect it to be normally distributed thus we would expect the residuals to be normally distributed</a:t>
            </a:r>
          </a:p>
          <a:p>
            <a:pPr marL="57150" indent="0"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GB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0.96423, p-value = </a:t>
            </a:r>
            <a:r>
              <a:rPr lang="en-GB" altLang="en-US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0.3953</a:t>
            </a:r>
          </a:p>
          <a:p>
            <a:pPr>
              <a:buNone/>
              <a:defRPr/>
            </a:pPr>
            <a:endParaRPr lang="en-GB" altLang="en-US" sz="2000" kern="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" r="6459"/>
          <a:stretch/>
        </p:blipFill>
        <p:spPr bwMode="auto">
          <a:xfrm>
            <a:off x="5537910" y="1676400"/>
            <a:ext cx="3048000" cy="21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r="4143"/>
          <a:stretch/>
        </p:blipFill>
        <p:spPr bwMode="auto">
          <a:xfrm>
            <a:off x="5333999" y="4191000"/>
            <a:ext cx="3455821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2859" y="2514600"/>
            <a:ext cx="28462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Should be normally distributed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048405"/>
            <a:ext cx="2286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Spread should be similar in each group</a:t>
            </a:r>
            <a:endParaRPr lang="en-GB" sz="16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One-way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1676400" y="4334856"/>
            <a:ext cx="36576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1676400" y="2789565"/>
            <a:ext cx="36576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32864" y="1892300"/>
            <a:ext cx="1849137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4978124" y="1892300"/>
            <a:ext cx="1575076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3368698" y="1897396"/>
            <a:ext cx="1609426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05000"/>
            <a:ext cx="8153400" cy="4687889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There is a significant effect of media on the diameter of bacterial colonies (ANOVA: </a:t>
            </a:r>
            <a:r>
              <a:rPr lang="en-GB" i="1" dirty="0" smtClean="0"/>
              <a:t>F</a:t>
            </a:r>
            <a:r>
              <a:rPr lang="en-GB" dirty="0" smtClean="0"/>
              <a:t> = 6.11; </a:t>
            </a:r>
            <a:r>
              <a:rPr lang="en-GB" i="1" dirty="0" err="1" smtClean="0"/>
              <a:t>d.f.</a:t>
            </a:r>
            <a:r>
              <a:rPr lang="en-GB" dirty="0" smtClean="0"/>
              <a:t> = 2, 27; </a:t>
            </a:r>
            <a:r>
              <a:rPr lang="en-GB" i="1" dirty="0"/>
              <a:t> </a:t>
            </a:r>
            <a:r>
              <a:rPr lang="en-GB" i="1" dirty="0" smtClean="0"/>
              <a:t>p </a:t>
            </a:r>
            <a:r>
              <a:rPr lang="en-GB" dirty="0" smtClean="0"/>
              <a:t>= 0.006).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Or</a:t>
            </a:r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 smtClean="0"/>
              <a:t>There </a:t>
            </a:r>
            <a:r>
              <a:rPr lang="en-GB" dirty="0"/>
              <a:t>is a significant </a:t>
            </a:r>
            <a:r>
              <a:rPr lang="en-GB" dirty="0" smtClean="0"/>
              <a:t>difference in diameters between colonies grown on different media  (</a:t>
            </a:r>
            <a:r>
              <a:rPr lang="en-GB" dirty="0"/>
              <a:t>ANOVA: </a:t>
            </a:r>
            <a:r>
              <a:rPr lang="en-GB" i="1" dirty="0"/>
              <a:t>F</a:t>
            </a:r>
            <a:r>
              <a:rPr lang="en-GB" dirty="0"/>
              <a:t> = 6.11; </a:t>
            </a:r>
            <a:r>
              <a:rPr lang="en-GB" i="1" dirty="0" err="1"/>
              <a:t>d.f.</a:t>
            </a:r>
            <a:r>
              <a:rPr lang="en-GB" dirty="0"/>
              <a:t> = 2, 27; </a:t>
            </a:r>
            <a:r>
              <a:rPr lang="en-GB" i="1" dirty="0"/>
              <a:t>P</a:t>
            </a:r>
            <a:r>
              <a:rPr lang="en-GB" dirty="0"/>
              <a:t>=0.006</a:t>
            </a:r>
            <a:r>
              <a:rPr lang="en-GB" dirty="0" smtClean="0"/>
              <a:t>).</a:t>
            </a:r>
          </a:p>
          <a:p>
            <a:pPr marL="0" indent="-57150">
              <a:buClr>
                <a:schemeClr val="accent2"/>
              </a:buClr>
              <a:buNone/>
              <a:defRPr/>
            </a:pPr>
            <a:endParaRPr lang="en-GB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 smtClean="0"/>
              <a:t>What about direction and magnitude??</a:t>
            </a:r>
            <a:endParaRPr lang="en-GB" dirty="0"/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 smtClean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5047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69288" cy="8382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Which means differ? Post-hoc test needed e.g., Tukey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3187" y="2517775"/>
            <a:ext cx="8964613" cy="3959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  <a:endParaRPr lang="en-GB" sz="16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diameter ~ medium)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$medium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diff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sugar-control                  0.170 -0.857331 1.197331 0.9116894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acids-control    1.331  0.303669 2.358331 0.0092052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acids-with sugar 1.161  0.133669 2.188331 0.0243794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19881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086600" cy="1160463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Which means differ?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534" y="1219200"/>
            <a:ext cx="5741266" cy="6096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sz="2800" dirty="0" smtClean="0"/>
              <a:t>Visualise with post-hoc plot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0825" y="1993792"/>
            <a:ext cx="310197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(mod))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t="7567" r="5795" b="3465"/>
          <a:stretch>
            <a:fillRect/>
          </a:stretch>
        </p:blipFill>
        <p:spPr bwMode="auto">
          <a:xfrm>
            <a:off x="3860800" y="2348360"/>
            <a:ext cx="4318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 bwMode="auto">
          <a:xfrm>
            <a:off x="5616432" y="4840711"/>
            <a:ext cx="2287586" cy="329349"/>
          </a:xfrm>
          <a:prstGeom prst="wedgeRectCallout">
            <a:avLst>
              <a:gd name="adj1" fmla="val -20710"/>
              <a:gd name="adj2" fmla="val -5256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rgbClr val="000000"/>
                </a:solidFill>
              </a:rPr>
              <a:t>95% 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531940" y="1366837"/>
            <a:ext cx="2523522" cy="863600"/>
          </a:xfrm>
          <a:prstGeom prst="wedgeRectCallout">
            <a:avLst>
              <a:gd name="adj1" fmla="val -17263"/>
              <a:gd name="adj2" fmla="val 392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difference of zero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07893" y="3508169"/>
            <a:ext cx="2778125" cy="2665084"/>
            <a:chOff x="250825" y="2849891"/>
            <a:chExt cx="2778125" cy="2665084"/>
          </a:xfrm>
        </p:grpSpPr>
        <p:sp>
          <p:nvSpPr>
            <p:cNvPr id="7" name="Rectangular Callout 6"/>
            <p:cNvSpPr/>
            <p:nvPr/>
          </p:nvSpPr>
          <p:spPr>
            <a:xfrm>
              <a:off x="250825" y="3723135"/>
              <a:ext cx="2141017" cy="863600"/>
            </a:xfrm>
            <a:prstGeom prst="wedgeRectCallout">
              <a:avLst>
                <a:gd name="adj1" fmla="val 15593"/>
                <a:gd name="adj2" fmla="val 443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800" dirty="0" smtClean="0">
                  <a:solidFill>
                    <a:schemeClr val="tx1"/>
                  </a:solidFill>
                </a:rPr>
                <a:t>comparison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391842" y="2849891"/>
              <a:ext cx="595833" cy="87324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33117" y="4154935"/>
              <a:ext cx="595833" cy="48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3117" y="4603857"/>
              <a:ext cx="595833" cy="91111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26967" y="228600"/>
            <a:ext cx="8640763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diff      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sugar-control                  0.170 -0.857331 1.197331 0.9116894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acids-control    1.331  0.303669 2.358331 0.0092052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acids-with sugar 1.161  0.133669 2.188331 0.0243794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0" y="9906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12954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382000" y="2246204"/>
            <a:ext cx="0" cy="13351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10200" y="3581400"/>
            <a:ext cx="2971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145812" y="6046471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669194" y="1691113"/>
            <a:ext cx="1788358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45812" y="4343400"/>
            <a:ext cx="35117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53" y="1676400"/>
            <a:ext cx="3653236" cy="4876800"/>
          </a:xfrm>
        </p:spPr>
        <p:txBody>
          <a:bodyPr>
            <a:noAutofit/>
          </a:bodyPr>
          <a:lstStyle/>
          <a:p>
            <a:pPr marL="0" indent="-4000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 smtClean="0"/>
              <a:t>There is a significant effect of media on the diameter of bacterial colonies (ANOVA: </a:t>
            </a:r>
            <a:r>
              <a:rPr lang="en-GB" sz="2800" i="1" dirty="0" smtClean="0"/>
              <a:t>F</a:t>
            </a:r>
            <a:r>
              <a:rPr lang="en-GB" sz="2800" dirty="0" smtClean="0"/>
              <a:t> = 6.11; </a:t>
            </a:r>
            <a:r>
              <a:rPr lang="en-GB" sz="2800" i="1" dirty="0" err="1" smtClean="0"/>
              <a:t>d.f.</a:t>
            </a:r>
            <a:r>
              <a:rPr lang="en-GB" sz="2800" dirty="0" smtClean="0"/>
              <a:t> = 2, 27; </a:t>
            </a:r>
            <a:r>
              <a:rPr lang="en-GB" sz="2800" i="1" dirty="0" smtClean="0"/>
              <a:t>p </a:t>
            </a:r>
            <a:r>
              <a:rPr lang="en-GB" sz="2800" dirty="0" smtClean="0"/>
              <a:t>= 0.006) with colonies growing significantly better when both sugar and amino acids are added to the medium (see Figure 1).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6500"/>
              </p:ext>
            </p:extLst>
          </p:nvPr>
        </p:nvGraphicFramePr>
        <p:xfrm>
          <a:off x="4495799" y="5378929"/>
          <a:ext cx="4038601" cy="1276114"/>
        </p:xfrm>
        <a:graphic>
          <a:graphicData uri="http://schemas.openxmlformats.org/drawingml/2006/table">
            <a:tbl>
              <a:tblPr/>
              <a:tblGrid>
                <a:gridCol w="214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79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Figure 1.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Colony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diameter for bacteria grown on different media.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Heavy lines are group means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with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error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bars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being +/-1 </a:t>
                      </a:r>
                      <a:r>
                        <a:rPr lang="en-GB" sz="1200" i="1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S.E</a:t>
                      </a:r>
                      <a:r>
                        <a:rPr lang="en-GB" sz="1200" i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Significant comparisons are indicated.</a:t>
                      </a:r>
                      <a:endParaRPr lang="en-GB" sz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91" y="1407234"/>
            <a:ext cx="3928278" cy="42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5759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NOT LIKE THIS!!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There was a significant difference between media and growth rates ………..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It doesn’t make sense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25975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Extend our ability to test for differences between two or more groups: one-way ANOVA and its non-parametric </a:t>
            </a:r>
            <a:r>
              <a:rPr lang="en-GB" dirty="0"/>
              <a:t>equivalent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r>
              <a:rPr lang="en-GB" dirty="0" smtClean="0"/>
              <a:t>Why not do several </a:t>
            </a:r>
            <a:r>
              <a:rPr lang="en-GB" dirty="0"/>
              <a:t>two-sample </a:t>
            </a:r>
            <a:r>
              <a:rPr lang="en-GB" dirty="0" smtClean="0"/>
              <a:t>tests?</a:t>
            </a:r>
          </a:p>
          <a:p>
            <a:r>
              <a:rPr lang="en-GB" dirty="0" smtClean="0"/>
              <a:t>ANOVA terminology and concepts</a:t>
            </a:r>
          </a:p>
          <a:p>
            <a:r>
              <a:rPr lang="en-GB" dirty="0" smtClean="0"/>
              <a:t>ANOVA assumptions </a:t>
            </a:r>
          </a:p>
          <a:p>
            <a:r>
              <a:rPr lang="en-GB" dirty="0" smtClean="0"/>
              <a:t>Running, interpreting and reporting an ANOVA</a:t>
            </a:r>
          </a:p>
          <a:p>
            <a:r>
              <a:rPr lang="en-GB" dirty="0" smtClean="0"/>
              <a:t>Post-hoc analysis (after a significant ANOVA)</a:t>
            </a:r>
          </a:p>
          <a:p>
            <a:r>
              <a:rPr lang="en-GB" dirty="0" smtClean="0"/>
              <a:t>When assumptions are not met: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  <a:p>
            <a:r>
              <a:rPr lang="en-GB" dirty="0"/>
              <a:t>Running, interpreting and </a:t>
            </a:r>
            <a:r>
              <a:rPr lang="en-GB" dirty="0" smtClean="0"/>
              <a:t>reporting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r>
              <a:rPr lang="en-GB" dirty="0" smtClean="0"/>
              <a:t>Post-hoc </a:t>
            </a:r>
            <a:r>
              <a:rPr lang="en-GB" dirty="0"/>
              <a:t>analysis (after a </a:t>
            </a:r>
            <a:r>
              <a:rPr lang="en-GB" dirty="0" smtClean="0"/>
              <a:t>significant </a:t>
            </a:r>
            <a:r>
              <a:rPr lang="en-GB" dirty="0" err="1" smtClean="0"/>
              <a:t>Kruskal</a:t>
            </a:r>
            <a:r>
              <a:rPr lang="en-GB" dirty="0" smtClean="0"/>
              <a:t>-Wallis)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772816"/>
            <a:ext cx="7488832" cy="264678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There was a significant difference between media in growth rates ………..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OR…..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4221088"/>
            <a:ext cx="6094784" cy="156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sz="3200" kern="0" dirty="0" smtClean="0"/>
              <a:t>There was a significant effect of media on growth………..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2776572"/>
            <a:ext cx="5089376" cy="3011180"/>
            <a:chOff x="107504" y="2776571"/>
            <a:chExt cx="5089376" cy="3011180"/>
          </a:xfrm>
        </p:grpSpPr>
        <p:sp>
          <p:nvSpPr>
            <p:cNvPr id="3" name="TextBox 2"/>
            <p:cNvSpPr txBox="1"/>
            <p:nvPr/>
          </p:nvSpPr>
          <p:spPr>
            <a:xfrm>
              <a:off x="412304" y="5185845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factor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504" y="2776571"/>
              <a:ext cx="244827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i="1" dirty="0" smtClean="0">
                  <a:solidFill>
                    <a:schemeClr val="tx1"/>
                  </a:solidFill>
                </a:rPr>
                <a:t>factor levels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8927" y="5202976"/>
              <a:ext cx="221203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response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3104" y="2776571"/>
              <a:ext cx="219377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response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29477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One-way ANOVA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</a:t>
            </a:r>
            <a:r>
              <a:rPr lang="en-GB" sz="2800" kern="0" dirty="0" smtClean="0"/>
              <a:t>for a difference between </a:t>
            </a:r>
            <a:r>
              <a:rPr lang="en-GB" sz="2800" kern="0" dirty="0" smtClean="0"/>
              <a:t>two OR more </a:t>
            </a:r>
            <a:r>
              <a:rPr lang="en-GB" sz="2800" kern="0" dirty="0" smtClean="0"/>
              <a:t>independent means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F</a:t>
            </a:r>
            <a:r>
              <a:rPr lang="en-GB" sz="2800" kern="0" dirty="0" smtClean="0"/>
              <a:t> is a variance ration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m</a:t>
            </a:r>
            <a:r>
              <a:rPr lang="it-IT" sz="2000" kern="0" dirty="0" smtClean="0">
                <a:latin typeface="Lucida Console" panose="020B0609040504020204" pitchFamily="49" charset="0"/>
              </a:rPr>
              <a:t>od &lt;- aov(data </a:t>
            </a:r>
            <a:r>
              <a:rPr lang="it-IT" sz="2000" kern="0" dirty="0">
                <a:latin typeface="Lucida Console" panose="020B0609040504020204" pitchFamily="49" charset="0"/>
              </a:rPr>
              <a:t>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 ~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explanatory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summary(mod)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endParaRPr lang="en-GB" sz="2800" kern="0" dirty="0" smtClean="0"/>
          </a:p>
          <a:p>
            <a:r>
              <a:rPr lang="en-GB" sz="2800" kern="0" dirty="0" smtClean="0"/>
              <a:t>continued</a:t>
            </a: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One-way ANOVA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ANOVA tells at lest two means differ and a post-hoc test is need to determine which means differ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Tukey Honest Significant Difference is the post-hoc we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TukeyHSD(mod)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</a:t>
            </a:r>
            <a:r>
              <a:rPr lang="en-US" sz="2800" kern="0" dirty="0" smtClean="0"/>
              <a:t>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data and ‘model’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</a:t>
            </a:r>
            <a:r>
              <a:rPr lang="en-US" smtClean="0"/>
              <a:t>the </a:t>
            </a: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01000" cy="3625608"/>
          </a:xfrm>
        </p:spPr>
        <p:txBody>
          <a:bodyPr wrap="square">
            <a:spAutoFit/>
          </a:bodyPr>
          <a:lstStyle/>
          <a:p>
            <a:pPr marL="171450" lvl="1" indent="0">
              <a:buNone/>
            </a:pPr>
            <a:r>
              <a:rPr lang="en-GB" altLang="en-US" dirty="0" smtClean="0"/>
              <a:t>When assumptions are not met</a:t>
            </a:r>
          </a:p>
          <a:p>
            <a:pPr marL="628650" lvl="1" indent="-457200"/>
            <a:r>
              <a:rPr lang="en-GB" altLang="en-US" dirty="0" smtClean="0"/>
              <a:t>Residuals </a:t>
            </a:r>
            <a:r>
              <a:rPr lang="en-GB" altLang="en-US" dirty="0"/>
              <a:t>not normal</a:t>
            </a:r>
          </a:p>
          <a:p>
            <a:pPr marL="628650" lvl="1" indent="-457200"/>
            <a:r>
              <a:rPr lang="en-GB" altLang="en-US" dirty="0" smtClean="0"/>
              <a:t>Unequal </a:t>
            </a:r>
            <a:r>
              <a:rPr lang="en-GB" altLang="en-US" dirty="0"/>
              <a:t>variance</a:t>
            </a:r>
          </a:p>
          <a:p>
            <a:pPr marL="171450" lvl="1" indent="0">
              <a:buNone/>
            </a:pPr>
            <a:r>
              <a:rPr lang="en-GB" altLang="en-US" dirty="0" smtClean="0"/>
              <a:t>Likely when:</a:t>
            </a:r>
          </a:p>
          <a:p>
            <a:pPr marL="628650" lvl="1" indent="-457200"/>
            <a:r>
              <a:rPr lang="en-GB" altLang="en-US" dirty="0"/>
              <a:t>Repeated</a:t>
            </a:r>
            <a:r>
              <a:rPr lang="en-GB" altLang="en-US" dirty="0" smtClean="0"/>
              <a:t> </a:t>
            </a:r>
            <a:r>
              <a:rPr lang="en-GB" altLang="en-US" dirty="0"/>
              <a:t>values</a:t>
            </a:r>
          </a:p>
          <a:p>
            <a:pPr marL="628650" lvl="1" indent="-457200"/>
            <a:r>
              <a:rPr lang="en-GB" altLang="en-US" dirty="0" smtClean="0"/>
              <a:t>Small </a:t>
            </a:r>
            <a:r>
              <a:rPr lang="en-GB" altLang="en-US" dirty="0"/>
              <a:t>sample size</a:t>
            </a:r>
          </a:p>
          <a:p>
            <a:pPr marL="628650" lvl="1" indent="-457200"/>
            <a:r>
              <a:rPr lang="en-GB" altLang="en-US" dirty="0"/>
              <a:t>Unequal sample </a:t>
            </a:r>
            <a:r>
              <a:rPr lang="en-GB" altLang="en-US" dirty="0" smtClean="0"/>
              <a:t>size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048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Non-parametric equivalent: </a:t>
            </a:r>
            <a:r>
              <a:rPr lang="en-GB" altLang="en-US" dirty="0" err="1" smtClean="0"/>
              <a:t>Kruskal</a:t>
            </a:r>
            <a:r>
              <a:rPr lang="en-GB" altLang="en-US" dirty="0" smtClean="0"/>
              <a:t> Wallis</a:t>
            </a:r>
          </a:p>
        </p:txBody>
      </p:sp>
    </p:spTree>
    <p:extLst>
      <p:ext uri="{BB962C8B-B14F-4D97-AF65-F5344CB8AC3E}">
        <p14:creationId xmlns:p14="http://schemas.microsoft.com/office/powerpoint/2010/main" val="2473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9637" y="3427124"/>
            <a:ext cx="7777163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kruskal.test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diameter ~ medium)</a:t>
            </a:r>
            <a:endParaRPr lang="en-GB" sz="16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Kruskal-Wallis rank sum test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endParaRPr lang="en-GB" sz="16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diameter by medium 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Kruskal-Wallis chi-squared = 8.1005,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2, p-value = 0.01742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342900" indent="-342900">
              <a:buClr>
                <a:schemeClr val="accent2"/>
              </a:buClr>
              <a:buSzPct val="75000"/>
              <a:defRPr/>
            </a:pPr>
            <a:r>
              <a:rPr lang="en-GB" kern="0" dirty="0">
                <a:latin typeface="+mn-lt"/>
              </a:rPr>
              <a:t>	 </a:t>
            </a:r>
          </a:p>
          <a:p>
            <a:pPr marL="742950" lvl="1" indent="-285750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GB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35050" y="2021537"/>
            <a:ext cx="658495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Same data – to compare power</a:t>
            </a:r>
          </a:p>
          <a:p>
            <a:pPr marL="285750" indent="-285750">
              <a:lnSpc>
                <a:spcPts val="24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Test statistic follows  a chi-squared distribution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909637" y="5665160"/>
            <a:ext cx="718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GB" sz="2800" kern="0" dirty="0" smtClean="0"/>
              <a:t>There is a significant effect of media on diameter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3880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69" y="1916113"/>
            <a:ext cx="8163832" cy="1081087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  <a:defRPr/>
            </a:pPr>
            <a:r>
              <a:rPr lang="en-GB" altLang="en-US" dirty="0" smtClean="0"/>
              <a:t>Which groups differ? Post-hoc </a:t>
            </a:r>
            <a:r>
              <a:rPr lang="en-GB" altLang="en-US" dirty="0"/>
              <a:t>test needed e.g., </a:t>
            </a:r>
            <a:r>
              <a:rPr lang="en-GB" sz="2800" dirty="0" err="1" smtClean="0"/>
              <a:t>kruskalmc</a:t>
            </a:r>
            <a:r>
              <a:rPr lang="en-GB" sz="2800" dirty="0" smtClean="0"/>
              <a:t>() in </a:t>
            </a:r>
            <a:r>
              <a:rPr lang="en-GB" sz="2800" dirty="0" err="1" smtClean="0"/>
              <a:t>pgirmess</a:t>
            </a:r>
            <a:r>
              <a:rPr lang="en-GB" sz="2800" dirty="0" smtClean="0"/>
              <a:t> package</a:t>
            </a:r>
            <a:endParaRPr lang="en-GB" dirty="0" smtClean="0"/>
          </a:p>
          <a:p>
            <a:pPr marL="342900" lvl="1" indent="-34290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	</a:t>
            </a:r>
            <a:endParaRPr lang="en-GB" sz="2800" dirty="0" smtClean="0">
              <a:ea typeface="+mn-ea"/>
              <a:cs typeface="+mn-cs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8168" y="2997200"/>
            <a:ext cx="8569325" cy="340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library(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pgirmess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kruskalmc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diameter ~ medium</a:t>
            </a:r>
            <a:r>
              <a:rPr lang="en-GB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Multiple comparison test after Kruskal-Wallis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latin typeface="Lucida Console" panose="020B0609040504020204" pitchFamily="49" charset="0"/>
                <a:cs typeface="Courier New" pitchFamily="49" charset="0"/>
              </a:rPr>
              <a:t>p.value</a:t>
            </a: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: 0.05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Comparisons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                                    obs.dif critical.dif difference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control-with sugar                     0.85     9.425108     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control-with sugar + amino acids      10.10     9.425108      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with sugar-with sugar + amino acids    9.25     9.425108      FALSE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94450" y="2811385"/>
            <a:ext cx="2520950" cy="874477"/>
          </a:xfrm>
          <a:prstGeom prst="wedgeRectCallout">
            <a:avLst>
              <a:gd name="adj1" fmla="val 16776"/>
              <a:gd name="adj2" fmla="val 1628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</a:rPr>
              <a:t>True </a:t>
            </a:r>
            <a:r>
              <a:rPr lang="en-GB" sz="2000" dirty="0" smtClean="0">
                <a:solidFill>
                  <a:schemeClr val="tx1"/>
                </a:solidFill>
              </a:rPr>
              <a:t>= significant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</p:spTree>
    <p:extLst>
      <p:ext uri="{BB962C8B-B14F-4D97-AF65-F5344CB8AC3E}">
        <p14:creationId xmlns:p14="http://schemas.microsoft.com/office/powerpoint/2010/main" val="87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49102"/>
            <a:ext cx="8686799" cy="565498"/>
          </a:xfrm>
        </p:spPr>
        <p:txBody>
          <a:bodyPr/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</a:t>
            </a:r>
            <a:r>
              <a:rPr lang="en-GB" sz="2800" dirty="0" smtClean="0"/>
              <a:t>magnitude”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5527" y="2667001"/>
            <a:ext cx="3962400" cy="4054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 smtClean="0"/>
              <a:t>There is a significant effect of media on the diameter of bacterial colonies (</a:t>
            </a:r>
            <a:r>
              <a:rPr lang="en-GB" sz="2800" dirty="0" err="1" smtClean="0"/>
              <a:t>Kruskal</a:t>
            </a:r>
            <a:r>
              <a:rPr lang="en-GB" sz="2800" dirty="0" smtClean="0"/>
              <a:t>-Wallis: </a:t>
            </a:r>
            <a:r>
              <a:rPr lang="en-GB" sz="2800" i="1" dirty="0" smtClean="0">
                <a:latin typeface="Symbol" pitchFamily="18" charset="2"/>
              </a:rPr>
              <a:t>c</a:t>
            </a:r>
            <a:r>
              <a:rPr lang="en-GB" sz="2800" i="1" baseline="30000" dirty="0" smtClean="0"/>
              <a:t>2</a:t>
            </a:r>
            <a:r>
              <a:rPr lang="en-GB" sz="2800" dirty="0" smtClean="0"/>
              <a:t>= 8.1; </a:t>
            </a:r>
            <a:r>
              <a:rPr lang="en-GB" sz="2800" i="1" dirty="0" err="1" smtClean="0"/>
              <a:t>d.f.</a:t>
            </a:r>
            <a:r>
              <a:rPr lang="en-GB" sz="2800" dirty="0" smtClean="0"/>
              <a:t> = 2; </a:t>
            </a:r>
            <a:r>
              <a:rPr lang="en-GB" sz="2800" i="1" dirty="0" smtClean="0"/>
              <a:t>p</a:t>
            </a:r>
            <a:r>
              <a:rPr lang="en-GB" sz="2800" dirty="0" smtClean="0"/>
              <a:t> =0.017) </a:t>
            </a:r>
            <a:r>
              <a:rPr lang="en-GB" sz="2800" dirty="0"/>
              <a:t>with </a:t>
            </a:r>
            <a:r>
              <a:rPr lang="en-GB" sz="2800" dirty="0" smtClean="0"/>
              <a:t>a significant difference only between the control and when sugar </a:t>
            </a:r>
            <a:r>
              <a:rPr lang="en-GB" sz="2800" dirty="0"/>
              <a:t>and amino acids are added to the medium (see Figure 1).</a:t>
            </a:r>
          </a:p>
          <a:p>
            <a:pPr marL="0" indent="-57150">
              <a:buClr>
                <a:schemeClr val="accent2"/>
              </a:buClr>
              <a:buFont typeface="Arial" pitchFamily="34" charset="0"/>
              <a:buNone/>
              <a:defRPr/>
            </a:pPr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02" t="1949"/>
          <a:stretch/>
        </p:blipFill>
        <p:spPr>
          <a:xfrm>
            <a:off x="4343399" y="2743199"/>
            <a:ext cx="4081313" cy="38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-Wallis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</a:t>
            </a:r>
            <a:r>
              <a:rPr lang="en-GB" sz="3200" kern="0" dirty="0" smtClean="0"/>
              <a:t>one-way ANOVA </a:t>
            </a:r>
            <a:r>
              <a:rPr lang="en-GB" sz="3200" kern="0" dirty="0" smtClean="0"/>
              <a:t>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</a:t>
            </a:r>
            <a:r>
              <a:rPr lang="en-GB" sz="3200" kern="0" dirty="0" smtClean="0"/>
              <a:t>ranks differ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kruskal.test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By attending the </a:t>
            </a:r>
            <a:r>
              <a:rPr lang="en-GB" dirty="0" smtClean="0"/>
              <a:t>lectures </a:t>
            </a:r>
            <a:r>
              <a:rPr lang="en-GB" dirty="0"/>
              <a:t>and practical the successful student </a:t>
            </a:r>
            <a:r>
              <a:rPr lang="en-GB" dirty="0" smtClean="0"/>
              <a:t>will be able to</a:t>
            </a:r>
          </a:p>
          <a:p>
            <a:r>
              <a:rPr lang="en-GB" dirty="0" smtClean="0"/>
              <a:t>Explain the rationale behind ANOVA </a:t>
            </a:r>
            <a:r>
              <a:rPr lang="en-GB" dirty="0" smtClean="0"/>
              <a:t>understand the meaning of the </a:t>
            </a:r>
            <a:r>
              <a:rPr lang="en-GB" i="1" dirty="0" smtClean="0"/>
              <a:t>F</a:t>
            </a:r>
            <a:r>
              <a:rPr lang="en-GB" dirty="0" smtClean="0"/>
              <a:t> values (MLO </a:t>
            </a:r>
            <a:r>
              <a:rPr lang="en-GB" dirty="0" smtClean="0"/>
              <a:t>1 and 2</a:t>
            </a:r>
            <a:r>
              <a:rPr lang="en-GB" dirty="0" smtClean="0"/>
              <a:t>)</a:t>
            </a:r>
          </a:p>
          <a:p>
            <a:r>
              <a:rPr lang="en-US" dirty="0"/>
              <a:t>Select, appropriately, </a:t>
            </a:r>
            <a:r>
              <a:rPr lang="en-US" dirty="0" smtClean="0"/>
              <a:t>one-way ANOVA and </a:t>
            </a:r>
            <a:r>
              <a:rPr lang="en-US" dirty="0" err="1" smtClean="0"/>
              <a:t>Kruskal</a:t>
            </a:r>
            <a:r>
              <a:rPr lang="en-US" dirty="0" smtClean="0"/>
              <a:t>-Wallis </a:t>
            </a:r>
            <a:r>
              <a:rPr lang="en-US" dirty="0"/>
              <a:t>(MLO 2)</a:t>
            </a:r>
          </a:p>
          <a:p>
            <a:r>
              <a:rPr lang="en-GB" dirty="0" smtClean="0"/>
              <a:t>Know </a:t>
            </a:r>
            <a:r>
              <a:rPr lang="en-GB" dirty="0"/>
              <a:t>what functions are used in R to run these tests and how to interpret them(MLO 3 and 4)</a:t>
            </a:r>
          </a:p>
          <a:p>
            <a:r>
              <a:rPr lang="en-GB" dirty="0"/>
              <a:t>Know how to state the results of these tests scientifically (MLO 3 and 4)</a:t>
            </a:r>
          </a:p>
          <a:p>
            <a:r>
              <a:rPr lang="en-GB" dirty="0"/>
              <a:t>Create figures for these tests which are suitable for including in a scientific report (MLO 3 and 4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and rationale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 Reminder: The choice of test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</a:p>
          <a:p>
            <a:pPr marL="92075" lvl="1" indent="0">
              <a:buNone/>
              <a:defRPr/>
            </a:pPr>
            <a:endParaRPr lang="en-GB" dirty="0" smtClean="0"/>
          </a:p>
          <a:p>
            <a:pPr marL="92075" lvl="1" indent="0">
              <a:buNone/>
              <a:defRPr/>
            </a:pPr>
            <a:r>
              <a:rPr lang="en-GB" sz="2400" dirty="0" smtClean="0"/>
              <a:t>(week 3 </a:t>
            </a:r>
            <a:r>
              <a:rPr lang="en-US" sz="2400" dirty="0" smtClean="0"/>
              <a:t>Hypothesis </a:t>
            </a:r>
            <a:r>
              <a:rPr lang="en-US" sz="2400" dirty="0"/>
              <a:t>testing, data types, reading data in to R and saving figures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5768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I error: Rejecting the null hypothesis when it is true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 smtClean="0"/>
              <a:t>will happen with a probability of 0.05</a:t>
            </a:r>
          </a:p>
          <a:p>
            <a:r>
              <a:rPr lang="en-GB" dirty="0" smtClean="0"/>
              <a:t>Doing </a:t>
            </a:r>
            <a:r>
              <a:rPr lang="en-GB" dirty="0" smtClean="0"/>
              <a:t>lots of comparisons increases the type 1 error rate</a:t>
            </a:r>
          </a:p>
          <a:p>
            <a:r>
              <a:rPr lang="en-GB" dirty="0" smtClean="0"/>
              <a:t>ANOVA </a:t>
            </a:r>
            <a:r>
              <a:rPr lang="en-GB" dirty="0" smtClean="0"/>
              <a:t>tests for an effect of the explanatory variable without increasing type 1 error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 smtClean="0"/>
              <a:t>Choosing tests </a:t>
            </a:r>
            <a:br>
              <a:rPr lang="en-GB" altLang="en-US" sz="2400" dirty="0" smtClean="0"/>
            </a:br>
            <a:r>
              <a:rPr lang="en-GB" altLang="en-US" dirty="0" smtClean="0"/>
              <a:t>Why ANOVA, not several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–tests?</a:t>
            </a:r>
          </a:p>
        </p:txBody>
      </p:sp>
    </p:spTree>
    <p:extLst>
      <p:ext uri="{BB962C8B-B14F-4D97-AF65-F5344CB8AC3E}">
        <p14:creationId xmlns:p14="http://schemas.microsoft.com/office/powerpoint/2010/main" val="1448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bfb9e69e-f6b0-4559-830f-5a40ed591588"/>
  <p:tag name="WASPOLLED" val="FB7550B522C54B96A1EF770E767C8329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41165</TotalTime>
  <Words>2067</Words>
  <Application>Microsoft Office PowerPoint</Application>
  <PresentationFormat>On-screen Show (4:3)</PresentationFormat>
  <Paragraphs>344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Courier New</vt:lpstr>
      <vt:lpstr>Symbol</vt:lpstr>
      <vt:lpstr>Arial</vt:lpstr>
      <vt:lpstr>Calibri</vt:lpstr>
      <vt:lpstr>Wingdings</vt:lpstr>
      <vt:lpstr>Verdana</vt:lpstr>
      <vt:lpstr>Cambria Math</vt:lpstr>
      <vt:lpstr>Lucida Console</vt:lpstr>
      <vt:lpstr>Times New Roman</vt:lpstr>
      <vt:lpstr>Office Theme</vt:lpstr>
      <vt:lpstr>Emma Rand Data Analysis in R</vt:lpstr>
      <vt:lpstr>Last week</vt:lpstr>
      <vt:lpstr>Summary of this week</vt:lpstr>
      <vt:lpstr>Learning objectives for the week</vt:lpstr>
      <vt:lpstr>Review and rationale</vt:lpstr>
      <vt:lpstr> Reminder: The choice of test depends on ….</vt:lpstr>
      <vt:lpstr>Choosing tests: 3 steps</vt:lpstr>
      <vt:lpstr>PowerPoint Presentation</vt:lpstr>
      <vt:lpstr>Choosing tests  Why ANOVA, not several t–tests?</vt:lpstr>
      <vt:lpstr>PowerPoint Presentation</vt:lpstr>
      <vt:lpstr>PowerPoint Presentation</vt:lpstr>
      <vt:lpstr>The one-way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One-way ANOVA Checking Assumptions</vt:lpstr>
      <vt:lpstr>One-way ANOVA Checking Assumptions</vt:lpstr>
      <vt:lpstr>PowerPoint Presentation</vt:lpstr>
      <vt:lpstr>PowerPoint Presentation</vt:lpstr>
      <vt:lpstr>Which means differ?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Kruskal-Wallis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300</cp:revision>
  <cp:lastPrinted>2015-09-22T13:50:36Z</cp:lastPrinted>
  <dcterms:created xsi:type="dcterms:W3CDTF">2006-08-16T00:00:00Z</dcterms:created>
  <dcterms:modified xsi:type="dcterms:W3CDTF">2021-02-18T13:20:31Z</dcterms:modified>
</cp:coreProperties>
</file>