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3" r:id="rId11"/>
    <p:sldId id="294" r:id="rId12"/>
    <p:sldId id="296" r:id="rId13"/>
    <p:sldId id="287" r:id="rId14"/>
  </p:sldIdLst>
  <p:sldSz cx="13004800" cy="9753600"/>
  <p:notesSz cx="4279900" cy="548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B1E41BC9-A336-4D9D-A2C1-37034477CD32}" styleName="">
    <a:tblBg/>
    <a:wholeTbl>
      <a:tcTxStyle b="off" i="off">
        <a:fontRef idx="minor">
          <a:schemeClr val="accent1">
            <a:hueOff val="-9935710"/>
            <a:satOff val="-80396"/>
            <a:lumOff val="-17077"/>
          </a:schemeClr>
        </a:fontRef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82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768350" y="411163"/>
            <a:ext cx="2743200" cy="2057400"/>
          </a:xfrm>
          <a:prstGeom prst="rect">
            <a:avLst/>
          </a:prstGeom>
        </p:spPr>
        <p:txBody>
          <a:bodyPr lIns="55804" tIns="27902" rIns="55804" bIns="27902"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570654" y="2606040"/>
            <a:ext cx="3138593" cy="2468880"/>
          </a:xfrm>
          <a:prstGeom prst="rect">
            <a:avLst/>
          </a:prstGeom>
        </p:spPr>
        <p:txBody>
          <a:bodyPr lIns="55804" tIns="27902" rIns="55804" bIns="27902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2902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us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dley Wickham  @hadleywickham Chief Scientist, RStudio"/>
          <p:cNvSpPr>
            <a:spLocks noGrp="1"/>
          </p:cNvSpPr>
          <p:nvPr>
            <p:ph type="body" sz="quarter" idx="13"/>
          </p:nvPr>
        </p:nvSpPr>
        <p:spPr>
          <a:xfrm>
            <a:off x="764356" y="6363586"/>
            <a:ext cx="9417051" cy="21894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lang="en-US" smtClean="0"/>
              <a:t>Click to edit Master text styles</a:t>
            </a:r>
          </a:p>
        </p:txBody>
      </p:sp>
      <p:pic>
        <p:nvPicPr>
          <p:cNvPr id="12" name="3.tiff" descr="3.tiff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>
            <a:spLocks noGrp="1"/>
          </p:cNvSpPr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Month 2016"/>
          <p:cNvSpPr txBox="1">
            <a:spLocks noGrp="1"/>
          </p:cNvSpPr>
          <p:nvPr>
            <p:ph type="body" sz="quarter" idx="14"/>
          </p:nvPr>
        </p:nvSpPr>
        <p:spPr>
          <a:xfrm>
            <a:off x="764356" y="4635499"/>
            <a:ext cx="1751839" cy="48260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 - dark">
    <p:bg>
      <p:bgPr>
        <a:solidFill>
          <a:schemeClr val="accent1">
            <a:hueOff val="-9935710"/>
            <a:satOff val="-80396"/>
            <a:lumOff val="-170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cense">
    <p:bg>
      <p:bgPr>
        <a:solidFill>
          <a:schemeClr val="accent1">
            <a:hueOff val="-9935710"/>
            <a:satOff val="-80396"/>
            <a:lumOff val="-170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is work is licensed under the  Creative Commons Attribution-Noncommercial 3.0  United States License.…"/>
          <p:cNvSpPr txBox="1"/>
          <p:nvPr/>
        </p:nvSpPr>
        <p:spPr>
          <a:xfrm>
            <a:off x="1278361" y="3161029"/>
            <a:ext cx="10448078" cy="343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/>
              </a:rPr>
              <a:t>http://creativecommons.org/licenses/by-nc/3.0/us/</a:t>
            </a:r>
          </a:p>
        </p:txBody>
      </p:sp>
      <p:sp>
        <p:nvSpPr>
          <p:cNvPr id="7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our turn">
    <p:bg>
      <p:bgPr>
        <a:solidFill>
          <a:schemeClr val="accent4">
            <a:hueOff val="1914119"/>
            <a:satOff val="-50363"/>
            <a:lumOff val="4934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Body Level One…"/>
          <p:cNvSpPr>
            <a:spLocks noGrp="1"/>
          </p:cNvSpPr>
          <p:nvPr>
            <p:ph type="body" idx="1" hasCustomPrompt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  <a:ea typeface="+mn-ea"/>
                <a:cs typeface="+mn-cs"/>
                <a:sym typeface="Verlag Condensed"/>
              </a:defRPr>
            </a:lvl1pPr>
            <a:lvl2pPr>
              <a:defRPr sz="5000">
                <a:latin typeface="+mn-lt"/>
                <a:ea typeface="+mn-ea"/>
                <a:cs typeface="+mn-cs"/>
                <a:sym typeface="Verlag Condensed"/>
              </a:defRPr>
            </a:lvl2pPr>
            <a:lvl3pPr>
              <a:defRPr sz="5000">
                <a:latin typeface="+mn-lt"/>
                <a:ea typeface="+mn-ea"/>
                <a:cs typeface="+mn-cs"/>
                <a:sym typeface="Verlag Condensed"/>
              </a:defRPr>
            </a:lvl3pPr>
            <a:lvl4pPr>
              <a:defRPr sz="5000">
                <a:latin typeface="+mn-lt"/>
                <a:ea typeface="+mn-ea"/>
                <a:cs typeface="+mn-cs"/>
                <a:sym typeface="Verlag Condensed"/>
              </a:defRPr>
            </a:lvl4pPr>
            <a:lvl5pPr>
              <a:defRPr sz="5000">
                <a:latin typeface="+mn-lt"/>
                <a:ea typeface="+mn-ea"/>
                <a:cs typeface="+mn-cs"/>
                <a:sym typeface="Verlag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</a:t>
            </a:r>
            <a:r>
              <a:rPr dirty="0" smtClean="0"/>
              <a:t>Five</a:t>
            </a:r>
            <a:endParaRPr lang="en-GB" dirty="0" smtClean="0"/>
          </a:p>
          <a:p>
            <a:pPr lvl="4"/>
            <a:endParaRPr dirty="0"/>
          </a:p>
        </p:txBody>
      </p:sp>
      <p:sp>
        <p:nvSpPr>
          <p:cNvPr id="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61251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2498135"/>
            <a:satOff val="-57619"/>
            <a:lumOff val="5585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1pPr>
      <a:lvl2pPr marL="0" marR="0" indent="228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2pPr>
      <a:lvl3pPr marL="0" marR="0" indent="457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3pPr>
      <a:lvl4pPr marL="0" marR="0" indent="685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4pPr>
      <a:lvl5pPr marL="0" marR="0" indent="9144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5pPr>
      <a:lvl6pPr marL="0" marR="0" indent="11430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6pPr>
      <a:lvl7pPr marL="0" marR="0" indent="1371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7pPr>
      <a:lvl8pPr marL="0" marR="0" indent="1600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8pPr>
      <a:lvl9pPr marL="0" marR="0" indent="1828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9pPr>
    </p:titleStyle>
    <p:bodyStyle>
      <a:lvl1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7287/peerj.preprints.3159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ackages &amp; R code"/>
          <p:cNvSpPr>
            <a:spLocks noGrp="1"/>
          </p:cNvSpPr>
          <p:nvPr>
            <p:ph type="ctrTitle"/>
          </p:nvPr>
        </p:nvSpPr>
        <p:spPr>
          <a:xfrm>
            <a:off x="764356" y="494230"/>
            <a:ext cx="11503844" cy="3877382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Git &amp; GitHub</a:t>
            </a:r>
            <a:endParaRPr dirty="0"/>
          </a:p>
        </p:txBody>
      </p:sp>
      <p:sp>
        <p:nvSpPr>
          <p:cNvPr id="91" name="Hadley Wickham,  Jenny Bryan,  Di Cook"/>
          <p:cNvSpPr/>
          <p:nvPr/>
        </p:nvSpPr>
        <p:spPr>
          <a:xfrm>
            <a:off x="764356" y="7180451"/>
            <a:ext cx="710619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lang="en-GB" dirty="0" smtClean="0"/>
              <a:t>Forwards Teaching Team</a:t>
            </a:r>
            <a:endParaRPr dirty="0"/>
          </a:p>
        </p:txBody>
      </p:sp>
      <p:sp>
        <p:nvSpPr>
          <p:cNvPr id="92" name="December 2017"/>
          <p:cNvSpPr txBox="1"/>
          <p:nvPr/>
        </p:nvSpPr>
        <p:spPr>
          <a:xfrm>
            <a:off x="764356" y="4594672"/>
            <a:ext cx="18097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r>
              <a:rPr lang="en-GB" b="1" i="1" dirty="0" smtClean="0"/>
              <a:t>May</a:t>
            </a:r>
            <a:r>
              <a:rPr b="1" i="1" dirty="0" smtClean="0"/>
              <a:t> 201</a:t>
            </a:r>
            <a:r>
              <a:rPr lang="en-GB" b="1" i="1" dirty="0" smtClean="0"/>
              <a:t>8</a:t>
            </a:r>
            <a:endParaRPr b="1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3004800" cy="9906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Collaboration</a:t>
            </a:r>
            <a:endParaRPr dirty="0"/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4294967295"/>
          </p:nvPr>
        </p:nvSpPr>
        <p:spPr>
          <a:xfrm>
            <a:off x="741760" y="2371725"/>
            <a:ext cx="11680825" cy="6508750"/>
          </a:xfrm>
          <a:prstGeom prst="rect">
            <a:avLst/>
          </a:prstGeom>
        </p:spPr>
        <p:txBody>
          <a:bodyPr>
            <a:normAutofit/>
          </a:bodyPr>
          <a:lstStyle/>
          <a:p>
            <a:pPr hangingPunct="0"/>
            <a:r>
              <a:rPr lang="en-GB" sz="4000" dirty="0"/>
              <a:t>We have already seen </a:t>
            </a:r>
            <a:r>
              <a:rPr lang="en-GB" sz="4000" b="1" dirty="0"/>
              <a:t>issues</a:t>
            </a:r>
            <a:r>
              <a:rPr lang="en-GB" sz="4000" dirty="0"/>
              <a:t> as a way to collaborate – but we can do more!</a:t>
            </a:r>
          </a:p>
          <a:p>
            <a:pPr hangingPunct="0"/>
            <a:endParaRPr lang="en-GB" sz="1100" dirty="0"/>
          </a:p>
          <a:p>
            <a:pPr hangingPunct="0"/>
            <a:r>
              <a:rPr lang="en-GB" sz="4000" dirty="0"/>
              <a:t>Through `Settings` on the GitHub repo we can add other GitHub users as collaborators.</a:t>
            </a:r>
          </a:p>
          <a:p>
            <a:pPr algn="ctr" hangingPunct="0"/>
            <a:endParaRPr lang="en-GB" sz="1100" dirty="0">
              <a:sym typeface="Verlag Condensed"/>
            </a:endParaRPr>
          </a:p>
          <a:p>
            <a:pPr hangingPunct="0"/>
            <a:r>
              <a:rPr lang="en-GB" sz="4000" dirty="0"/>
              <a:t>Any GitHub user can </a:t>
            </a:r>
            <a:r>
              <a:rPr lang="en-GB" sz="4000" b="1" dirty="0"/>
              <a:t>fork</a:t>
            </a:r>
            <a:r>
              <a:rPr lang="en-GB" sz="4000" dirty="0"/>
              <a:t> a GitHub repo to work on it – then submit a </a:t>
            </a:r>
            <a:r>
              <a:rPr lang="en-GB" sz="4000" b="1" dirty="0"/>
              <a:t>pull </a:t>
            </a:r>
            <a:r>
              <a:rPr lang="en-GB" sz="4000" b="1" dirty="0" smtClean="0"/>
              <a:t>request (PR)</a:t>
            </a:r>
            <a:r>
              <a:rPr lang="en-GB" sz="4000" dirty="0" smtClean="0"/>
              <a:t> </a:t>
            </a:r>
            <a:r>
              <a:rPr lang="en-GB" sz="4000" dirty="0"/>
              <a:t>to propose changes to the original owner.</a:t>
            </a:r>
            <a:endParaRPr lang="en-GB" sz="4000" dirty="0"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18883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1636440"/>
            <a:ext cx="11680988" cy="7244224"/>
          </a:xfrm>
        </p:spPr>
        <p:txBody>
          <a:bodyPr>
            <a:normAutofit fontScale="92500" lnSpcReduction="20000"/>
          </a:bodyPr>
          <a:lstStyle/>
          <a:p>
            <a:r>
              <a:rPr lang="en-GB" sz="4000" dirty="0" smtClean="0"/>
              <a:t>Part 1: Create a PR on a partner’s repo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/>
              <a:t>On your partner’s repo on GitHub, click `Fork`.</a:t>
            </a:r>
            <a:endParaRPr lang="en-GB" sz="4000" dirty="0"/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/>
              <a:t>In forked repo on GitHub, click `</a:t>
            </a:r>
            <a:r>
              <a:rPr lang="en-GB" sz="4000" dirty="0" err="1" smtClean="0"/>
              <a:t>branch:master</a:t>
            </a:r>
            <a:r>
              <a:rPr lang="en-GB" sz="4000" dirty="0" smtClean="0"/>
              <a:t>` to create a new branch: `edit-README`.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/>
              <a:t>Still on GitHub, edit README and commit your changes to the new branch.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/>
              <a:t>Click on `Compare &amp; pull request`, check your changes and create a PR.</a:t>
            </a:r>
          </a:p>
          <a:p>
            <a:pPr marL="742950" indent="-742950">
              <a:buFont typeface="+mj-lt"/>
              <a:buAutoNum type="arabicPeriod"/>
            </a:pPr>
            <a:endParaRPr lang="en-GB" sz="4000" dirty="0" smtClean="0"/>
          </a:p>
          <a:p>
            <a:r>
              <a:rPr lang="en-GB" sz="4000" dirty="0" smtClean="0"/>
              <a:t>Part 2: Merge your partner’s PR on your repo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/>
              <a:t>Go to `Pull requests` tab on your repo, merge PR and delete branch.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 smtClean="0"/>
              <a:t>In </a:t>
            </a:r>
            <a:r>
              <a:rPr lang="en-GB" sz="4000" dirty="0" err="1" smtClean="0"/>
              <a:t>RStudio</a:t>
            </a:r>
            <a:r>
              <a:rPr lang="en-GB" sz="4000" dirty="0" smtClean="0"/>
              <a:t>, do a git pull and look at git history.</a:t>
            </a:r>
          </a:p>
        </p:txBody>
      </p:sp>
    </p:spTree>
    <p:extLst>
      <p:ext uri="{BB962C8B-B14F-4D97-AF65-F5344CB8AC3E}">
        <p14:creationId xmlns:p14="http://schemas.microsoft.com/office/powerpoint/2010/main" val="2915475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3004800" cy="9906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Going Further</a:t>
            </a:r>
            <a:endParaRPr dirty="0"/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4294967295"/>
          </p:nvPr>
        </p:nvSpPr>
        <p:spPr>
          <a:xfrm>
            <a:off x="741760" y="2371725"/>
            <a:ext cx="11680825" cy="6508750"/>
          </a:xfrm>
          <a:prstGeom prst="rect">
            <a:avLst/>
          </a:prstGeom>
        </p:spPr>
        <p:txBody>
          <a:bodyPr>
            <a:normAutofit/>
          </a:bodyPr>
          <a:lstStyle/>
          <a:p>
            <a:pPr hangingPunct="0"/>
            <a:r>
              <a:rPr lang="en-GB" sz="4000" dirty="0">
                <a:sym typeface="Verlag Condensed"/>
              </a:rPr>
              <a:t>Charlotte Wickham’s </a:t>
            </a:r>
            <a:r>
              <a:rPr lang="en-GB" sz="4000" dirty="0" smtClean="0">
                <a:sym typeface="Verlag Condensed"/>
              </a:rPr>
              <a:t>Collaborative Coding talk http</a:t>
            </a:r>
            <a:r>
              <a:rPr lang="en-GB" sz="4000" dirty="0">
                <a:sym typeface="Verlag Condensed"/>
              </a:rPr>
              <a:t>://www.cwick.co.nz/talks/collab-code-user17</a:t>
            </a:r>
            <a:r>
              <a:rPr lang="en-GB" sz="4000" dirty="0" smtClean="0">
                <a:sym typeface="Verlag Condensed"/>
              </a:rPr>
              <a:t>/#/</a:t>
            </a:r>
          </a:p>
          <a:p>
            <a:pPr hangingPunct="0"/>
            <a:endParaRPr lang="en-GB" sz="4000" dirty="0">
              <a:sym typeface="Verlag Condensed"/>
            </a:endParaRPr>
          </a:p>
          <a:p>
            <a:pPr hangingPunct="0"/>
            <a:r>
              <a:rPr lang="en-GB" sz="4000" dirty="0">
                <a:sym typeface="Verlag Condensed"/>
              </a:rPr>
              <a:t>Lucy </a:t>
            </a:r>
            <a:r>
              <a:rPr lang="en-GB" sz="4000" dirty="0" err="1">
                <a:sym typeface="Verlag Condensed"/>
              </a:rPr>
              <a:t>D'Agostino</a:t>
            </a:r>
            <a:r>
              <a:rPr lang="en-GB" sz="4000" dirty="0">
                <a:sym typeface="Verlag Condensed"/>
              </a:rPr>
              <a:t> </a:t>
            </a:r>
            <a:r>
              <a:rPr lang="en-GB" sz="4000" dirty="0" smtClean="0">
                <a:sym typeface="Verlag Condensed"/>
              </a:rPr>
              <a:t>McGowan’s Shiny app to find beginner issues on R packages</a:t>
            </a:r>
          </a:p>
          <a:p>
            <a:pPr hangingPunct="0"/>
            <a:r>
              <a:rPr lang="en-GB" sz="4000" dirty="0">
                <a:sym typeface="Verlag Condensed"/>
              </a:rPr>
              <a:t>https://</a:t>
            </a:r>
            <a:r>
              <a:rPr lang="en-GB" sz="4000" dirty="0" smtClean="0">
                <a:sym typeface="Verlag Condensed"/>
              </a:rPr>
              <a:t>github.com/LucyMcGowan/contributr</a:t>
            </a:r>
          </a:p>
          <a:p>
            <a:pPr hangingPunct="0"/>
            <a:endParaRPr lang="en-GB" sz="4000" dirty="0" smtClean="0">
              <a:sym typeface="Verlag Condensed"/>
            </a:endParaRPr>
          </a:p>
          <a:p>
            <a:pPr hangingPunct="0"/>
            <a:endParaRPr lang="en-GB" sz="4000" dirty="0"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17095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se both!"/>
          <p:cNvSpPr txBox="1"/>
          <p:nvPr/>
        </p:nvSpPr>
        <p:spPr>
          <a:xfrm>
            <a:off x="610234" y="2689041"/>
            <a:ext cx="11784331" cy="391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0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Use both!</a:t>
            </a:r>
          </a:p>
        </p:txBody>
      </p:sp>
      <p:sp>
        <p:nvSpPr>
          <p:cNvPr id="192" name="The 😡💩😱 will pay off"/>
          <p:cNvSpPr txBox="1"/>
          <p:nvPr/>
        </p:nvSpPr>
        <p:spPr>
          <a:xfrm>
            <a:off x="4203064" y="7324547"/>
            <a:ext cx="459867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4400"/>
            </a:pPr>
            <a:r>
              <a:t>The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😡💩😱</a:t>
            </a:r>
            <a:r>
              <a:t> will pay off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watch-me-diff-watch-me-rebase-smaller.png" descr="watch-me-diff-watch-me-rebase-sma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153" y="849393"/>
            <a:ext cx="11892494" cy="71106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533848" y="7674320"/>
            <a:ext cx="10009112" cy="1533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800" dirty="0"/>
              <a:t>h</a:t>
            </a:r>
            <a:r>
              <a:rPr kumimoji="0" lang="en-GB" sz="8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Verlag Condensed"/>
              </a:rPr>
              <a:t>appygitwithr.com</a:t>
            </a:r>
            <a:endParaRPr kumimoji="0" lang="en-GB" sz="8800" b="0" i="0" u="none" strike="noStrike" cap="none" spc="0" normalizeH="0" baseline="0" dirty="0">
              <a:ln>
                <a:noFill/>
              </a:ln>
              <a:solidFill>
                <a:schemeClr val="accent1">
                  <a:hueOff val="-9935710"/>
                  <a:satOff val="-80396"/>
                  <a:lumOff val="-17077"/>
                </a:schemeClr>
              </a:solidFill>
              <a:effectLst/>
              <a:uFillTx/>
              <a:latin typeface="+mn-lt"/>
              <a:ea typeface="+mn-ea"/>
              <a:cs typeface="+mn-cs"/>
              <a:sym typeface="Verlag Condense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cuse me, do you have a moment to talk about version control?…"/>
          <p:cNvSpPr txBox="1"/>
          <p:nvPr/>
        </p:nvSpPr>
        <p:spPr>
          <a:xfrm>
            <a:off x="381720" y="380620"/>
            <a:ext cx="12313367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spcBef>
                <a:spcPts val="2400"/>
              </a:spcBef>
              <a:defRPr sz="67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sz="4800" dirty="0"/>
              <a:t>Excuse me, do you have a moment to talk about version control?</a:t>
            </a:r>
          </a:p>
          <a:p>
            <a:pPr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rPr dirty="0"/>
              <a:t>https://doi.org/10.7287/peerj.preprints.3159v2</a:t>
            </a:r>
            <a:endParaRPr dirty="0">
              <a:hlinkClick r:id="rId2"/>
            </a:endParaRPr>
          </a:p>
        </p:txBody>
      </p:sp>
      <p:pic>
        <p:nvPicPr>
          <p:cNvPr id="198" name="your-repo-their-repo-central-remote-repo.png" descr="your-repo-their-repo-central-remote-rep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4220" y="3421333"/>
            <a:ext cx="7456079" cy="562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5" y="780535"/>
            <a:ext cx="11478465" cy="8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52" y="3364632"/>
            <a:ext cx="11809312" cy="3288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600" dirty="0" smtClean="0"/>
              <a:t>Demo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/>
              <a:t>A look around </a:t>
            </a:r>
            <a:r>
              <a:rPr lang="en-GB" sz="4800" dirty="0"/>
              <a:t>a</a:t>
            </a:r>
            <a:r>
              <a:rPr lang="en-GB" sz="4800" dirty="0" smtClean="0"/>
              <a:t> GitHub repo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(README, commits, issues)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chemeClr val="accent1">
                  <a:hueOff val="-9935710"/>
                  <a:satOff val="-80396"/>
                  <a:lumOff val="-17077"/>
                </a:schemeClr>
              </a:solidFill>
              <a:effectLst/>
              <a:uFillTx/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9037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r>
              <a:rPr dirty="0"/>
              <a:t>Your turn</a:t>
            </a:r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000" dirty="0"/>
              <a:t>Let’s make a repo!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/>
              <a:t>(Sign up for free and) log in to GitHub.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/>
              <a:t>Click ‘+’ to create </a:t>
            </a:r>
            <a:r>
              <a:rPr lang="en-GB" sz="4000" dirty="0" smtClean="0"/>
              <a:t>a public repository</a:t>
            </a:r>
            <a:br>
              <a:rPr lang="en-GB" sz="4000" dirty="0" smtClean="0"/>
            </a:br>
            <a:r>
              <a:rPr lang="en-GB" sz="4000" dirty="0" smtClean="0"/>
              <a:t> - choose to initialize with a README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Click to open README.md, select pencil icon (`Edit this file`) and write a </a:t>
            </a:r>
            <a:r>
              <a:rPr lang="en-GB" sz="4000" dirty="0" smtClean="0"/>
              <a:t>sentence or </a:t>
            </a:r>
            <a:r>
              <a:rPr lang="en-GB" sz="4000" dirty="0" smtClean="0"/>
              <a:t>two.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Commit your changes with a comment.</a:t>
            </a:r>
          </a:p>
          <a:p>
            <a:pPr marL="742950" lvl="3" indent="-742950">
              <a:buFont typeface="+mj-lt"/>
              <a:buAutoNum type="arabicPeriod"/>
            </a:pP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362763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52" y="3364632"/>
            <a:ext cx="11809312" cy="3288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600" dirty="0" smtClean="0"/>
              <a:t>Demo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800" dirty="0" smtClean="0"/>
              <a:t>A look at a repo in </a:t>
            </a:r>
            <a:r>
              <a:rPr lang="en-GB" sz="4800" dirty="0" err="1" smtClean="0"/>
              <a:t>RStudio</a:t>
            </a:r>
            <a:endParaRPr lang="en-GB" sz="480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(history,</a:t>
            </a:r>
            <a:r>
              <a:rPr kumimoji="0" lang="en-GB" sz="4800" b="0" i="0" u="none" strike="noStrike" cap="none" spc="0" normalizeH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 stage, commit, push</a:t>
            </a:r>
            <a:r>
              <a:rPr kumimoji="0" lang="en-GB" sz="4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  <a:effectLst/>
                <a:uFillTx/>
                <a:sym typeface="Verlag Condensed"/>
              </a:rPr>
              <a:t>)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chemeClr val="accent1">
                  <a:hueOff val="-9935710"/>
                  <a:satOff val="-80396"/>
                  <a:lumOff val="-17077"/>
                </a:schemeClr>
              </a:solidFill>
              <a:effectLst/>
              <a:uFillTx/>
              <a:sym typeface="Verlag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19414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Your turn"/>
          <p:cNvSpPr>
            <a:spLocks noGrp="1"/>
          </p:cNvSpPr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r>
              <a:rPr dirty="0"/>
              <a:t>Your turn</a:t>
            </a:r>
          </a:p>
        </p:txBody>
      </p:sp>
      <p:sp>
        <p:nvSpPr>
          <p:cNvPr id="175" name="Follow the instructions in previous slides and make sure that you’re optimally configured.…"/>
          <p:cNvSpPr>
            <a:spLocks noGrp="1"/>
          </p:cNvSpPr>
          <p:nvPr>
            <p:ph type="body" idx="1"/>
          </p:nvPr>
        </p:nvSpPr>
        <p:spPr>
          <a:xfrm>
            <a:off x="661906" y="1852464"/>
            <a:ext cx="11680988" cy="702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sz="4000" dirty="0"/>
              <a:t>Let’s </a:t>
            </a:r>
            <a:r>
              <a:rPr lang="en-GB" sz="4000" dirty="0" smtClean="0"/>
              <a:t>make a project in </a:t>
            </a:r>
            <a:r>
              <a:rPr lang="en-GB" sz="4000" dirty="0" err="1" smtClean="0"/>
              <a:t>RStudio</a:t>
            </a:r>
            <a:r>
              <a:rPr lang="en-GB" sz="4000" dirty="0" smtClean="0"/>
              <a:t> from our repo</a:t>
            </a:r>
            <a:r>
              <a:rPr lang="en-GB" sz="4000" dirty="0"/>
              <a:t>!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On the repo homepage click `Clone or download` and copy the URL.</a:t>
            </a:r>
            <a:endParaRPr lang="en-GB" sz="4000" dirty="0"/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In </a:t>
            </a:r>
            <a:r>
              <a:rPr lang="en-GB" sz="4000" dirty="0" err="1" smtClean="0"/>
              <a:t>RStudio</a:t>
            </a:r>
            <a:r>
              <a:rPr lang="en-GB" sz="4000" dirty="0"/>
              <a:t> </a:t>
            </a:r>
            <a:r>
              <a:rPr lang="en-GB" sz="4000" dirty="0" smtClean="0"/>
              <a:t>go to File &gt; New Project… &gt; Version Control &gt; </a:t>
            </a:r>
            <a:r>
              <a:rPr lang="en-GB" sz="4000" dirty="0" smtClean="0"/>
              <a:t>Git, paste </a:t>
            </a:r>
            <a:r>
              <a:rPr lang="en-GB" sz="4000" dirty="0" smtClean="0"/>
              <a:t>the URL to create the </a:t>
            </a:r>
            <a:r>
              <a:rPr lang="en-GB" sz="4000" dirty="0" smtClean="0"/>
              <a:t>project.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Make sure your local git knows who you are</a:t>
            </a:r>
            <a:br>
              <a:rPr lang="en-GB" sz="4000" dirty="0" smtClean="0"/>
            </a:br>
            <a:r>
              <a:rPr lang="en-GB" sz="4000" dirty="0" err="1" smtClean="0"/>
              <a:t>usethis</a:t>
            </a:r>
            <a:r>
              <a:rPr lang="en-GB" sz="4000" dirty="0" smtClean="0"/>
              <a:t>::</a:t>
            </a:r>
            <a:r>
              <a:rPr lang="en-GB" sz="4000" dirty="0" err="1" smtClean="0"/>
              <a:t>use_gitconfig</a:t>
            </a:r>
            <a:r>
              <a:rPr lang="en-GB" sz="4000" dirty="0" smtClean="0"/>
              <a:t>(</a:t>
            </a:r>
            <a:br>
              <a:rPr lang="en-GB" sz="4000" dirty="0" smtClean="0"/>
            </a:br>
            <a:r>
              <a:rPr lang="en-GB" sz="4000" dirty="0" smtClean="0"/>
              <a:t>  scope = </a:t>
            </a:r>
            <a:r>
              <a:rPr lang="en-GB" sz="4000" dirty="0"/>
              <a:t>"</a:t>
            </a:r>
            <a:r>
              <a:rPr lang="en-GB" sz="4000" dirty="0" smtClean="0"/>
              <a:t>project</a:t>
            </a:r>
            <a:r>
              <a:rPr lang="en-GB" sz="4000" dirty="0"/>
              <a:t>"</a:t>
            </a:r>
            <a:r>
              <a:rPr lang="en-GB" sz="4000" dirty="0" smtClean="0"/>
              <a:t>, </a:t>
            </a:r>
            <a:r>
              <a:rPr lang="en-GB" sz="4000" dirty="0" smtClean="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use </a:t>
            </a:r>
            <a:r>
              <a:rPr lang="en-GB" sz="40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"</a:t>
            </a:r>
            <a:r>
              <a:rPr lang="en-GB" sz="4000" smtClean="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user" </a:t>
            </a:r>
            <a:r>
              <a:rPr lang="en-GB" sz="4000" dirty="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to set globally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  user.name </a:t>
            </a:r>
            <a:r>
              <a:rPr lang="en-GB" sz="4000" dirty="0"/>
              <a:t>= </a:t>
            </a:r>
            <a:r>
              <a:rPr lang="en-GB" sz="4000" dirty="0"/>
              <a:t>"Jane Doe"</a:t>
            </a:r>
            <a:r>
              <a:rPr lang="en-GB" sz="4000" dirty="0"/>
              <a:t>, 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  </a:t>
            </a:r>
            <a:r>
              <a:rPr lang="en-GB" sz="4000" dirty="0" err="1" smtClean="0"/>
              <a:t>user.email</a:t>
            </a:r>
            <a:r>
              <a:rPr lang="en-GB" sz="4000" dirty="0" smtClean="0"/>
              <a:t> </a:t>
            </a:r>
            <a:r>
              <a:rPr lang="en-GB" sz="4000" dirty="0"/>
              <a:t>= </a:t>
            </a:r>
            <a:r>
              <a:rPr lang="en-GB" sz="4000" dirty="0" smtClean="0"/>
              <a:t>jane@example.com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000" dirty="0" smtClean="0"/>
              <a:t>Add </a:t>
            </a:r>
            <a:r>
              <a:rPr lang="en-GB" sz="4000" dirty="0" smtClean="0"/>
              <a:t>a new section to your README, stage, commit and push the change.</a:t>
            </a:r>
          </a:p>
        </p:txBody>
      </p:sp>
    </p:spTree>
    <p:extLst>
      <p:ext uri="{BB962C8B-B14F-4D97-AF65-F5344CB8AC3E}">
        <p14:creationId xmlns:p14="http://schemas.microsoft.com/office/powerpoint/2010/main" val="3409550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-packages">
  <a:themeElements>
    <a:clrScheme name="White">
      <a:dk1>
        <a:srgbClr val="3F3A2D"/>
      </a:dk1>
      <a:lt1>
        <a:srgbClr val="121F3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2-packages</Template>
  <TotalTime>315</TotalTime>
  <Words>354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2-packages</vt:lpstr>
      <vt:lpstr>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</vt:lpstr>
      <vt:lpstr>PowerPoint Presentation</vt:lpstr>
      <vt:lpstr>Your turn</vt:lpstr>
      <vt:lpstr>Collaboration</vt:lpstr>
      <vt:lpstr>Your turn</vt:lpstr>
      <vt:lpstr>Going Further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&amp; R code</dc:title>
  <dc:creator>hturner</dc:creator>
  <cp:lastModifiedBy>hturner</cp:lastModifiedBy>
  <cp:revision>18</cp:revision>
  <dcterms:created xsi:type="dcterms:W3CDTF">2018-05-10T15:39:14Z</dcterms:created>
  <dcterms:modified xsi:type="dcterms:W3CDTF">2018-05-12T11:12:58Z</dcterms:modified>
</cp:coreProperties>
</file>