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1735709"/>
            <a:satOff val="-93359"/>
            <a:lumOff val="-17077"/>
          </a:schemeClr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1735709"/>
            <a:satOff val="-93359"/>
            <a:lumOff val="-17077"/>
          </a:schemeClr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1735709"/>
            <a:satOff val="-93359"/>
            <a:lumOff val="-17077"/>
          </a:schemeClr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1735709"/>
            <a:satOff val="-93359"/>
            <a:lumOff val="-17077"/>
          </a:schemeClr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1735709"/>
            <a:satOff val="-93359"/>
            <a:lumOff val="-17077"/>
          </a:schemeClr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1735709"/>
            <a:satOff val="-93359"/>
            <a:lumOff val="-17077"/>
          </a:schemeClr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1735709"/>
            <a:satOff val="-93359"/>
            <a:lumOff val="-17077"/>
          </a:schemeClr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1735709"/>
            <a:satOff val="-93359"/>
            <a:lumOff val="-17077"/>
          </a:schemeClr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1735709"/>
            <a:satOff val="-93359"/>
            <a:lumOff val="-17077"/>
          </a:schemeClr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75C417FF-4FB0-4B75-AEFC-5BC88E3C1378}" styleName="">
    <a:tblBg/>
    <a:wholeTbl>
      <a:tcTxStyle b="off" i="off">
        <a:font>
          <a:latin typeface="Verlag Condensed"/>
          <a:ea typeface="Verlag Condensed"/>
          <a:cs typeface="Verlag Condensed"/>
        </a:font>
        <a:srgbClr val="3F3A2D"/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Archer-Bold"/>
          <a:ea typeface="Archer-Bold"/>
          <a:cs typeface="Archer-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19191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919191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Col>
    <a:lastRow>
      <a:tcTxStyle b="on" i="off">
        <a:font>
          <a:latin typeface="Archer-Bold"/>
          <a:ea typeface="Archer-Bold"/>
          <a:cs typeface="Archer-Bold"/>
        </a:font>
        <a:srgbClr val="3F3A2D"/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91919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lastRow>
    <a:firstRow>
      <a:tcTxStyle b="on" i="off">
        <a:font>
          <a:latin typeface="Archer-Bold"/>
          <a:ea typeface="Archer-Bold"/>
          <a:cs typeface="Archer-Bold"/>
        </a:font>
        <a:srgbClr val="3F3A2D"/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19191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witter.com/JennyBryan" TargetMode="External"/><Relationship Id="rId3" Type="http://schemas.openxmlformats.org/officeDocument/2006/relationships/hyperlink" Target="https://github.com/jennybc" TargetMode="External"/><Relationship Id="rId4" Type="http://schemas.openxmlformats.org/officeDocument/2006/relationships/hyperlink" Target="http://creativecommons.org/licenses/by-nc/3.0/" TargetMode="External"/><Relationship Id="rId5" Type="http://schemas.openxmlformats.org/officeDocument/2006/relationships/image" Target="../media/image1.tif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us/" TargetMode="Externa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twitter.com/JennyBryan" TargetMode="External"/><Relationship Id="rId4" Type="http://schemas.openxmlformats.org/officeDocument/2006/relationships/hyperlink" Target="https://github.com/jennybc" TargetMode="External"/><Relationship Id="rId5" Type="http://schemas.openxmlformats.org/officeDocument/2006/relationships/hyperlink" Target="https://twitter.com/STAT545" TargetMode="External"/><Relationship Id="rId6" Type="http://schemas.openxmlformats.org/officeDocument/2006/relationships/hyperlink" Target="http://stat545.com" TargetMode="External"/><Relationship Id="rId7" Type="http://schemas.openxmlformats.org/officeDocument/2006/relationships/image" Target="../media/image2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bg>
      <p:bgPr>
        <a:solidFill>
          <a:schemeClr val="accent1">
            <a:hueOff val="-1735709"/>
            <a:satOff val="-93359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Jennifer Bryan  RStudio, University of British Columbia…"/>
          <p:cNvSpPr/>
          <p:nvPr>
            <p:ph type="body" sz="half" idx="13"/>
          </p:nvPr>
        </p:nvSpPr>
        <p:spPr>
          <a:xfrm>
            <a:off x="764356" y="6226426"/>
            <a:ext cx="11476089" cy="2463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48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Jennifer Bryan </a:t>
            </a:r>
            <a:b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</a:br>
            <a:r>
              <a:t>RStudio, University of British Columbia</a:t>
            </a:r>
          </a:p>
          <a:p>
            <a:pPr>
              <a:defRPr sz="48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pPr>
            <a:r>
              <a:t>     </a:t>
            </a:r>
            <a:r>
              <a:rPr>
                <a:hlinkClick r:id="rId2" invalidUrl="" action="" tgtFrame="" tooltip="" history="1" highlightClick="0" endSnd="0"/>
              </a:rPr>
              <a:t>@JennyBryan</a:t>
            </a:r>
            <a:r>
              <a:t>            </a:t>
            </a:r>
            <a:r>
              <a:rPr>
                <a:hlinkClick r:id="rId3" invalidUrl="" action="" tgtFrame="" tooltip="" history="1" highlightClick="0" endSnd="0"/>
              </a:rPr>
              <a:t>@jennybc</a:t>
            </a:r>
          </a:p>
        </p:txBody>
      </p:sp>
      <p:pic>
        <p:nvPicPr>
          <p:cNvPr id="12" name="3.tiff" descr="3.tiff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767856" y="9118886"/>
            <a:ext cx="11176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3.tiff" descr="3.tiff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09400" y="9251950"/>
            <a:ext cx="11176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/>
          <p:nvPr>
            <p:ph type="title"/>
          </p:nvPr>
        </p:nvSpPr>
        <p:spPr>
          <a:xfrm>
            <a:off x="764356" y="494230"/>
            <a:ext cx="11503845" cy="31242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lnSpc>
                <a:spcPct val="90000"/>
              </a:lnSpc>
              <a:defRPr sz="9900">
                <a:solidFill>
                  <a:schemeClr val="accent2">
                    <a:hueOff val="7504099"/>
                    <a:lumOff val="72374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"/>
          <p:cNvSpPr txBox="1"/>
          <p:nvPr/>
        </p:nvSpPr>
        <p:spPr>
          <a:xfrm>
            <a:off x="756543" y="8001960"/>
            <a:ext cx="609601" cy="61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aseline="-1282" sz="39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  <a:latin typeface="Genericons"/>
                <a:ea typeface="Genericons"/>
                <a:cs typeface="Genericons"/>
                <a:sym typeface="Genericons"/>
              </a:defRPr>
            </a:lvl1pPr>
          </a:lstStyle>
          <a:p>
            <a:pPr/>
            <a:r>
              <a:t></a:t>
            </a:r>
          </a:p>
        </p:txBody>
      </p:sp>
      <p:sp>
        <p:nvSpPr>
          <p:cNvPr id="16" name=""/>
          <p:cNvSpPr txBox="1"/>
          <p:nvPr/>
        </p:nvSpPr>
        <p:spPr>
          <a:xfrm>
            <a:off x="5747643" y="8001960"/>
            <a:ext cx="609601" cy="61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aseline="-1282" sz="39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  <a:latin typeface="Genericons"/>
                <a:ea typeface="Genericons"/>
                <a:cs typeface="Genericons"/>
                <a:sym typeface="Genericons"/>
              </a:defRPr>
            </a:lvl1pPr>
          </a:lstStyle>
          <a:p>
            <a:pPr/>
            <a:r>
              <a:t></a:t>
            </a:r>
          </a:p>
        </p:txBody>
      </p:sp>
      <p:sp>
        <p:nvSpPr>
          <p:cNvPr id="1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icense">
    <p:bg>
      <p:bgPr>
        <a:solidFill>
          <a:schemeClr val="accent1">
            <a:hueOff val="-1735709"/>
            <a:satOff val="-93359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his work is licensed under the  Creative Commons Attribution-Noncommercial 3.0  United States License.…"/>
          <p:cNvSpPr txBox="1"/>
          <p:nvPr/>
        </p:nvSpPr>
        <p:spPr>
          <a:xfrm>
            <a:off x="1278361" y="2343149"/>
            <a:ext cx="10448078" cy="506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4400">
                <a:solidFill>
                  <a:srgbClr val="F9F8F1"/>
                </a:solidFill>
              </a:defRPr>
            </a:pPr>
            <a:r>
              <a:t>This work is licensed under the </a:t>
            </a:r>
            <a:br/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Creative Commons Attribution-Noncommercial 3.0 </a:t>
            </a:r>
            <a:b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</a:br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United States License</a:t>
            </a:r>
            <a:r>
              <a:t>. </a:t>
            </a:r>
          </a:p>
          <a:p>
            <a:pPr algn="ctr">
              <a:defRPr sz="4400">
                <a:solidFill>
                  <a:srgbClr val="F9F8F1"/>
                </a:solidFill>
              </a:defRPr>
            </a:pPr>
            <a:r>
              <a:t>To view a copy of this license, visit </a:t>
            </a:r>
            <a:br/>
            <a:r>
              <a:rPr>
                <a:hlinkClick r:id="rId2" invalidUrl="" action="" tgtFrame="" tooltip="" history="1" highlightClick="0" endSnd="0"/>
              </a:rPr>
              <a:t>http://creativecommons.org/licenses/by-nc/3.0/us/</a:t>
            </a:r>
          </a:p>
        </p:txBody>
      </p:sp>
      <p:sp>
        <p:nvSpPr>
          <p:cNvPr id="1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jenny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itle">
    <p:bg>
      <p:bgPr>
        <a:solidFill>
          <a:schemeClr val="accent1">
            <a:hueOff val="-1735709"/>
            <a:satOff val="-93359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/>
          <p:nvPr>
            <p:ph type="title"/>
          </p:nvPr>
        </p:nvSpPr>
        <p:spPr>
          <a:xfrm>
            <a:off x="1270000" y="2870463"/>
            <a:ext cx="10464800" cy="3810001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>
              <a:spcBef>
                <a:spcPts val="2400"/>
              </a:spcBef>
              <a:defRPr sz="10000">
                <a:solidFill>
                  <a:schemeClr val="accent2">
                    <a:hueOff val="7504099"/>
                    <a:lumOff val="72374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Jenny title stuff">
    <p:bg>
      <p:bgPr>
        <a:solidFill>
          <a:schemeClr val="accent1">
            <a:hueOff val="-1735709"/>
            <a:satOff val="-93359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itHub-Mark-120px-plus.png" descr="GitHub-Mark-120px-pl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325" y="3275528"/>
            <a:ext cx="3683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@JennyBryan"/>
          <p:cNvSpPr txBox="1"/>
          <p:nvPr/>
        </p:nvSpPr>
        <p:spPr>
          <a:xfrm>
            <a:off x="1802119" y="2481831"/>
            <a:ext cx="293365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FFFFF"/>
                </a:solidFill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@JennyBryan</a:t>
            </a:r>
          </a:p>
        </p:txBody>
      </p:sp>
      <p:sp>
        <p:nvSpPr>
          <p:cNvPr id="34" name="@jennybc"/>
          <p:cNvSpPr txBox="1"/>
          <p:nvPr/>
        </p:nvSpPr>
        <p:spPr>
          <a:xfrm>
            <a:off x="1802119" y="3110428"/>
            <a:ext cx="2121917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FFFFF"/>
                </a:solidFill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@jennybc</a:t>
            </a:r>
          </a:p>
        </p:txBody>
      </p:sp>
      <p:sp>
        <p:nvSpPr>
          <p:cNvPr id="35" name="@STAT545"/>
          <p:cNvSpPr txBox="1"/>
          <p:nvPr/>
        </p:nvSpPr>
        <p:spPr>
          <a:xfrm>
            <a:off x="7703031" y="2481831"/>
            <a:ext cx="222471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FFFFF"/>
                </a:solidFill>
                <a:hlinkClick r:id="rId5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5" invalidUrl="" action="" tgtFrame="" tooltip="" history="1" highlightClick="0" endSnd="0"/>
              </a:rPr>
              <a:t>@STAT545</a:t>
            </a:r>
          </a:p>
        </p:txBody>
      </p:sp>
      <p:sp>
        <p:nvSpPr>
          <p:cNvPr id="36" name="http://stat545.com"/>
          <p:cNvSpPr txBox="1"/>
          <p:nvPr/>
        </p:nvSpPr>
        <p:spPr>
          <a:xfrm>
            <a:off x="7703031" y="3110428"/>
            <a:ext cx="3870377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FFFFF"/>
                </a:solidFill>
                <a:hlinkClick r:id="rId6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6" invalidUrl="" action="" tgtFrame="" tooltip="" history="1" highlightClick="0" endSnd="0"/>
              </a:rPr>
              <a:t>http://stat545.com</a:t>
            </a:r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10585" t="4156" r="10067" b="14295"/>
          <a:stretch>
            <a:fillRect/>
          </a:stretch>
        </p:blipFill>
        <p:spPr>
          <a:xfrm>
            <a:off x="5972829" y="2629134"/>
            <a:ext cx="1052288" cy="108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8" fill="norm" stroke="1" extrusionOk="0">
                <a:moveTo>
                  <a:pt x="2223" y="0"/>
                </a:moveTo>
                <a:cubicBezTo>
                  <a:pt x="1469" y="1"/>
                  <a:pt x="1117" y="145"/>
                  <a:pt x="733" y="618"/>
                </a:cubicBezTo>
                <a:cubicBezTo>
                  <a:pt x="469" y="944"/>
                  <a:pt x="456" y="990"/>
                  <a:pt x="456" y="1411"/>
                </a:cubicBezTo>
                <a:cubicBezTo>
                  <a:pt x="456" y="1786"/>
                  <a:pt x="492" y="1926"/>
                  <a:pt x="692" y="2322"/>
                </a:cubicBezTo>
                <a:cubicBezTo>
                  <a:pt x="823" y="2581"/>
                  <a:pt x="928" y="2817"/>
                  <a:pt x="928" y="2846"/>
                </a:cubicBezTo>
                <a:cubicBezTo>
                  <a:pt x="928" y="2939"/>
                  <a:pt x="1622" y="3549"/>
                  <a:pt x="1840" y="3646"/>
                </a:cubicBezTo>
                <a:cubicBezTo>
                  <a:pt x="1957" y="3698"/>
                  <a:pt x="2191" y="3821"/>
                  <a:pt x="2362" y="3923"/>
                </a:cubicBezTo>
                <a:cubicBezTo>
                  <a:pt x="2532" y="4026"/>
                  <a:pt x="2792" y="4147"/>
                  <a:pt x="2940" y="4193"/>
                </a:cubicBezTo>
                <a:cubicBezTo>
                  <a:pt x="3912" y="4496"/>
                  <a:pt x="4435" y="5110"/>
                  <a:pt x="4259" y="5746"/>
                </a:cubicBezTo>
                <a:cubicBezTo>
                  <a:pt x="4130" y="6212"/>
                  <a:pt x="4006" y="6372"/>
                  <a:pt x="3738" y="6444"/>
                </a:cubicBezTo>
                <a:cubicBezTo>
                  <a:pt x="3601" y="6481"/>
                  <a:pt x="3469" y="6495"/>
                  <a:pt x="3437" y="6476"/>
                </a:cubicBezTo>
                <a:cubicBezTo>
                  <a:pt x="3404" y="6456"/>
                  <a:pt x="3386" y="6475"/>
                  <a:pt x="3396" y="6523"/>
                </a:cubicBezTo>
                <a:cubicBezTo>
                  <a:pt x="3425" y="6660"/>
                  <a:pt x="2728" y="6611"/>
                  <a:pt x="2305" y="6444"/>
                </a:cubicBezTo>
                <a:cubicBezTo>
                  <a:pt x="1985" y="6318"/>
                  <a:pt x="1884" y="6221"/>
                  <a:pt x="1360" y="5548"/>
                </a:cubicBezTo>
                <a:cubicBezTo>
                  <a:pt x="1037" y="5134"/>
                  <a:pt x="742" y="4790"/>
                  <a:pt x="700" y="4787"/>
                </a:cubicBezTo>
                <a:cubicBezTo>
                  <a:pt x="659" y="4785"/>
                  <a:pt x="526" y="4775"/>
                  <a:pt x="407" y="4764"/>
                </a:cubicBezTo>
                <a:cubicBezTo>
                  <a:pt x="205" y="4744"/>
                  <a:pt x="189" y="4761"/>
                  <a:pt x="155" y="4986"/>
                </a:cubicBezTo>
                <a:cubicBezTo>
                  <a:pt x="135" y="5118"/>
                  <a:pt x="98" y="5548"/>
                  <a:pt x="73" y="5945"/>
                </a:cubicBezTo>
                <a:lnTo>
                  <a:pt x="24" y="6666"/>
                </a:lnTo>
                <a:lnTo>
                  <a:pt x="187" y="6626"/>
                </a:lnTo>
                <a:cubicBezTo>
                  <a:pt x="276" y="6603"/>
                  <a:pt x="462" y="6579"/>
                  <a:pt x="603" y="6579"/>
                </a:cubicBezTo>
                <a:cubicBezTo>
                  <a:pt x="853" y="6578"/>
                  <a:pt x="863" y="6574"/>
                  <a:pt x="863" y="6325"/>
                </a:cubicBezTo>
                <a:cubicBezTo>
                  <a:pt x="863" y="6185"/>
                  <a:pt x="878" y="6049"/>
                  <a:pt x="904" y="6024"/>
                </a:cubicBezTo>
                <a:cubicBezTo>
                  <a:pt x="930" y="5999"/>
                  <a:pt x="1161" y="6173"/>
                  <a:pt x="1409" y="6412"/>
                </a:cubicBezTo>
                <a:cubicBezTo>
                  <a:pt x="1878" y="6865"/>
                  <a:pt x="1959" y="6906"/>
                  <a:pt x="2972" y="7141"/>
                </a:cubicBezTo>
                <a:cubicBezTo>
                  <a:pt x="3488" y="7261"/>
                  <a:pt x="3451" y="7264"/>
                  <a:pt x="3917" y="7030"/>
                </a:cubicBezTo>
                <a:cubicBezTo>
                  <a:pt x="4281" y="6848"/>
                  <a:pt x="4354" y="6774"/>
                  <a:pt x="4511" y="6460"/>
                </a:cubicBezTo>
                <a:cubicBezTo>
                  <a:pt x="4759" y="5968"/>
                  <a:pt x="4795" y="5508"/>
                  <a:pt x="4617" y="4938"/>
                </a:cubicBezTo>
                <a:cubicBezTo>
                  <a:pt x="4493" y="4539"/>
                  <a:pt x="4414" y="4432"/>
                  <a:pt x="4031" y="4074"/>
                </a:cubicBezTo>
                <a:cubicBezTo>
                  <a:pt x="3790" y="3849"/>
                  <a:pt x="3548" y="3670"/>
                  <a:pt x="3494" y="3670"/>
                </a:cubicBezTo>
                <a:cubicBezTo>
                  <a:pt x="3439" y="3670"/>
                  <a:pt x="3354" y="3623"/>
                  <a:pt x="3306" y="3567"/>
                </a:cubicBezTo>
                <a:cubicBezTo>
                  <a:pt x="3258" y="3511"/>
                  <a:pt x="3174" y="3475"/>
                  <a:pt x="3119" y="3495"/>
                </a:cubicBezTo>
                <a:cubicBezTo>
                  <a:pt x="3063" y="3516"/>
                  <a:pt x="2966" y="3491"/>
                  <a:pt x="2899" y="3432"/>
                </a:cubicBezTo>
                <a:cubicBezTo>
                  <a:pt x="2832" y="3373"/>
                  <a:pt x="2741" y="3338"/>
                  <a:pt x="2704" y="3361"/>
                </a:cubicBezTo>
                <a:cubicBezTo>
                  <a:pt x="2666" y="3383"/>
                  <a:pt x="2620" y="3372"/>
                  <a:pt x="2598" y="3337"/>
                </a:cubicBezTo>
                <a:cubicBezTo>
                  <a:pt x="2576" y="3302"/>
                  <a:pt x="2339" y="3171"/>
                  <a:pt x="2068" y="3044"/>
                </a:cubicBezTo>
                <a:cubicBezTo>
                  <a:pt x="1451" y="2753"/>
                  <a:pt x="1208" y="2431"/>
                  <a:pt x="1189" y="1863"/>
                </a:cubicBezTo>
                <a:cubicBezTo>
                  <a:pt x="1178" y="1546"/>
                  <a:pt x="1216" y="1447"/>
                  <a:pt x="1409" y="1157"/>
                </a:cubicBezTo>
                <a:cubicBezTo>
                  <a:pt x="1533" y="971"/>
                  <a:pt x="1683" y="809"/>
                  <a:pt x="1743" y="793"/>
                </a:cubicBezTo>
                <a:cubicBezTo>
                  <a:pt x="1802" y="776"/>
                  <a:pt x="2077" y="714"/>
                  <a:pt x="2353" y="650"/>
                </a:cubicBezTo>
                <a:lnTo>
                  <a:pt x="2850" y="531"/>
                </a:lnTo>
                <a:lnTo>
                  <a:pt x="3160" y="690"/>
                </a:lnTo>
                <a:cubicBezTo>
                  <a:pt x="3466" y="848"/>
                  <a:pt x="3787" y="1228"/>
                  <a:pt x="3787" y="1427"/>
                </a:cubicBezTo>
                <a:cubicBezTo>
                  <a:pt x="3787" y="1487"/>
                  <a:pt x="3828" y="1572"/>
                  <a:pt x="3884" y="1617"/>
                </a:cubicBezTo>
                <a:cubicBezTo>
                  <a:pt x="3941" y="1662"/>
                  <a:pt x="3990" y="1727"/>
                  <a:pt x="3990" y="1768"/>
                </a:cubicBezTo>
                <a:cubicBezTo>
                  <a:pt x="3991" y="1809"/>
                  <a:pt x="4019" y="1949"/>
                  <a:pt x="4055" y="2077"/>
                </a:cubicBezTo>
                <a:cubicBezTo>
                  <a:pt x="4116" y="2288"/>
                  <a:pt x="4146" y="2307"/>
                  <a:pt x="4373" y="2307"/>
                </a:cubicBezTo>
                <a:lnTo>
                  <a:pt x="4625" y="2307"/>
                </a:lnTo>
                <a:lnTo>
                  <a:pt x="4642" y="1213"/>
                </a:lnTo>
                <a:cubicBezTo>
                  <a:pt x="4660" y="224"/>
                  <a:pt x="4648" y="122"/>
                  <a:pt x="4544" y="119"/>
                </a:cubicBezTo>
                <a:cubicBezTo>
                  <a:pt x="4481" y="118"/>
                  <a:pt x="4309" y="91"/>
                  <a:pt x="4153" y="64"/>
                </a:cubicBezTo>
                <a:cubicBezTo>
                  <a:pt x="3891" y="18"/>
                  <a:pt x="3864" y="24"/>
                  <a:pt x="3844" y="167"/>
                </a:cubicBezTo>
                <a:cubicBezTo>
                  <a:pt x="3817" y="347"/>
                  <a:pt x="3761" y="351"/>
                  <a:pt x="3209" y="151"/>
                </a:cubicBezTo>
                <a:cubicBezTo>
                  <a:pt x="2904" y="40"/>
                  <a:pt x="2655" y="0"/>
                  <a:pt x="2223" y="0"/>
                </a:cubicBezTo>
                <a:close/>
                <a:moveTo>
                  <a:pt x="17207" y="24"/>
                </a:moveTo>
                <a:cubicBezTo>
                  <a:pt x="16902" y="22"/>
                  <a:pt x="16692" y="56"/>
                  <a:pt x="16605" y="119"/>
                </a:cubicBezTo>
                <a:cubicBezTo>
                  <a:pt x="16532" y="172"/>
                  <a:pt x="16411" y="198"/>
                  <a:pt x="16336" y="182"/>
                </a:cubicBezTo>
                <a:cubicBezTo>
                  <a:pt x="16044" y="121"/>
                  <a:pt x="15986" y="276"/>
                  <a:pt x="16018" y="975"/>
                </a:cubicBezTo>
                <a:lnTo>
                  <a:pt x="16051" y="1617"/>
                </a:lnTo>
                <a:lnTo>
                  <a:pt x="16295" y="1601"/>
                </a:lnTo>
                <a:cubicBezTo>
                  <a:pt x="16526" y="1582"/>
                  <a:pt x="16548" y="1565"/>
                  <a:pt x="16637" y="1252"/>
                </a:cubicBezTo>
                <a:cubicBezTo>
                  <a:pt x="16689" y="1070"/>
                  <a:pt x="16754" y="878"/>
                  <a:pt x="16792" y="832"/>
                </a:cubicBezTo>
                <a:cubicBezTo>
                  <a:pt x="16872" y="736"/>
                  <a:pt x="18109" y="715"/>
                  <a:pt x="18168" y="809"/>
                </a:cubicBezTo>
                <a:cubicBezTo>
                  <a:pt x="18188" y="841"/>
                  <a:pt x="18217" y="1300"/>
                  <a:pt x="18233" y="1823"/>
                </a:cubicBezTo>
                <a:cubicBezTo>
                  <a:pt x="18249" y="2347"/>
                  <a:pt x="18303" y="3232"/>
                  <a:pt x="18347" y="3797"/>
                </a:cubicBezTo>
                <a:cubicBezTo>
                  <a:pt x="18430" y="4844"/>
                  <a:pt x="18403" y="6152"/>
                  <a:pt x="18298" y="6254"/>
                </a:cubicBezTo>
                <a:cubicBezTo>
                  <a:pt x="18266" y="6285"/>
                  <a:pt x="18026" y="6327"/>
                  <a:pt x="17769" y="6349"/>
                </a:cubicBezTo>
                <a:cubicBezTo>
                  <a:pt x="17037" y="6412"/>
                  <a:pt x="16987" y="6453"/>
                  <a:pt x="16987" y="6848"/>
                </a:cubicBezTo>
                <a:lnTo>
                  <a:pt x="16987" y="7181"/>
                </a:lnTo>
                <a:lnTo>
                  <a:pt x="18600" y="7165"/>
                </a:lnTo>
                <a:lnTo>
                  <a:pt x="20212" y="7141"/>
                </a:lnTo>
                <a:lnTo>
                  <a:pt x="20237" y="6832"/>
                </a:lnTo>
                <a:lnTo>
                  <a:pt x="20253" y="6523"/>
                </a:lnTo>
                <a:lnTo>
                  <a:pt x="19756" y="6444"/>
                </a:lnTo>
                <a:cubicBezTo>
                  <a:pt x="18955" y="6314"/>
                  <a:pt x="19009" y="6396"/>
                  <a:pt x="19056" y="5231"/>
                </a:cubicBezTo>
                <a:cubicBezTo>
                  <a:pt x="19078" y="4679"/>
                  <a:pt x="19110" y="3794"/>
                  <a:pt x="19129" y="3266"/>
                </a:cubicBezTo>
                <a:cubicBezTo>
                  <a:pt x="19182" y="1817"/>
                  <a:pt x="19238" y="931"/>
                  <a:pt x="19276" y="872"/>
                </a:cubicBezTo>
                <a:cubicBezTo>
                  <a:pt x="19294" y="843"/>
                  <a:pt x="19632" y="817"/>
                  <a:pt x="20033" y="817"/>
                </a:cubicBezTo>
                <a:cubicBezTo>
                  <a:pt x="20864" y="817"/>
                  <a:pt x="21074" y="896"/>
                  <a:pt x="21018" y="1181"/>
                </a:cubicBezTo>
                <a:cubicBezTo>
                  <a:pt x="21000" y="1273"/>
                  <a:pt x="21002" y="1449"/>
                  <a:pt x="21026" y="1577"/>
                </a:cubicBezTo>
                <a:cubicBezTo>
                  <a:pt x="21067" y="1789"/>
                  <a:pt x="21093" y="1815"/>
                  <a:pt x="21303" y="1815"/>
                </a:cubicBezTo>
                <a:cubicBezTo>
                  <a:pt x="21476" y="1815"/>
                  <a:pt x="21535" y="1783"/>
                  <a:pt x="21539" y="1696"/>
                </a:cubicBezTo>
                <a:cubicBezTo>
                  <a:pt x="21543" y="1633"/>
                  <a:pt x="21560" y="1435"/>
                  <a:pt x="21580" y="1252"/>
                </a:cubicBezTo>
                <a:cubicBezTo>
                  <a:pt x="21600" y="1070"/>
                  <a:pt x="21595" y="755"/>
                  <a:pt x="21564" y="555"/>
                </a:cubicBezTo>
                <a:lnTo>
                  <a:pt x="21507" y="190"/>
                </a:lnTo>
                <a:lnTo>
                  <a:pt x="20318" y="214"/>
                </a:lnTo>
                <a:cubicBezTo>
                  <a:pt x="19492" y="229"/>
                  <a:pt x="18896" y="199"/>
                  <a:pt x="18380" y="127"/>
                </a:cubicBezTo>
                <a:cubicBezTo>
                  <a:pt x="17909" y="61"/>
                  <a:pt x="17512" y="25"/>
                  <a:pt x="17207" y="24"/>
                </a:cubicBezTo>
                <a:close/>
                <a:moveTo>
                  <a:pt x="5814" y="32"/>
                </a:moveTo>
                <a:cubicBezTo>
                  <a:pt x="5685" y="43"/>
                  <a:pt x="5613" y="71"/>
                  <a:pt x="5538" y="119"/>
                </a:cubicBezTo>
                <a:cubicBezTo>
                  <a:pt x="5440" y="182"/>
                  <a:pt x="5324" y="214"/>
                  <a:pt x="5285" y="190"/>
                </a:cubicBezTo>
                <a:cubicBezTo>
                  <a:pt x="5246" y="167"/>
                  <a:pt x="5164" y="178"/>
                  <a:pt x="5098" y="214"/>
                </a:cubicBezTo>
                <a:cubicBezTo>
                  <a:pt x="4996" y="269"/>
                  <a:pt x="4978" y="386"/>
                  <a:pt x="4976" y="951"/>
                </a:cubicBezTo>
                <a:lnTo>
                  <a:pt x="4968" y="1617"/>
                </a:lnTo>
                <a:lnTo>
                  <a:pt x="5147" y="1617"/>
                </a:lnTo>
                <a:cubicBezTo>
                  <a:pt x="5400" y="1616"/>
                  <a:pt x="5463" y="1552"/>
                  <a:pt x="5554" y="1221"/>
                </a:cubicBezTo>
                <a:cubicBezTo>
                  <a:pt x="5599" y="1057"/>
                  <a:pt x="5670" y="878"/>
                  <a:pt x="5709" y="832"/>
                </a:cubicBezTo>
                <a:cubicBezTo>
                  <a:pt x="5805" y="718"/>
                  <a:pt x="7008" y="718"/>
                  <a:pt x="7101" y="832"/>
                </a:cubicBezTo>
                <a:cubicBezTo>
                  <a:pt x="7139" y="878"/>
                  <a:pt x="7190" y="1655"/>
                  <a:pt x="7215" y="2576"/>
                </a:cubicBezTo>
                <a:cubicBezTo>
                  <a:pt x="7240" y="3487"/>
                  <a:pt x="7283" y="4400"/>
                  <a:pt x="7313" y="4605"/>
                </a:cubicBezTo>
                <a:cubicBezTo>
                  <a:pt x="7343" y="4816"/>
                  <a:pt x="7338" y="5257"/>
                  <a:pt x="7297" y="5628"/>
                </a:cubicBezTo>
                <a:lnTo>
                  <a:pt x="7223" y="6277"/>
                </a:lnTo>
                <a:lnTo>
                  <a:pt x="6621" y="6357"/>
                </a:lnTo>
                <a:cubicBezTo>
                  <a:pt x="5977" y="6439"/>
                  <a:pt x="5896" y="6484"/>
                  <a:pt x="5896" y="6809"/>
                </a:cubicBezTo>
                <a:cubicBezTo>
                  <a:pt x="5896" y="7159"/>
                  <a:pt x="5921" y="7169"/>
                  <a:pt x="7060" y="7189"/>
                </a:cubicBezTo>
                <a:cubicBezTo>
                  <a:pt x="7643" y="7199"/>
                  <a:pt x="8348" y="7191"/>
                  <a:pt x="8624" y="7173"/>
                </a:cubicBezTo>
                <a:lnTo>
                  <a:pt x="9121" y="7141"/>
                </a:lnTo>
                <a:lnTo>
                  <a:pt x="9170" y="6880"/>
                </a:lnTo>
                <a:cubicBezTo>
                  <a:pt x="9194" y="6734"/>
                  <a:pt x="9187" y="6580"/>
                  <a:pt x="9153" y="6539"/>
                </a:cubicBezTo>
                <a:cubicBezTo>
                  <a:pt x="9119" y="6498"/>
                  <a:pt x="8884" y="6444"/>
                  <a:pt x="8632" y="6420"/>
                </a:cubicBezTo>
                <a:cubicBezTo>
                  <a:pt x="8380" y="6396"/>
                  <a:pt x="8132" y="6349"/>
                  <a:pt x="8078" y="6317"/>
                </a:cubicBezTo>
                <a:cubicBezTo>
                  <a:pt x="8003" y="6272"/>
                  <a:pt x="7987" y="6096"/>
                  <a:pt x="7997" y="5509"/>
                </a:cubicBezTo>
                <a:cubicBezTo>
                  <a:pt x="8033" y="3313"/>
                  <a:pt x="8130" y="1178"/>
                  <a:pt x="8209" y="975"/>
                </a:cubicBezTo>
                <a:cubicBezTo>
                  <a:pt x="8267" y="826"/>
                  <a:pt x="8301" y="817"/>
                  <a:pt x="8950" y="817"/>
                </a:cubicBezTo>
                <a:cubicBezTo>
                  <a:pt x="9322" y="817"/>
                  <a:pt x="9702" y="845"/>
                  <a:pt x="9797" y="880"/>
                </a:cubicBezTo>
                <a:cubicBezTo>
                  <a:pt x="9946" y="935"/>
                  <a:pt x="9975" y="982"/>
                  <a:pt x="9968" y="1229"/>
                </a:cubicBezTo>
                <a:cubicBezTo>
                  <a:pt x="9949" y="1811"/>
                  <a:pt x="9946" y="1822"/>
                  <a:pt x="10228" y="1799"/>
                </a:cubicBezTo>
                <a:lnTo>
                  <a:pt x="10489" y="1784"/>
                </a:lnTo>
                <a:lnTo>
                  <a:pt x="10513" y="1197"/>
                </a:lnTo>
                <a:cubicBezTo>
                  <a:pt x="10526" y="875"/>
                  <a:pt x="10512" y="508"/>
                  <a:pt x="10489" y="389"/>
                </a:cubicBezTo>
                <a:lnTo>
                  <a:pt x="10448" y="175"/>
                </a:lnTo>
                <a:lnTo>
                  <a:pt x="9308" y="206"/>
                </a:lnTo>
                <a:cubicBezTo>
                  <a:pt x="8579" y="228"/>
                  <a:pt x="7990" y="210"/>
                  <a:pt x="7663" y="159"/>
                </a:cubicBezTo>
                <a:cubicBezTo>
                  <a:pt x="7382" y="115"/>
                  <a:pt x="6830" y="68"/>
                  <a:pt x="6433" y="48"/>
                </a:cubicBezTo>
                <a:cubicBezTo>
                  <a:pt x="6129" y="32"/>
                  <a:pt x="5944" y="21"/>
                  <a:pt x="5814" y="32"/>
                </a:cubicBezTo>
                <a:close/>
                <a:moveTo>
                  <a:pt x="13144" y="222"/>
                </a:moveTo>
                <a:cubicBezTo>
                  <a:pt x="12843" y="221"/>
                  <a:pt x="12448" y="421"/>
                  <a:pt x="12386" y="603"/>
                </a:cubicBezTo>
                <a:cubicBezTo>
                  <a:pt x="12365" y="666"/>
                  <a:pt x="12270" y="876"/>
                  <a:pt x="12183" y="1062"/>
                </a:cubicBezTo>
                <a:cubicBezTo>
                  <a:pt x="12096" y="1249"/>
                  <a:pt x="11928" y="1693"/>
                  <a:pt x="11808" y="2053"/>
                </a:cubicBezTo>
                <a:cubicBezTo>
                  <a:pt x="11688" y="2413"/>
                  <a:pt x="11569" y="2765"/>
                  <a:pt x="11539" y="2838"/>
                </a:cubicBezTo>
                <a:cubicBezTo>
                  <a:pt x="11472" y="3004"/>
                  <a:pt x="11410" y="3186"/>
                  <a:pt x="11401" y="3250"/>
                </a:cubicBezTo>
                <a:cubicBezTo>
                  <a:pt x="11397" y="3277"/>
                  <a:pt x="11341" y="3408"/>
                  <a:pt x="11271" y="3535"/>
                </a:cubicBezTo>
                <a:cubicBezTo>
                  <a:pt x="11200" y="3663"/>
                  <a:pt x="11068" y="3956"/>
                  <a:pt x="10977" y="4193"/>
                </a:cubicBezTo>
                <a:cubicBezTo>
                  <a:pt x="10588" y="5206"/>
                  <a:pt x="10252" y="6159"/>
                  <a:pt x="10253" y="6238"/>
                </a:cubicBezTo>
                <a:cubicBezTo>
                  <a:pt x="10253" y="6285"/>
                  <a:pt x="10203" y="6336"/>
                  <a:pt x="10147" y="6357"/>
                </a:cubicBezTo>
                <a:cubicBezTo>
                  <a:pt x="10091" y="6378"/>
                  <a:pt x="10049" y="6429"/>
                  <a:pt x="10049" y="6468"/>
                </a:cubicBezTo>
                <a:cubicBezTo>
                  <a:pt x="10049" y="6506"/>
                  <a:pt x="10003" y="6585"/>
                  <a:pt x="9951" y="6642"/>
                </a:cubicBezTo>
                <a:cubicBezTo>
                  <a:pt x="9892" y="6708"/>
                  <a:pt x="9872" y="6833"/>
                  <a:pt x="9894" y="6975"/>
                </a:cubicBezTo>
                <a:lnTo>
                  <a:pt x="9927" y="7197"/>
                </a:lnTo>
                <a:lnTo>
                  <a:pt x="10806" y="7157"/>
                </a:lnTo>
                <a:cubicBezTo>
                  <a:pt x="11598" y="7123"/>
                  <a:pt x="11711" y="7108"/>
                  <a:pt x="11857" y="6975"/>
                </a:cubicBezTo>
                <a:cubicBezTo>
                  <a:pt x="11946" y="6893"/>
                  <a:pt x="12020" y="6793"/>
                  <a:pt x="12020" y="6761"/>
                </a:cubicBezTo>
                <a:cubicBezTo>
                  <a:pt x="12020" y="6680"/>
                  <a:pt x="11597" y="6519"/>
                  <a:pt x="11336" y="6499"/>
                </a:cubicBezTo>
                <a:cubicBezTo>
                  <a:pt x="11216" y="6491"/>
                  <a:pt x="11101" y="6450"/>
                  <a:pt x="11083" y="6404"/>
                </a:cubicBezTo>
                <a:cubicBezTo>
                  <a:pt x="11053" y="6327"/>
                  <a:pt x="11239" y="5745"/>
                  <a:pt x="11328" y="5643"/>
                </a:cubicBezTo>
                <a:cubicBezTo>
                  <a:pt x="11349" y="5618"/>
                  <a:pt x="11720" y="5564"/>
                  <a:pt x="12150" y="5525"/>
                </a:cubicBezTo>
                <a:cubicBezTo>
                  <a:pt x="12580" y="5485"/>
                  <a:pt x="13073" y="5439"/>
                  <a:pt x="13241" y="5421"/>
                </a:cubicBezTo>
                <a:cubicBezTo>
                  <a:pt x="14193" y="5321"/>
                  <a:pt x="14182" y="5317"/>
                  <a:pt x="14324" y="5493"/>
                </a:cubicBezTo>
                <a:cubicBezTo>
                  <a:pt x="14500" y="5710"/>
                  <a:pt x="14688" y="6201"/>
                  <a:pt x="14658" y="6357"/>
                </a:cubicBezTo>
                <a:cubicBezTo>
                  <a:pt x="14645" y="6424"/>
                  <a:pt x="14571" y="6511"/>
                  <a:pt x="14487" y="6547"/>
                </a:cubicBezTo>
                <a:cubicBezTo>
                  <a:pt x="14282" y="6635"/>
                  <a:pt x="14275" y="6931"/>
                  <a:pt x="14479" y="7070"/>
                </a:cubicBezTo>
                <a:cubicBezTo>
                  <a:pt x="14667" y="7198"/>
                  <a:pt x="15643" y="7216"/>
                  <a:pt x="15912" y="7094"/>
                </a:cubicBezTo>
                <a:cubicBezTo>
                  <a:pt x="16056" y="7029"/>
                  <a:pt x="16099" y="6961"/>
                  <a:pt x="16100" y="6793"/>
                </a:cubicBezTo>
                <a:cubicBezTo>
                  <a:pt x="16100" y="6600"/>
                  <a:pt x="16077" y="6579"/>
                  <a:pt x="15904" y="6579"/>
                </a:cubicBezTo>
                <a:cubicBezTo>
                  <a:pt x="15699" y="6579"/>
                  <a:pt x="15471" y="6387"/>
                  <a:pt x="15497" y="6238"/>
                </a:cubicBezTo>
                <a:cubicBezTo>
                  <a:pt x="15511" y="6155"/>
                  <a:pt x="15432" y="5932"/>
                  <a:pt x="15285" y="5620"/>
                </a:cubicBezTo>
                <a:cubicBezTo>
                  <a:pt x="15251" y="5547"/>
                  <a:pt x="15203" y="5409"/>
                  <a:pt x="15179" y="5318"/>
                </a:cubicBezTo>
                <a:cubicBezTo>
                  <a:pt x="15156" y="5227"/>
                  <a:pt x="15080" y="4961"/>
                  <a:pt x="15008" y="4724"/>
                </a:cubicBezTo>
                <a:cubicBezTo>
                  <a:pt x="14937" y="4487"/>
                  <a:pt x="14799" y="3954"/>
                  <a:pt x="14699" y="3535"/>
                </a:cubicBezTo>
                <a:cubicBezTo>
                  <a:pt x="14599" y="3116"/>
                  <a:pt x="14478" y="2650"/>
                  <a:pt x="14430" y="2505"/>
                </a:cubicBezTo>
                <a:cubicBezTo>
                  <a:pt x="14382" y="2359"/>
                  <a:pt x="14200" y="1810"/>
                  <a:pt x="14023" y="1276"/>
                </a:cubicBezTo>
                <a:cubicBezTo>
                  <a:pt x="13673" y="219"/>
                  <a:pt x="13686" y="223"/>
                  <a:pt x="13144" y="222"/>
                </a:cubicBezTo>
                <a:close/>
                <a:moveTo>
                  <a:pt x="13095" y="1522"/>
                </a:moveTo>
                <a:cubicBezTo>
                  <a:pt x="13172" y="1553"/>
                  <a:pt x="13265" y="1763"/>
                  <a:pt x="13404" y="2188"/>
                </a:cubicBezTo>
                <a:cubicBezTo>
                  <a:pt x="13509" y="2508"/>
                  <a:pt x="13625" y="2836"/>
                  <a:pt x="13657" y="2909"/>
                </a:cubicBezTo>
                <a:cubicBezTo>
                  <a:pt x="13688" y="2982"/>
                  <a:pt x="13749" y="3173"/>
                  <a:pt x="13795" y="3337"/>
                </a:cubicBezTo>
                <a:cubicBezTo>
                  <a:pt x="13841" y="3501"/>
                  <a:pt x="13899" y="3665"/>
                  <a:pt x="13925" y="3702"/>
                </a:cubicBezTo>
                <a:cubicBezTo>
                  <a:pt x="13952" y="3738"/>
                  <a:pt x="13998" y="3863"/>
                  <a:pt x="14023" y="3979"/>
                </a:cubicBezTo>
                <a:cubicBezTo>
                  <a:pt x="14048" y="4095"/>
                  <a:pt x="14108" y="4219"/>
                  <a:pt x="14153" y="4256"/>
                </a:cubicBezTo>
                <a:cubicBezTo>
                  <a:pt x="14199" y="4293"/>
                  <a:pt x="14231" y="4408"/>
                  <a:pt x="14227" y="4510"/>
                </a:cubicBezTo>
                <a:lnTo>
                  <a:pt x="14218" y="4692"/>
                </a:lnTo>
                <a:lnTo>
                  <a:pt x="13266" y="4740"/>
                </a:lnTo>
                <a:cubicBezTo>
                  <a:pt x="12744" y="4764"/>
                  <a:pt x="12159" y="4808"/>
                  <a:pt x="11963" y="4843"/>
                </a:cubicBezTo>
                <a:cubicBezTo>
                  <a:pt x="11753" y="4880"/>
                  <a:pt x="11594" y="4886"/>
                  <a:pt x="11572" y="4851"/>
                </a:cubicBezTo>
                <a:cubicBezTo>
                  <a:pt x="11532" y="4787"/>
                  <a:pt x="11866" y="3682"/>
                  <a:pt x="11963" y="3559"/>
                </a:cubicBezTo>
                <a:cubicBezTo>
                  <a:pt x="12080" y="3411"/>
                  <a:pt x="12885" y="1893"/>
                  <a:pt x="12973" y="1657"/>
                </a:cubicBezTo>
                <a:cubicBezTo>
                  <a:pt x="13011" y="1551"/>
                  <a:pt x="13048" y="1503"/>
                  <a:pt x="13095" y="1522"/>
                </a:cubicBezTo>
                <a:close/>
                <a:moveTo>
                  <a:pt x="9398" y="9559"/>
                </a:moveTo>
                <a:cubicBezTo>
                  <a:pt x="9212" y="9559"/>
                  <a:pt x="9163" y="9589"/>
                  <a:pt x="9145" y="9709"/>
                </a:cubicBezTo>
                <a:cubicBezTo>
                  <a:pt x="9131" y="9807"/>
                  <a:pt x="9080" y="9860"/>
                  <a:pt x="8990" y="9860"/>
                </a:cubicBezTo>
                <a:cubicBezTo>
                  <a:pt x="8804" y="9860"/>
                  <a:pt x="8702" y="10059"/>
                  <a:pt x="8648" y="10526"/>
                </a:cubicBezTo>
                <a:cubicBezTo>
                  <a:pt x="8623" y="10742"/>
                  <a:pt x="8564" y="11154"/>
                  <a:pt x="8510" y="11445"/>
                </a:cubicBezTo>
                <a:cubicBezTo>
                  <a:pt x="8456" y="11736"/>
                  <a:pt x="8375" y="12278"/>
                  <a:pt x="8339" y="12642"/>
                </a:cubicBezTo>
                <a:cubicBezTo>
                  <a:pt x="8216" y="13899"/>
                  <a:pt x="8074" y="14775"/>
                  <a:pt x="7818" y="15749"/>
                </a:cubicBezTo>
                <a:cubicBezTo>
                  <a:pt x="7741" y="16040"/>
                  <a:pt x="7639" y="16444"/>
                  <a:pt x="7598" y="16645"/>
                </a:cubicBezTo>
                <a:cubicBezTo>
                  <a:pt x="7465" y="17284"/>
                  <a:pt x="7445" y="17333"/>
                  <a:pt x="7207" y="17619"/>
                </a:cubicBezTo>
                <a:cubicBezTo>
                  <a:pt x="7079" y="17774"/>
                  <a:pt x="6991" y="17927"/>
                  <a:pt x="7012" y="17960"/>
                </a:cubicBezTo>
                <a:cubicBezTo>
                  <a:pt x="7082" y="18071"/>
                  <a:pt x="7885" y="18115"/>
                  <a:pt x="9902" y="18127"/>
                </a:cubicBezTo>
                <a:lnTo>
                  <a:pt x="11906" y="18142"/>
                </a:lnTo>
                <a:lnTo>
                  <a:pt x="11987" y="18372"/>
                </a:lnTo>
                <a:cubicBezTo>
                  <a:pt x="12098" y="18670"/>
                  <a:pt x="12108" y="20231"/>
                  <a:pt x="12003" y="20901"/>
                </a:cubicBezTo>
                <a:cubicBezTo>
                  <a:pt x="11928" y="21381"/>
                  <a:pt x="11930" y="21421"/>
                  <a:pt x="12052" y="21511"/>
                </a:cubicBezTo>
                <a:cubicBezTo>
                  <a:pt x="12134" y="21571"/>
                  <a:pt x="12172" y="21600"/>
                  <a:pt x="12240" y="21598"/>
                </a:cubicBezTo>
                <a:cubicBezTo>
                  <a:pt x="12307" y="21596"/>
                  <a:pt x="12408" y="21564"/>
                  <a:pt x="12631" y="21495"/>
                </a:cubicBezTo>
                <a:cubicBezTo>
                  <a:pt x="13221" y="21312"/>
                  <a:pt x="13250" y="21280"/>
                  <a:pt x="13168" y="21012"/>
                </a:cubicBezTo>
                <a:cubicBezTo>
                  <a:pt x="13129" y="20885"/>
                  <a:pt x="13073" y="20324"/>
                  <a:pt x="13038" y="19759"/>
                </a:cubicBezTo>
                <a:cubicBezTo>
                  <a:pt x="13002" y="19195"/>
                  <a:pt x="12958" y="18648"/>
                  <a:pt x="12940" y="18547"/>
                </a:cubicBezTo>
                <a:cubicBezTo>
                  <a:pt x="12915" y="18411"/>
                  <a:pt x="12935" y="18352"/>
                  <a:pt x="13021" y="18325"/>
                </a:cubicBezTo>
                <a:cubicBezTo>
                  <a:pt x="13872" y="18058"/>
                  <a:pt x="14039" y="17875"/>
                  <a:pt x="13958" y="17302"/>
                </a:cubicBezTo>
                <a:cubicBezTo>
                  <a:pt x="13919" y="17024"/>
                  <a:pt x="13887" y="16974"/>
                  <a:pt x="13795" y="17009"/>
                </a:cubicBezTo>
                <a:cubicBezTo>
                  <a:pt x="13733" y="17033"/>
                  <a:pt x="13527" y="17069"/>
                  <a:pt x="13339" y="17088"/>
                </a:cubicBezTo>
                <a:cubicBezTo>
                  <a:pt x="12829" y="17141"/>
                  <a:pt x="12817" y="17097"/>
                  <a:pt x="12793" y="15860"/>
                </a:cubicBezTo>
                <a:cubicBezTo>
                  <a:pt x="12770" y="14642"/>
                  <a:pt x="12656" y="13408"/>
                  <a:pt x="12557" y="13292"/>
                </a:cubicBezTo>
                <a:cubicBezTo>
                  <a:pt x="12510" y="13236"/>
                  <a:pt x="12511" y="13169"/>
                  <a:pt x="12565" y="13070"/>
                </a:cubicBezTo>
                <a:cubicBezTo>
                  <a:pt x="12691" y="12842"/>
                  <a:pt x="12557" y="12761"/>
                  <a:pt x="12207" y="12864"/>
                </a:cubicBezTo>
                <a:cubicBezTo>
                  <a:pt x="12047" y="12911"/>
                  <a:pt x="11884" y="12963"/>
                  <a:pt x="11841" y="12975"/>
                </a:cubicBezTo>
                <a:cubicBezTo>
                  <a:pt x="11786" y="12989"/>
                  <a:pt x="11778" y="13069"/>
                  <a:pt x="11816" y="13244"/>
                </a:cubicBezTo>
                <a:cubicBezTo>
                  <a:pt x="11846" y="13383"/>
                  <a:pt x="11888" y="14244"/>
                  <a:pt x="11914" y="15154"/>
                </a:cubicBezTo>
                <a:cubicBezTo>
                  <a:pt x="11940" y="16065"/>
                  <a:pt x="11965" y="16886"/>
                  <a:pt x="11971" y="16977"/>
                </a:cubicBezTo>
                <a:cubicBezTo>
                  <a:pt x="11982" y="17141"/>
                  <a:pt x="11977" y="17145"/>
                  <a:pt x="11279" y="17199"/>
                </a:cubicBezTo>
                <a:cubicBezTo>
                  <a:pt x="10791" y="17237"/>
                  <a:pt x="10485" y="17228"/>
                  <a:pt x="10293" y="17176"/>
                </a:cubicBezTo>
                <a:cubicBezTo>
                  <a:pt x="10140" y="17134"/>
                  <a:pt x="9903" y="17086"/>
                  <a:pt x="9772" y="17073"/>
                </a:cubicBezTo>
                <a:cubicBezTo>
                  <a:pt x="9641" y="17059"/>
                  <a:pt x="9346" y="17033"/>
                  <a:pt x="9113" y="17009"/>
                </a:cubicBezTo>
                <a:cubicBezTo>
                  <a:pt x="8879" y="16985"/>
                  <a:pt x="8671" y="16946"/>
                  <a:pt x="8657" y="16922"/>
                </a:cubicBezTo>
                <a:cubicBezTo>
                  <a:pt x="8608" y="16842"/>
                  <a:pt x="8865" y="16001"/>
                  <a:pt x="9007" y="15773"/>
                </a:cubicBezTo>
                <a:cubicBezTo>
                  <a:pt x="9199" y="15463"/>
                  <a:pt x="9348" y="14925"/>
                  <a:pt x="9430" y="14227"/>
                </a:cubicBezTo>
                <a:cubicBezTo>
                  <a:pt x="9469" y="13901"/>
                  <a:pt x="9516" y="13530"/>
                  <a:pt x="9536" y="13403"/>
                </a:cubicBezTo>
                <a:cubicBezTo>
                  <a:pt x="9556" y="13275"/>
                  <a:pt x="9619" y="12771"/>
                  <a:pt x="9674" y="12285"/>
                </a:cubicBezTo>
                <a:cubicBezTo>
                  <a:pt x="9730" y="11799"/>
                  <a:pt x="9781" y="11383"/>
                  <a:pt x="9797" y="11358"/>
                </a:cubicBezTo>
                <a:cubicBezTo>
                  <a:pt x="9812" y="11333"/>
                  <a:pt x="9852" y="11077"/>
                  <a:pt x="9878" y="10787"/>
                </a:cubicBezTo>
                <a:cubicBezTo>
                  <a:pt x="9904" y="10498"/>
                  <a:pt x="9949" y="10186"/>
                  <a:pt x="9984" y="10098"/>
                </a:cubicBezTo>
                <a:cubicBezTo>
                  <a:pt x="10114" y="9765"/>
                  <a:pt x="9890" y="9559"/>
                  <a:pt x="9398" y="9559"/>
                </a:cubicBezTo>
                <a:close/>
                <a:moveTo>
                  <a:pt x="4919" y="10890"/>
                </a:moveTo>
                <a:cubicBezTo>
                  <a:pt x="4261" y="10886"/>
                  <a:pt x="3532" y="10904"/>
                  <a:pt x="3209" y="10946"/>
                </a:cubicBezTo>
                <a:cubicBezTo>
                  <a:pt x="2872" y="10990"/>
                  <a:pt x="2342" y="11035"/>
                  <a:pt x="2036" y="11041"/>
                </a:cubicBezTo>
                <a:cubicBezTo>
                  <a:pt x="1542" y="11051"/>
                  <a:pt x="1475" y="11066"/>
                  <a:pt x="1441" y="11184"/>
                </a:cubicBezTo>
                <a:cubicBezTo>
                  <a:pt x="1421" y="11256"/>
                  <a:pt x="1360" y="11821"/>
                  <a:pt x="1303" y="12436"/>
                </a:cubicBezTo>
                <a:cubicBezTo>
                  <a:pt x="1246" y="13051"/>
                  <a:pt x="1160" y="13722"/>
                  <a:pt x="1108" y="13926"/>
                </a:cubicBezTo>
                <a:cubicBezTo>
                  <a:pt x="979" y="14430"/>
                  <a:pt x="907" y="15123"/>
                  <a:pt x="985" y="15123"/>
                </a:cubicBezTo>
                <a:cubicBezTo>
                  <a:pt x="1020" y="15123"/>
                  <a:pt x="1180" y="15076"/>
                  <a:pt x="1344" y="15020"/>
                </a:cubicBezTo>
                <a:cubicBezTo>
                  <a:pt x="2428" y="14644"/>
                  <a:pt x="3339" y="14525"/>
                  <a:pt x="3697" y="14719"/>
                </a:cubicBezTo>
                <a:cubicBezTo>
                  <a:pt x="3763" y="14754"/>
                  <a:pt x="3991" y="14863"/>
                  <a:pt x="4202" y="14956"/>
                </a:cubicBezTo>
                <a:cubicBezTo>
                  <a:pt x="4594" y="15130"/>
                  <a:pt x="4956" y="15487"/>
                  <a:pt x="5139" y="15884"/>
                </a:cubicBezTo>
                <a:cubicBezTo>
                  <a:pt x="5189" y="15993"/>
                  <a:pt x="5262" y="16287"/>
                  <a:pt x="5293" y="16541"/>
                </a:cubicBezTo>
                <a:cubicBezTo>
                  <a:pt x="5324" y="16796"/>
                  <a:pt x="5366" y="17135"/>
                  <a:pt x="5391" y="17287"/>
                </a:cubicBezTo>
                <a:cubicBezTo>
                  <a:pt x="5459" y="17700"/>
                  <a:pt x="5228" y="18079"/>
                  <a:pt x="4528" y="18721"/>
                </a:cubicBezTo>
                <a:cubicBezTo>
                  <a:pt x="4128" y="19087"/>
                  <a:pt x="3760" y="19355"/>
                  <a:pt x="3371" y="19553"/>
                </a:cubicBezTo>
                <a:cubicBezTo>
                  <a:pt x="2828" y="19830"/>
                  <a:pt x="2761" y="19846"/>
                  <a:pt x="1987" y="19902"/>
                </a:cubicBezTo>
                <a:cubicBezTo>
                  <a:pt x="1540" y="19934"/>
                  <a:pt x="1165" y="19973"/>
                  <a:pt x="1148" y="19989"/>
                </a:cubicBezTo>
                <a:cubicBezTo>
                  <a:pt x="1132" y="20005"/>
                  <a:pt x="1024" y="19966"/>
                  <a:pt x="912" y="19910"/>
                </a:cubicBezTo>
                <a:cubicBezTo>
                  <a:pt x="611" y="19758"/>
                  <a:pt x="265" y="19844"/>
                  <a:pt x="212" y="20076"/>
                </a:cubicBezTo>
                <a:cubicBezTo>
                  <a:pt x="189" y="20175"/>
                  <a:pt x="128" y="20410"/>
                  <a:pt x="81" y="20600"/>
                </a:cubicBezTo>
                <a:lnTo>
                  <a:pt x="0" y="20940"/>
                </a:lnTo>
                <a:lnTo>
                  <a:pt x="375" y="20964"/>
                </a:lnTo>
                <a:cubicBezTo>
                  <a:pt x="1826" y="21054"/>
                  <a:pt x="3288" y="20961"/>
                  <a:pt x="3779" y="20742"/>
                </a:cubicBezTo>
                <a:cubicBezTo>
                  <a:pt x="4244" y="20534"/>
                  <a:pt x="4893" y="20101"/>
                  <a:pt x="4813" y="20053"/>
                </a:cubicBezTo>
                <a:cubicBezTo>
                  <a:pt x="4689" y="19978"/>
                  <a:pt x="4732" y="19904"/>
                  <a:pt x="5155" y="19442"/>
                </a:cubicBezTo>
                <a:cubicBezTo>
                  <a:pt x="5672" y="18877"/>
                  <a:pt x="6011" y="18318"/>
                  <a:pt x="5904" y="18214"/>
                </a:cubicBezTo>
                <a:cubicBezTo>
                  <a:pt x="5780" y="18093"/>
                  <a:pt x="5816" y="17869"/>
                  <a:pt x="5985" y="17714"/>
                </a:cubicBezTo>
                <a:cubicBezTo>
                  <a:pt x="6162" y="17553"/>
                  <a:pt x="6248" y="17584"/>
                  <a:pt x="6197" y="17794"/>
                </a:cubicBezTo>
                <a:cubicBezTo>
                  <a:pt x="6152" y="17980"/>
                  <a:pt x="6274" y="18162"/>
                  <a:pt x="6376" y="18063"/>
                </a:cubicBezTo>
                <a:cubicBezTo>
                  <a:pt x="6470" y="17972"/>
                  <a:pt x="6477" y="17552"/>
                  <a:pt x="6401" y="16597"/>
                </a:cubicBezTo>
                <a:cubicBezTo>
                  <a:pt x="6343" y="15880"/>
                  <a:pt x="6326" y="15844"/>
                  <a:pt x="6132" y="15693"/>
                </a:cubicBezTo>
                <a:cubicBezTo>
                  <a:pt x="5967" y="15565"/>
                  <a:pt x="5951" y="15519"/>
                  <a:pt x="6018" y="15440"/>
                </a:cubicBezTo>
                <a:cubicBezTo>
                  <a:pt x="6118" y="15323"/>
                  <a:pt x="6061" y="15257"/>
                  <a:pt x="5863" y="15257"/>
                </a:cubicBezTo>
                <a:cubicBezTo>
                  <a:pt x="5783" y="15257"/>
                  <a:pt x="5646" y="15179"/>
                  <a:pt x="5562" y="15091"/>
                </a:cubicBezTo>
                <a:cubicBezTo>
                  <a:pt x="5432" y="14956"/>
                  <a:pt x="5427" y="14925"/>
                  <a:pt x="5513" y="14877"/>
                </a:cubicBezTo>
                <a:cubicBezTo>
                  <a:pt x="5593" y="14833"/>
                  <a:pt x="5533" y="14767"/>
                  <a:pt x="5244" y="14560"/>
                </a:cubicBezTo>
                <a:cubicBezTo>
                  <a:pt x="5041" y="14414"/>
                  <a:pt x="4704" y="14166"/>
                  <a:pt x="4495" y="14013"/>
                </a:cubicBezTo>
                <a:cubicBezTo>
                  <a:pt x="3939" y="13606"/>
                  <a:pt x="3576" y="13556"/>
                  <a:pt x="2435" y="13704"/>
                </a:cubicBezTo>
                <a:cubicBezTo>
                  <a:pt x="2124" y="13744"/>
                  <a:pt x="2015" y="13870"/>
                  <a:pt x="2150" y="14029"/>
                </a:cubicBezTo>
                <a:cubicBezTo>
                  <a:pt x="2248" y="14144"/>
                  <a:pt x="2202" y="14236"/>
                  <a:pt x="2020" y="14283"/>
                </a:cubicBezTo>
                <a:cubicBezTo>
                  <a:pt x="1733" y="14356"/>
                  <a:pt x="1712" y="14170"/>
                  <a:pt x="1881" y="13308"/>
                </a:cubicBezTo>
                <a:cubicBezTo>
                  <a:pt x="2119" y="12097"/>
                  <a:pt x="2146" y="12013"/>
                  <a:pt x="2313" y="11944"/>
                </a:cubicBezTo>
                <a:cubicBezTo>
                  <a:pt x="2553" y="11846"/>
                  <a:pt x="4759" y="11675"/>
                  <a:pt x="5171" y="11723"/>
                </a:cubicBezTo>
                <a:cubicBezTo>
                  <a:pt x="5466" y="11756"/>
                  <a:pt x="5587" y="11739"/>
                  <a:pt x="5725" y="11651"/>
                </a:cubicBezTo>
                <a:cubicBezTo>
                  <a:pt x="5861" y="11564"/>
                  <a:pt x="5929" y="11553"/>
                  <a:pt x="6002" y="11612"/>
                </a:cubicBezTo>
                <a:cubicBezTo>
                  <a:pt x="6078" y="11673"/>
                  <a:pt x="6105" y="11654"/>
                  <a:pt x="6140" y="11516"/>
                </a:cubicBezTo>
                <a:cubicBezTo>
                  <a:pt x="6164" y="11422"/>
                  <a:pt x="6168" y="11305"/>
                  <a:pt x="6148" y="11255"/>
                </a:cubicBezTo>
                <a:cubicBezTo>
                  <a:pt x="6128" y="11205"/>
                  <a:pt x="6140" y="11129"/>
                  <a:pt x="6181" y="11088"/>
                </a:cubicBezTo>
                <a:cubicBezTo>
                  <a:pt x="6222" y="11048"/>
                  <a:pt x="6234" y="10998"/>
                  <a:pt x="6205" y="10970"/>
                </a:cubicBezTo>
                <a:cubicBezTo>
                  <a:pt x="6159" y="10925"/>
                  <a:pt x="5576" y="10895"/>
                  <a:pt x="4919" y="10890"/>
                </a:cubicBezTo>
                <a:close/>
                <a:moveTo>
                  <a:pt x="19495" y="10922"/>
                </a:moveTo>
                <a:cubicBezTo>
                  <a:pt x="18794" y="10934"/>
                  <a:pt x="18082" y="10954"/>
                  <a:pt x="17802" y="10985"/>
                </a:cubicBezTo>
                <a:cubicBezTo>
                  <a:pt x="17521" y="11017"/>
                  <a:pt x="17147" y="11049"/>
                  <a:pt x="16971" y="11049"/>
                </a:cubicBezTo>
                <a:cubicBezTo>
                  <a:pt x="16560" y="11049"/>
                  <a:pt x="16534" y="11108"/>
                  <a:pt x="16474" y="12119"/>
                </a:cubicBezTo>
                <a:cubicBezTo>
                  <a:pt x="16448" y="12551"/>
                  <a:pt x="16382" y="13130"/>
                  <a:pt x="16328" y="13403"/>
                </a:cubicBezTo>
                <a:cubicBezTo>
                  <a:pt x="16188" y="14107"/>
                  <a:pt x="16043" y="15080"/>
                  <a:pt x="16075" y="15115"/>
                </a:cubicBezTo>
                <a:cubicBezTo>
                  <a:pt x="16104" y="15146"/>
                  <a:pt x="16260" y="15109"/>
                  <a:pt x="17191" y="14822"/>
                </a:cubicBezTo>
                <a:cubicBezTo>
                  <a:pt x="17578" y="14702"/>
                  <a:pt x="17922" y="14642"/>
                  <a:pt x="18241" y="14639"/>
                </a:cubicBezTo>
                <a:cubicBezTo>
                  <a:pt x="18667" y="14636"/>
                  <a:pt x="18778" y="14660"/>
                  <a:pt x="19267" y="14901"/>
                </a:cubicBezTo>
                <a:cubicBezTo>
                  <a:pt x="19632" y="15080"/>
                  <a:pt x="19877" y="15256"/>
                  <a:pt x="20008" y="15424"/>
                </a:cubicBezTo>
                <a:cubicBezTo>
                  <a:pt x="20234" y="15712"/>
                  <a:pt x="20456" y="16301"/>
                  <a:pt x="20456" y="16621"/>
                </a:cubicBezTo>
                <a:cubicBezTo>
                  <a:pt x="20456" y="16740"/>
                  <a:pt x="20486" y="16977"/>
                  <a:pt x="20530" y="17160"/>
                </a:cubicBezTo>
                <a:cubicBezTo>
                  <a:pt x="20603" y="17471"/>
                  <a:pt x="20600" y="17518"/>
                  <a:pt x="20416" y="17873"/>
                </a:cubicBezTo>
                <a:cubicBezTo>
                  <a:pt x="20129" y="18425"/>
                  <a:pt x="19229" y="19216"/>
                  <a:pt x="18486" y="19569"/>
                </a:cubicBezTo>
                <a:cubicBezTo>
                  <a:pt x="17940" y="19829"/>
                  <a:pt x="17864" y="19846"/>
                  <a:pt x="17036" y="19902"/>
                </a:cubicBezTo>
                <a:cubicBezTo>
                  <a:pt x="16455" y="19941"/>
                  <a:pt x="16121" y="19939"/>
                  <a:pt x="16034" y="19894"/>
                </a:cubicBezTo>
                <a:cubicBezTo>
                  <a:pt x="15854" y="19800"/>
                  <a:pt x="15506" y="19802"/>
                  <a:pt x="15440" y="19902"/>
                </a:cubicBezTo>
                <a:cubicBezTo>
                  <a:pt x="15388" y="19981"/>
                  <a:pt x="15259" y="20389"/>
                  <a:pt x="15171" y="20758"/>
                </a:cubicBezTo>
                <a:cubicBezTo>
                  <a:pt x="15131" y="20929"/>
                  <a:pt x="15134" y="20927"/>
                  <a:pt x="15733" y="20996"/>
                </a:cubicBezTo>
                <a:cubicBezTo>
                  <a:pt x="16064" y="21034"/>
                  <a:pt x="16477" y="21057"/>
                  <a:pt x="16645" y="21043"/>
                </a:cubicBezTo>
                <a:cubicBezTo>
                  <a:pt x="18509" y="20891"/>
                  <a:pt x="18621" y="20868"/>
                  <a:pt x="18974" y="20710"/>
                </a:cubicBezTo>
                <a:cubicBezTo>
                  <a:pt x="19452" y="20497"/>
                  <a:pt x="20011" y="20116"/>
                  <a:pt x="19919" y="20061"/>
                </a:cubicBezTo>
                <a:cubicBezTo>
                  <a:pt x="19814" y="19997"/>
                  <a:pt x="19936" y="19803"/>
                  <a:pt x="20416" y="19292"/>
                </a:cubicBezTo>
                <a:cubicBezTo>
                  <a:pt x="20938" y="18735"/>
                  <a:pt x="21123" y="18406"/>
                  <a:pt x="21010" y="18230"/>
                </a:cubicBezTo>
                <a:cubicBezTo>
                  <a:pt x="20944" y="18127"/>
                  <a:pt x="20954" y="18050"/>
                  <a:pt x="21051" y="17849"/>
                </a:cubicBezTo>
                <a:cubicBezTo>
                  <a:pt x="21202" y="17536"/>
                  <a:pt x="21383" y="17513"/>
                  <a:pt x="21352" y="17810"/>
                </a:cubicBezTo>
                <a:cubicBezTo>
                  <a:pt x="21329" y="18037"/>
                  <a:pt x="21448" y="18170"/>
                  <a:pt x="21548" y="18024"/>
                </a:cubicBezTo>
                <a:cubicBezTo>
                  <a:pt x="21582" y="17973"/>
                  <a:pt x="21600" y="17745"/>
                  <a:pt x="21580" y="17508"/>
                </a:cubicBezTo>
                <a:cubicBezTo>
                  <a:pt x="21561" y="17272"/>
                  <a:pt x="21521" y="16797"/>
                  <a:pt x="21499" y="16454"/>
                </a:cubicBezTo>
                <a:cubicBezTo>
                  <a:pt x="21460" y="15870"/>
                  <a:pt x="21450" y="15823"/>
                  <a:pt x="21263" y="15670"/>
                </a:cubicBezTo>
                <a:cubicBezTo>
                  <a:pt x="21119" y="15552"/>
                  <a:pt x="21082" y="15483"/>
                  <a:pt x="21132" y="15424"/>
                </a:cubicBezTo>
                <a:cubicBezTo>
                  <a:pt x="21221" y="15320"/>
                  <a:pt x="21157" y="15257"/>
                  <a:pt x="20961" y="15257"/>
                </a:cubicBezTo>
                <a:cubicBezTo>
                  <a:pt x="20766" y="15257"/>
                  <a:pt x="20490" y="14936"/>
                  <a:pt x="20587" y="14822"/>
                </a:cubicBezTo>
                <a:cubicBezTo>
                  <a:pt x="20664" y="14731"/>
                  <a:pt x="20594" y="14665"/>
                  <a:pt x="20114" y="14362"/>
                </a:cubicBezTo>
                <a:cubicBezTo>
                  <a:pt x="19946" y="14255"/>
                  <a:pt x="19691" y="14067"/>
                  <a:pt x="19552" y="13950"/>
                </a:cubicBezTo>
                <a:cubicBezTo>
                  <a:pt x="19306" y="13740"/>
                  <a:pt x="19199" y="13705"/>
                  <a:pt x="18518" y="13633"/>
                </a:cubicBezTo>
                <a:cubicBezTo>
                  <a:pt x="18136" y="13592"/>
                  <a:pt x="17405" y="13693"/>
                  <a:pt x="17297" y="13799"/>
                </a:cubicBezTo>
                <a:cubicBezTo>
                  <a:pt x="17247" y="13848"/>
                  <a:pt x="17253" y="13904"/>
                  <a:pt x="17313" y="13997"/>
                </a:cubicBezTo>
                <a:cubicBezTo>
                  <a:pt x="17420" y="14164"/>
                  <a:pt x="17363" y="14259"/>
                  <a:pt x="17158" y="14259"/>
                </a:cubicBezTo>
                <a:cubicBezTo>
                  <a:pt x="16881" y="14259"/>
                  <a:pt x="16832" y="14126"/>
                  <a:pt x="16947" y="13656"/>
                </a:cubicBezTo>
                <a:cubicBezTo>
                  <a:pt x="17003" y="13424"/>
                  <a:pt x="17108" y="12969"/>
                  <a:pt x="17175" y="12642"/>
                </a:cubicBezTo>
                <a:cubicBezTo>
                  <a:pt x="17278" y="12136"/>
                  <a:pt x="17326" y="12035"/>
                  <a:pt x="17468" y="11968"/>
                </a:cubicBezTo>
                <a:cubicBezTo>
                  <a:pt x="17701" y="11858"/>
                  <a:pt x="18977" y="11728"/>
                  <a:pt x="19960" y="11715"/>
                </a:cubicBezTo>
                <a:cubicBezTo>
                  <a:pt x="20485" y="11708"/>
                  <a:pt x="20818" y="11670"/>
                  <a:pt x="20880" y="11620"/>
                </a:cubicBezTo>
                <a:cubicBezTo>
                  <a:pt x="20934" y="11576"/>
                  <a:pt x="21035" y="11564"/>
                  <a:pt x="21100" y="11588"/>
                </a:cubicBezTo>
                <a:cubicBezTo>
                  <a:pt x="21248" y="11643"/>
                  <a:pt x="21347" y="11494"/>
                  <a:pt x="21295" y="11295"/>
                </a:cubicBezTo>
                <a:cubicBezTo>
                  <a:pt x="21274" y="11212"/>
                  <a:pt x="21285" y="11107"/>
                  <a:pt x="21328" y="11057"/>
                </a:cubicBezTo>
                <a:cubicBezTo>
                  <a:pt x="21391" y="10982"/>
                  <a:pt x="21354" y="10962"/>
                  <a:pt x="21116" y="10938"/>
                </a:cubicBezTo>
                <a:cubicBezTo>
                  <a:pt x="20885" y="10915"/>
                  <a:pt x="20197" y="10910"/>
                  <a:pt x="19495" y="10922"/>
                </a:cubicBezTo>
                <a:close/>
                <a:moveTo>
                  <a:pt x="6165" y="18586"/>
                </a:moveTo>
                <a:cubicBezTo>
                  <a:pt x="6165" y="18528"/>
                  <a:pt x="5939" y="18828"/>
                  <a:pt x="5839" y="19014"/>
                </a:cubicBezTo>
                <a:cubicBezTo>
                  <a:pt x="5795" y="19096"/>
                  <a:pt x="5767" y="19157"/>
                  <a:pt x="5782" y="19157"/>
                </a:cubicBezTo>
                <a:cubicBezTo>
                  <a:pt x="5819" y="19157"/>
                  <a:pt x="6165" y="18641"/>
                  <a:pt x="6165" y="18586"/>
                </a:cubicBezTo>
                <a:close/>
                <a:moveTo>
                  <a:pt x="21173" y="18784"/>
                </a:moveTo>
                <a:cubicBezTo>
                  <a:pt x="21172" y="18774"/>
                  <a:pt x="21151" y="18802"/>
                  <a:pt x="21100" y="18864"/>
                </a:cubicBezTo>
                <a:cubicBezTo>
                  <a:pt x="21039" y="18937"/>
                  <a:pt x="20959" y="19049"/>
                  <a:pt x="20921" y="19117"/>
                </a:cubicBezTo>
                <a:cubicBezTo>
                  <a:pt x="20871" y="19206"/>
                  <a:pt x="20867" y="19229"/>
                  <a:pt x="20921" y="19197"/>
                </a:cubicBezTo>
                <a:cubicBezTo>
                  <a:pt x="20962" y="19172"/>
                  <a:pt x="21050" y="19059"/>
                  <a:pt x="21108" y="18943"/>
                </a:cubicBezTo>
                <a:cubicBezTo>
                  <a:pt x="21157" y="18845"/>
                  <a:pt x="21174" y="18795"/>
                  <a:pt x="21173" y="18784"/>
                </a:cubicBezTo>
                <a:close/>
                <a:moveTo>
                  <a:pt x="5741" y="19228"/>
                </a:moveTo>
                <a:cubicBezTo>
                  <a:pt x="5728" y="19228"/>
                  <a:pt x="5602" y="19364"/>
                  <a:pt x="5456" y="19537"/>
                </a:cubicBezTo>
                <a:cubicBezTo>
                  <a:pt x="5310" y="19710"/>
                  <a:pt x="5256" y="19793"/>
                  <a:pt x="5342" y="19720"/>
                </a:cubicBezTo>
                <a:cubicBezTo>
                  <a:pt x="5494" y="19591"/>
                  <a:pt x="5790" y="19228"/>
                  <a:pt x="5741" y="19228"/>
                </a:cubicBezTo>
                <a:close/>
                <a:moveTo>
                  <a:pt x="20847" y="19292"/>
                </a:moveTo>
                <a:cubicBezTo>
                  <a:pt x="20834" y="19292"/>
                  <a:pt x="20675" y="19444"/>
                  <a:pt x="20489" y="19633"/>
                </a:cubicBezTo>
                <a:cubicBezTo>
                  <a:pt x="20193" y="19934"/>
                  <a:pt x="20177" y="19955"/>
                  <a:pt x="20416" y="19759"/>
                </a:cubicBezTo>
                <a:cubicBezTo>
                  <a:pt x="20660" y="19560"/>
                  <a:pt x="20908" y="19292"/>
                  <a:pt x="20847" y="192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" name=""/>
          <p:cNvSpPr txBox="1"/>
          <p:nvPr/>
        </p:nvSpPr>
        <p:spPr>
          <a:xfrm>
            <a:off x="7072637" y="4460875"/>
            <a:ext cx="825501" cy="83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aseline="-892" sz="5600">
                <a:solidFill>
                  <a:schemeClr val="accent2">
                    <a:hueOff val="7504099"/>
                    <a:lumOff val="72374"/>
                  </a:schemeClr>
                </a:solidFill>
                <a:latin typeface="Genericons"/>
                <a:ea typeface="Genericons"/>
                <a:cs typeface="Genericons"/>
                <a:sym typeface="Genericons"/>
              </a:defRPr>
            </a:lvl1pPr>
          </a:lstStyle>
          <a:p>
            <a:pPr/>
            <a:r>
              <a:t></a:t>
            </a:r>
          </a:p>
        </p:txBody>
      </p:sp>
      <p:sp>
        <p:nvSpPr>
          <p:cNvPr id="39" name=""/>
          <p:cNvSpPr txBox="1"/>
          <p:nvPr/>
        </p:nvSpPr>
        <p:spPr>
          <a:xfrm>
            <a:off x="6534899" y="4568824"/>
            <a:ext cx="609601" cy="61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aseline="-1282" sz="3900">
                <a:solidFill>
                  <a:schemeClr val="accent2">
                    <a:hueOff val="7504099"/>
                    <a:lumOff val="72374"/>
                  </a:schemeClr>
                </a:solidFill>
                <a:latin typeface="Genericons"/>
                <a:ea typeface="Genericons"/>
                <a:cs typeface="Genericons"/>
                <a:sym typeface="Genericons"/>
              </a:defRPr>
            </a:lvl1pPr>
          </a:lstStyle>
          <a:p>
            <a:pPr/>
            <a:r>
              <a:t></a:t>
            </a:r>
          </a:p>
        </p:txBody>
      </p:sp>
      <p:sp>
        <p:nvSpPr>
          <p:cNvPr id="40" name=""/>
          <p:cNvSpPr txBox="1"/>
          <p:nvPr/>
        </p:nvSpPr>
        <p:spPr>
          <a:xfrm>
            <a:off x="5787875" y="4568824"/>
            <a:ext cx="609601" cy="61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aseline="-1282" sz="3900">
                <a:solidFill>
                  <a:schemeClr val="accent2">
                    <a:hueOff val="7504099"/>
                    <a:lumOff val="72374"/>
                  </a:schemeClr>
                </a:solidFill>
                <a:latin typeface="Genericons"/>
                <a:ea typeface="Genericons"/>
                <a:cs typeface="Genericons"/>
                <a:sym typeface="Genericons"/>
              </a:defRPr>
            </a:lvl1pPr>
          </a:lstStyle>
          <a:p>
            <a:pPr/>
            <a:r>
              <a:t>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ssertion + Evid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xfrm>
            <a:off x="-1" y="0"/>
            <a:ext cx="130048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our tu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/>
          <p:nvPr>
            <p:ph type="title"/>
          </p:nvPr>
        </p:nvSpPr>
        <p:spPr>
          <a:xfrm>
            <a:off x="-1" y="0"/>
            <a:ext cx="13004801" cy="990601"/>
          </a:xfrm>
          <a:prstGeom prst="rect">
            <a:avLst/>
          </a:prstGeom>
          <a:solidFill>
            <a:schemeClr val="accent1">
              <a:hueOff val="-1735709"/>
              <a:satOff val="-93359"/>
              <a:lumOff val="-17077"/>
            </a:schemeClr>
          </a:solidFill>
        </p:spPr>
        <p:txBody>
          <a:bodyPr anchor="ctr"/>
          <a:lstStyle>
            <a:lvl1pPr>
              <a:spcBef>
                <a:spcPts val="2400"/>
              </a:spcBef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/>
          <p:nvPr>
            <p:ph type="body" idx="1"/>
          </p:nvPr>
        </p:nvSpPr>
        <p:spPr>
          <a:xfrm>
            <a:off x="661906" y="2371536"/>
            <a:ext cx="11680988" cy="6509128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  <a:lvl2pPr>
              <a:defRPr sz="5000"/>
            </a:lvl2pPr>
            <a:lvl3pPr>
              <a:defRPr sz="5000"/>
            </a:lvl3pPr>
            <a:lvl4pPr>
              <a:defRPr sz="5000"/>
            </a:lvl4pPr>
            <a:lvl5pPr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samp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634834" y="3203104"/>
            <a:ext cx="11735132" cy="5119239"/>
          </a:xfrm>
          <a:prstGeom prst="rect">
            <a:avLst/>
          </a:prstGeom>
          <a:solidFill>
            <a:schemeClr val="accent1">
              <a:hueOff val="-1735709"/>
              <a:satOff val="-93359"/>
              <a:lumOff val="-17077"/>
            </a:schemeClr>
          </a:solidFill>
          <a:ln w="12700">
            <a:miter lim="400000"/>
          </a:ln>
        </p:spPr>
        <p:txBody>
          <a:bodyPr lIns="63500" tIns="63500" rIns="63500" bIns="63500" anchor="ctr"/>
          <a:lstStyle/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</p:txBody>
      </p:sp>
      <p:sp>
        <p:nvSpPr>
          <p:cNvPr id="75" name="Caption black"/>
          <p:cNvSpPr txBox="1"/>
          <p:nvPr/>
        </p:nvSpPr>
        <p:spPr>
          <a:xfrm>
            <a:off x="4356066" y="525037"/>
            <a:ext cx="195620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Caption black</a:t>
            </a:r>
          </a:p>
        </p:txBody>
      </p:sp>
      <p:sp>
        <p:nvSpPr>
          <p:cNvPr id="76" name="Free form black"/>
          <p:cNvSpPr txBox="1"/>
          <p:nvPr/>
        </p:nvSpPr>
        <p:spPr>
          <a:xfrm>
            <a:off x="948639" y="436137"/>
            <a:ext cx="30705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Free form black</a:t>
            </a:r>
          </a:p>
        </p:txBody>
      </p:sp>
      <p:sp>
        <p:nvSpPr>
          <p:cNvPr id="77" name="Body black"/>
          <p:cNvSpPr txBox="1"/>
          <p:nvPr/>
        </p:nvSpPr>
        <p:spPr>
          <a:xfrm>
            <a:off x="6613330" y="436137"/>
            <a:ext cx="222427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Body black</a:t>
            </a:r>
          </a:p>
        </p:txBody>
      </p:sp>
      <p:sp>
        <p:nvSpPr>
          <p:cNvPr id="78" name="Free form white"/>
          <p:cNvSpPr txBox="1"/>
          <p:nvPr/>
        </p:nvSpPr>
        <p:spPr>
          <a:xfrm>
            <a:off x="1240311" y="3489217"/>
            <a:ext cx="310027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lvl1pPr>
          </a:lstStyle>
          <a:p>
            <a:pPr/>
            <a:r>
              <a:t>Free form white</a:t>
            </a:r>
          </a:p>
        </p:txBody>
      </p:sp>
      <p:sp>
        <p:nvSpPr>
          <p:cNvPr id="79" name="Caption white"/>
          <p:cNvSpPr txBox="1"/>
          <p:nvPr/>
        </p:nvSpPr>
        <p:spPr>
          <a:xfrm>
            <a:off x="4799741" y="4718148"/>
            <a:ext cx="198821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>
                    <a:hueOff val="7504099"/>
                    <a:lumOff val="72374"/>
                  </a:schemeClr>
                </a:solidFill>
              </a:defRPr>
            </a:lvl1pPr>
          </a:lstStyle>
          <a:p>
            <a:pPr/>
            <a:r>
              <a:t>Caption white</a:t>
            </a:r>
          </a:p>
        </p:txBody>
      </p:sp>
      <p:sp>
        <p:nvSpPr>
          <p:cNvPr id="80" name="Body white"/>
          <p:cNvSpPr txBox="1"/>
          <p:nvPr/>
        </p:nvSpPr>
        <p:spPr>
          <a:xfrm>
            <a:off x="7272612" y="3755225"/>
            <a:ext cx="225399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lvl1pPr>
          </a:lstStyle>
          <a:p>
            <a:pPr/>
            <a:r>
              <a:t>Body white</a:t>
            </a:r>
          </a:p>
        </p:txBody>
      </p:sp>
      <p:sp>
        <p:nvSpPr>
          <p:cNvPr id="81" name="Accent on white"/>
          <p:cNvSpPr txBox="1"/>
          <p:nvPr/>
        </p:nvSpPr>
        <p:spPr>
          <a:xfrm>
            <a:off x="7437284" y="1665167"/>
            <a:ext cx="329504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911160"/>
                    <a:satOff val="-36352"/>
                    <a:lumOff val="6784"/>
                  </a:schemeClr>
                </a:solidFill>
              </a:defRPr>
            </a:lvl1pPr>
          </a:lstStyle>
          <a:p>
            <a:pPr/>
            <a:r>
              <a:t>Accent on white</a:t>
            </a:r>
          </a:p>
        </p:txBody>
      </p:sp>
      <p:sp>
        <p:nvSpPr>
          <p:cNvPr id="82" name="Accent on white"/>
          <p:cNvSpPr txBox="1"/>
          <p:nvPr/>
        </p:nvSpPr>
        <p:spPr>
          <a:xfrm>
            <a:off x="7437284" y="6073618"/>
            <a:ext cx="329504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911160"/>
                    <a:satOff val="-36352"/>
                    <a:lumOff val="6784"/>
                  </a:schemeClr>
                </a:solidFill>
              </a:defRPr>
            </a:lvl1pPr>
          </a:lstStyle>
          <a:p>
            <a:pPr/>
            <a:r>
              <a:t>Accent on white</a:t>
            </a:r>
          </a:p>
        </p:txBody>
      </p:sp>
      <p:sp>
        <p:nvSpPr>
          <p:cNvPr id="8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- dark">
    <p:bg>
      <p:bgPr>
        <a:solidFill>
          <a:schemeClr val="accent1">
            <a:hueOff val="-1735709"/>
            <a:satOff val="-93359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"/>
          <p:cNvSpPr txBox="1"/>
          <p:nvPr/>
        </p:nvSpPr>
        <p:spPr>
          <a:xfrm>
            <a:off x="7560820" y="2538861"/>
            <a:ext cx="900228" cy="673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9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7504099"/>
            <a:lumOff val="72374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482600" y="1473200"/>
            <a:ext cx="12039600" cy="769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49605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228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457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685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9144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11430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1371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1600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1828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chemeClr val="accent1">
              <a:hueOff val="-1735709"/>
              <a:satOff val="-93359"/>
              <a:lumOff val="-17077"/>
            </a:schemeClr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JennyBryan" TargetMode="External"/><Relationship Id="rId3" Type="http://schemas.openxmlformats.org/officeDocument/2006/relationships/hyperlink" Target="https://github.com/jennybc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tif"/><Relationship Id="rId3" Type="http://schemas.openxmlformats.org/officeDocument/2006/relationships/hyperlink" Target="http://r-pkgs.had.co.nz" TargetMode="External"/><Relationship Id="rId4" Type="http://schemas.openxmlformats.org/officeDocument/2006/relationships/hyperlink" Target="https://github.com/hadley/r-pkgs/blob/master/diagrams/installation.png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r-pkgs.had.co.nz" TargetMode="External"/><Relationship Id="rId3" Type="http://schemas.openxmlformats.org/officeDocument/2006/relationships/hyperlink" Target="https://github.com/hadley/r-pkgs/blob/master/diagrams/loading.png" TargetMode="External"/><Relationship Id="rId4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adley Wickham,  Di Cook,…"/>
          <p:cNvSpPr/>
          <p:nvPr>
            <p:ph type="body" idx="13"/>
          </p:nvPr>
        </p:nvSpPr>
        <p:spPr>
          <a:xfrm>
            <a:off x="764356" y="5388226"/>
            <a:ext cx="11476089" cy="3302001"/>
          </a:xfrm>
          <a:prstGeom prst="rect">
            <a:avLst/>
          </a:prstGeom>
        </p:spPr>
        <p:txBody>
          <a:bodyPr/>
          <a:lstStyle/>
          <a:p>
            <a:pPr>
              <a:defRPr sz="48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Hadley Wickham, </a:t>
            </a:r>
            <a:br/>
            <a:r>
              <a:t>Di Cook,</a:t>
            </a:r>
          </a:p>
          <a:p>
            <a:pPr>
              <a:defRPr sz="48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Jenny Bryan</a:t>
            </a:r>
          </a:p>
          <a:p>
            <a:pPr>
              <a:defRPr sz="48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pPr>
            <a:r>
              <a:t>     </a:t>
            </a:r>
            <a:r>
              <a:rPr>
                <a:hlinkClick r:id="rId2" invalidUrl="" action="" tgtFrame="" tooltip="" history="1" highlightClick="0" endSnd="0"/>
              </a:rPr>
              <a:t>@JennyBryan</a:t>
            </a:r>
            <a:r>
              <a:t>            </a:t>
            </a:r>
            <a:r>
              <a:rPr>
                <a:hlinkClick r:id="rId3" invalidUrl="" action="" tgtFrame="" tooltip="" history="1" highlightClick="0" endSnd="0"/>
              </a:rPr>
              <a:t>@jennybc</a:t>
            </a:r>
          </a:p>
        </p:txBody>
      </p:sp>
      <p:sp>
        <p:nvSpPr>
          <p:cNvPr id="123" name="Package development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.Library ==.libPaths()"/>
          <p:cNvSpPr txBox="1"/>
          <p:nvPr/>
        </p:nvSpPr>
        <p:spPr>
          <a:xfrm>
            <a:off x="745490" y="1816100"/>
            <a:ext cx="813001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.Library ==.libPaths()</a:t>
            </a:r>
          </a:p>
        </p:txBody>
      </p:sp>
      <p:sp>
        <p:nvSpPr>
          <p:cNvPr id="150" name="?"/>
          <p:cNvSpPr txBox="1"/>
          <p:nvPr/>
        </p:nvSpPr>
        <p:spPr>
          <a:xfrm>
            <a:off x="5685790" y="1041400"/>
            <a:ext cx="59459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51" name="For many  useRs, these are same…"/>
          <p:cNvSpPr txBox="1"/>
          <p:nvPr/>
        </p:nvSpPr>
        <p:spPr>
          <a:xfrm>
            <a:off x="476503" y="3949699"/>
            <a:ext cx="11057536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For many  useRs, these are same</a:t>
            </a:r>
          </a:p>
          <a:p>
            <a:pPr>
              <a:defRPr sz="42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  <a:p>
            <a:pPr>
              <a:defRPr sz="42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Other useRs maintain multiple libraries</a:t>
            </a:r>
          </a:p>
          <a:p>
            <a:pPr>
              <a:defRPr sz="42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  <a:p>
            <a:pPr>
              <a:defRPr sz="42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E.g., I put add-on packages in a user-level library:</a:t>
            </a:r>
          </a:p>
          <a:p>
            <a:pPr>
              <a:defRPr sz="42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/Users/jenny/resources/R/library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stalled.packages()"/>
          <p:cNvSpPr txBox="1"/>
          <p:nvPr/>
        </p:nvSpPr>
        <p:spPr>
          <a:xfrm>
            <a:off x="1720849" y="1181100"/>
            <a:ext cx="711708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installed.packages()</a:t>
            </a:r>
          </a:p>
        </p:txBody>
      </p:sp>
      <p:sp>
        <p:nvSpPr>
          <p:cNvPr id="154" name="How many packages do you have installed?…"/>
          <p:cNvSpPr txBox="1"/>
          <p:nvPr/>
        </p:nvSpPr>
        <p:spPr>
          <a:xfrm>
            <a:off x="616840" y="2874273"/>
            <a:ext cx="11771121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How many packages do you have installed?</a:t>
            </a:r>
          </a:p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If you have multiple libraries, how many packages in each?</a:t>
            </a:r>
          </a:p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How do the packages break down by Priority (and what does that mean, anyway)?</a:t>
            </a:r>
          </a:p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Do the breakdown for multiple libraries, if applicable.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tartup files"/>
          <p:cNvSpPr/>
          <p:nvPr>
            <p:ph type="title"/>
          </p:nvPr>
        </p:nvSpPr>
        <p:spPr>
          <a:xfrm>
            <a:off x="1168400" y="619235"/>
            <a:ext cx="10464800" cy="2055913"/>
          </a:xfrm>
          <a:prstGeom prst="rect">
            <a:avLst/>
          </a:prstGeom>
        </p:spPr>
        <p:txBody>
          <a:bodyPr anchor="t"/>
          <a:lstStyle/>
          <a:p>
            <a:pPr/>
            <a:r>
              <a:t>Startup files</a:t>
            </a:r>
          </a:p>
        </p:txBody>
      </p:sp>
      <p:sp>
        <p:nvSpPr>
          <p:cNvPr id="157" name=".Rprofile…"/>
          <p:cNvSpPr txBox="1"/>
          <p:nvPr/>
        </p:nvSpPr>
        <p:spPr>
          <a:xfrm>
            <a:off x="375540" y="3337823"/>
            <a:ext cx="11771121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  <a:p>
            <a:pPr>
              <a:defRPr sz="64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.Rprofile</a:t>
            </a:r>
          </a:p>
          <a:p>
            <a:pPr>
              <a:defRPr sz="64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  <a:p>
            <a:pPr>
              <a:defRPr sz="64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.Renviron</a:t>
            </a:r>
          </a:p>
        </p:txBody>
      </p:sp>
      <p:sp>
        <p:nvSpPr>
          <p:cNvPr id="158" name="Code that runs at startup…"/>
          <p:cNvSpPr txBox="1"/>
          <p:nvPr/>
        </p:nvSpPr>
        <p:spPr>
          <a:xfrm>
            <a:off x="7304099" y="3390900"/>
            <a:ext cx="4943705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Code that runs at startup</a:t>
            </a:r>
          </a:p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Load workflow packages</a:t>
            </a:r>
          </a:p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Set options</a:t>
            </a:r>
          </a:p>
          <a:p>
            <a:pPr>
              <a:def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pPr>
            <a:r>
              <a:t>Use in moderation!</a:t>
            </a:r>
          </a:p>
        </p:txBody>
      </p:sp>
      <p:sp>
        <p:nvSpPr>
          <p:cNvPr id="159" name="Line"/>
          <p:cNvSpPr/>
          <p:nvPr/>
        </p:nvSpPr>
        <p:spPr>
          <a:xfrm flipH="1" flipV="1">
            <a:off x="3837235" y="7296149"/>
            <a:ext cx="3286269" cy="737936"/>
          </a:xfrm>
          <a:prstGeom prst="line">
            <a:avLst/>
          </a:prstGeom>
          <a:ln w="50800">
            <a:solidFill>
              <a:schemeClr val="accent2">
                <a:hueOff val="7504099"/>
                <a:lumOff val="72374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Set lib paths…"/>
          <p:cNvSpPr txBox="1"/>
          <p:nvPr/>
        </p:nvSpPr>
        <p:spPr>
          <a:xfrm>
            <a:off x="7304099" y="7353300"/>
            <a:ext cx="255757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Set lib paths</a:t>
            </a:r>
          </a:p>
          <a:p>
            <a:pPr>
              <a:defRPr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Set env vars</a:t>
            </a:r>
          </a:p>
        </p:txBody>
      </p:sp>
      <p:sp>
        <p:nvSpPr>
          <p:cNvPr id="161" name="Line"/>
          <p:cNvSpPr/>
          <p:nvPr/>
        </p:nvSpPr>
        <p:spPr>
          <a:xfrm flipH="1">
            <a:off x="3710235" y="4760908"/>
            <a:ext cx="3542557" cy="427043"/>
          </a:xfrm>
          <a:prstGeom prst="line">
            <a:avLst/>
          </a:prstGeom>
          <a:ln w="50800">
            <a:solidFill>
              <a:schemeClr val="accent2">
                <a:hueOff val="7504099"/>
                <a:lumOff val="72374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ake sure you have recent versions of these packages"/>
          <p:cNvSpPr txBox="1"/>
          <p:nvPr/>
        </p:nvSpPr>
        <p:spPr>
          <a:xfrm>
            <a:off x="1207129" y="411611"/>
            <a:ext cx="1059054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61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lvl1pPr>
          </a:lstStyle>
          <a:p>
            <a:pPr/>
            <a:r>
              <a:t>Make sure you have recent versions of these packages</a:t>
            </a:r>
          </a:p>
        </p:txBody>
      </p:sp>
      <p:sp>
        <p:nvSpPr>
          <p:cNvPr id="164" name="packageVersion()…"/>
          <p:cNvSpPr txBox="1"/>
          <p:nvPr/>
        </p:nvSpPr>
        <p:spPr>
          <a:xfrm>
            <a:off x="357018" y="3162299"/>
            <a:ext cx="12290763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7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packageVersion()</a:t>
            </a:r>
          </a:p>
          <a:p>
            <a:pPr>
              <a:defRPr sz="57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57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install.packages("devtools")</a:t>
            </a:r>
          </a:p>
          <a:p>
            <a:pPr>
              <a:defRPr sz="57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install.packages("testthat") install.packages("usethis")</a:t>
            </a:r>
          </a:p>
          <a:p>
            <a:pPr>
              <a:defRPr sz="57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install.packages("roxygen2")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ops, Hadley messed up!…"/>
          <p:cNvSpPr txBox="1"/>
          <p:nvPr/>
        </p:nvSpPr>
        <p:spPr>
          <a:xfrm>
            <a:off x="1207129" y="259211"/>
            <a:ext cx="10590543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61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pPr>
            <a:r>
              <a:t>Oops, Hadley messed up!</a:t>
            </a:r>
          </a:p>
          <a:p>
            <a:pPr algn="ctr">
              <a:defRPr sz="47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pPr>
            <a:r>
              <a:t>(see next slide for lab computer fix)</a:t>
            </a:r>
          </a:p>
        </p:txBody>
      </p:sp>
      <p:sp>
        <p:nvSpPr>
          <p:cNvPr id="167" name="devtools::install_github(…"/>
          <p:cNvSpPr txBox="1"/>
          <p:nvPr/>
        </p:nvSpPr>
        <p:spPr>
          <a:xfrm>
            <a:off x="357018" y="2895599"/>
            <a:ext cx="12290763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7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devtools::install_github(</a:t>
            </a:r>
          </a:p>
          <a:p>
            <a:pPr>
              <a:defRPr sz="57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"r-lib/usethis"</a:t>
            </a:r>
          </a:p>
          <a:p>
            <a:pPr>
              <a:defRPr sz="57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  <a:p>
            <a:pPr>
              <a:defRPr sz="57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57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packageVersion("usethis")</a:t>
            </a:r>
          </a:p>
          <a:p>
            <a:pPr>
              <a:defRPr sz="57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Should be 1.1.0.9000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ops, Hadley messed up!…"/>
          <p:cNvSpPr txBox="1"/>
          <p:nvPr/>
        </p:nvSpPr>
        <p:spPr>
          <a:xfrm>
            <a:off x="1207129" y="259211"/>
            <a:ext cx="10590543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61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pPr>
            <a:r>
              <a:t>Oops, Hadley messed up!</a:t>
            </a:r>
          </a:p>
          <a:p>
            <a:pPr algn="ctr">
              <a:defRPr sz="47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pPr>
            <a:r>
              <a:t>(see prev slide for your own computer)</a:t>
            </a:r>
          </a:p>
        </p:txBody>
      </p:sp>
      <p:sp>
        <p:nvSpPr>
          <p:cNvPr id="170" name="install.packages(&quot;usethis&quot;, dep = F)…"/>
          <p:cNvSpPr txBox="1"/>
          <p:nvPr/>
        </p:nvSpPr>
        <p:spPr>
          <a:xfrm>
            <a:off x="357018" y="4032249"/>
            <a:ext cx="12290763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9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install.packages("usethis", dep = F)</a:t>
            </a:r>
          </a:p>
          <a:p>
            <a:pPr>
              <a:defRPr sz="39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 &lt;- system.file("templates", </a:t>
            </a:r>
          </a:p>
          <a:p>
            <a:pPr>
              <a:defRPr sz="39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package = "usethis")</a:t>
            </a:r>
          </a:p>
          <a:p>
            <a:pPr>
              <a:defRPr sz="39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download.file("http://bit.ly/2B8ebyf", </a:t>
            </a:r>
          </a:p>
          <a:p>
            <a:pPr>
              <a:defRPr sz="39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file.path(t, "template.Rproj"))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ow is developing a package…"/>
          <p:cNvSpPr/>
          <p:nvPr>
            <p:ph type="title"/>
          </p:nvPr>
        </p:nvSpPr>
        <p:spPr>
          <a:xfrm>
            <a:off x="482128" y="-298137"/>
            <a:ext cx="12040544" cy="9892408"/>
          </a:xfrm>
          <a:prstGeom prst="rect">
            <a:avLst/>
          </a:prstGeom>
        </p:spPr>
        <p:txBody>
          <a:bodyPr/>
          <a:lstStyle/>
          <a:p>
            <a:pPr>
              <a:defRPr sz="7800"/>
            </a:pPr>
            <a:r>
              <a:t>How is developing a </a:t>
            </a:r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package</a:t>
            </a:r>
          </a:p>
          <a:p>
            <a:pPr>
              <a:defRPr sz="7800"/>
            </a:pPr>
            <a:r>
              <a:t>same / different</a:t>
            </a:r>
          </a:p>
          <a:p>
            <a:pPr>
              <a:defRPr sz="7800"/>
            </a:pPr>
            <a:r>
              <a:t>from developing a </a:t>
            </a:r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script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How same?…"/>
          <p:cNvSpPr txBox="1"/>
          <p:nvPr/>
        </p:nvSpPr>
        <p:spPr>
          <a:xfrm>
            <a:off x="430290" y="2457449"/>
            <a:ext cx="12144220" cy="440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50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How same?</a:t>
            </a:r>
          </a:p>
          <a:p>
            <a:pPr>
              <a:defRPr sz="50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  <a:p>
            <a:pPr>
              <a:defRPr sz="50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pPr>
            <a:r>
              <a:t>Iterate early and often!</a:t>
            </a:r>
          </a:p>
          <a:p>
            <a:pPr>
              <a:defRPr sz="50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  <a:p>
            <a:pPr>
              <a:defRPr sz="50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Change it, try it, change it, try it, </a:t>
            </a:r>
            <a:r>
              <a:rPr i="1"/>
              <a:t>ad nauseum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ow different?…"/>
          <p:cNvSpPr txBox="1"/>
          <p:nvPr/>
        </p:nvSpPr>
        <p:spPr>
          <a:xfrm>
            <a:off x="562673" y="946149"/>
            <a:ext cx="12231589" cy="76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49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How different?</a:t>
            </a:r>
          </a:p>
          <a:p>
            <a:pPr>
              <a:defRPr sz="49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  <a:p>
            <a:pPr>
              <a:defRPr sz="49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Write functions</a:t>
            </a:r>
            <a:r>
              <a:t>, not “top-level” code.</a:t>
            </a:r>
          </a:p>
          <a:p>
            <a:pPr>
              <a:defRPr sz="49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  <a:p>
            <a:pPr>
              <a:defRPr sz="49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Dependencies are different,</a:t>
            </a:r>
          </a:p>
          <a:p>
            <a:pPr>
              <a:defRPr sz="49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      </a:t>
            </a:r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no </a:t>
            </a:r>
            <a:r>
              <a:rPr sz="43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library()</a:t>
            </a:r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 calls</a:t>
            </a:r>
            <a:r>
              <a:t>.</a:t>
            </a:r>
          </a:p>
          <a:p>
            <a:pPr>
              <a:defRPr sz="49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</a:p>
          <a:p>
            <a:pPr>
              <a:defRPr sz="49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Install &amp; Restart (or simulate that),</a:t>
            </a:r>
          </a:p>
          <a:p>
            <a:pPr>
              <a:defRPr sz="49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      </a:t>
            </a:r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don’t </a:t>
            </a:r>
            <a:r>
              <a:rPr sz="4300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source()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nstallation.tiff" descr="installation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1839258"/>
            <a:ext cx="12369800" cy="582108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Figure from Hadley Wickham’s book, R packages…"/>
          <p:cNvSpPr txBox="1"/>
          <p:nvPr/>
        </p:nvSpPr>
        <p:spPr>
          <a:xfrm>
            <a:off x="431800" y="8261349"/>
            <a:ext cx="1167130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1700"/>
            </a:pPr>
            <a:r>
              <a:t>Figure from Hadley Wickham’s book, R packages</a:t>
            </a:r>
          </a:p>
          <a:p>
            <a:pPr>
              <a:defRPr b="1" sz="1700"/>
            </a:pPr>
            <a:r>
              <a:rPr u="sng">
                <a:hlinkClick r:id="rId3" invalidUrl="" action="" tgtFrame="" tooltip="" history="1" highlightClick="0" endSnd="0"/>
              </a:rPr>
              <a:t>http://r-pkgs.had.co.nz</a:t>
            </a:r>
          </a:p>
          <a:p>
            <a:pPr>
              <a:defRPr b="1" sz="1700"/>
            </a:pPr>
            <a:r>
              <a:rPr u="sng">
                <a:hlinkClick r:id="rId4" invalidUrl="" action="" tgtFrame="" tooltip="" history="1" highlightClick="0" endSnd="0"/>
              </a:rPr>
              <a:t>https://github.com/hadley/r-pkgs/blob/master/diagrams/installation.png</a:t>
            </a:r>
          </a:p>
        </p:txBody>
      </p:sp>
      <p:sp>
        <p:nvSpPr>
          <p:cNvPr id="180" name="Oval"/>
          <p:cNvSpPr/>
          <p:nvPr/>
        </p:nvSpPr>
        <p:spPr>
          <a:xfrm>
            <a:off x="4914900" y="1549400"/>
            <a:ext cx="1270000" cy="1066800"/>
          </a:xfrm>
          <a:prstGeom prst="ellipse">
            <a:avLst/>
          </a:prstGeom>
          <a:ln w="114300">
            <a:solidFill>
              <a:schemeClr val="accent3">
                <a:hueOff val="337003"/>
                <a:satOff val="14643"/>
                <a:lumOff val="-9371"/>
              </a:schemeClr>
            </a:solidFill>
            <a:miter lim="400000"/>
          </a:ln>
        </p:spPr>
        <p:txBody>
          <a:bodyPr lIns="63500" tIns="63500" rIns="63500" bIns="63500" anchor="ctr"/>
          <a:lstStyle/>
          <a:p>
            <a:pPr algn="ctr"/>
          </a:p>
        </p:txBody>
      </p:sp>
      <p:sp>
        <p:nvSpPr>
          <p:cNvPr id="181" name="Oval"/>
          <p:cNvSpPr/>
          <p:nvPr/>
        </p:nvSpPr>
        <p:spPr>
          <a:xfrm>
            <a:off x="11341100" y="1549400"/>
            <a:ext cx="1270000" cy="1066800"/>
          </a:xfrm>
          <a:prstGeom prst="ellipse">
            <a:avLst/>
          </a:prstGeom>
          <a:ln w="114300">
            <a:solidFill>
              <a:schemeClr val="accent3">
                <a:hueOff val="337003"/>
                <a:satOff val="14643"/>
                <a:lumOff val="-9371"/>
              </a:schemeClr>
            </a:solidFill>
            <a:miter lim="400000"/>
          </a:ln>
        </p:spPr>
        <p:txBody>
          <a:bodyPr lIns="63500" tIns="63500" rIns="63500" bIns="63500" anchor="ctr"/>
          <a:lstStyle/>
          <a:p>
            <a:pPr algn="ctr"/>
          </a:p>
        </p:txBody>
      </p:sp>
      <p:sp>
        <p:nvSpPr>
          <p:cNvPr id="182" name="You write this"/>
          <p:cNvSpPr txBox="1"/>
          <p:nvPr/>
        </p:nvSpPr>
        <p:spPr>
          <a:xfrm>
            <a:off x="2605100" y="196850"/>
            <a:ext cx="285704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lvl1pPr>
          </a:lstStyle>
          <a:p>
            <a:pPr/>
            <a:r>
              <a:t>You write this</a:t>
            </a:r>
          </a:p>
        </p:txBody>
      </p:sp>
      <p:sp>
        <p:nvSpPr>
          <p:cNvPr id="183" name="Line"/>
          <p:cNvSpPr/>
          <p:nvPr/>
        </p:nvSpPr>
        <p:spPr>
          <a:xfrm>
            <a:off x="4035079" y="871763"/>
            <a:ext cx="804637" cy="804638"/>
          </a:xfrm>
          <a:prstGeom prst="line">
            <a:avLst/>
          </a:prstGeom>
          <a:ln w="50800">
            <a:solidFill>
              <a:schemeClr val="accent3">
                <a:hueOff val="337003"/>
                <a:satOff val="14643"/>
                <a:lumOff val="-9371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… but you use this"/>
          <p:cNvSpPr txBox="1"/>
          <p:nvPr/>
        </p:nvSpPr>
        <p:spPr>
          <a:xfrm>
            <a:off x="9043999" y="196850"/>
            <a:ext cx="383590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lvl1pPr>
          </a:lstStyle>
          <a:p>
            <a:pPr/>
            <a:r>
              <a:t>… but you use this</a:t>
            </a:r>
          </a:p>
        </p:txBody>
      </p:sp>
      <p:sp>
        <p:nvSpPr>
          <p:cNvPr id="185" name="Line"/>
          <p:cNvSpPr/>
          <p:nvPr/>
        </p:nvSpPr>
        <p:spPr>
          <a:xfrm>
            <a:off x="11464579" y="909863"/>
            <a:ext cx="218651" cy="552801"/>
          </a:xfrm>
          <a:prstGeom prst="line">
            <a:avLst/>
          </a:prstGeom>
          <a:ln w="50800">
            <a:solidFill>
              <a:schemeClr val="accent3">
                <a:hueOff val="337003"/>
                <a:satOff val="14643"/>
                <a:lumOff val="-9371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et to know your R install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to know your R installation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igure from Hadley Wickham’s book, R packages…"/>
          <p:cNvSpPr txBox="1"/>
          <p:nvPr/>
        </p:nvSpPr>
        <p:spPr>
          <a:xfrm>
            <a:off x="330200" y="8156268"/>
            <a:ext cx="1167130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1700"/>
            </a:pPr>
            <a:r>
              <a:t>Figure from Hadley Wickham’s book, R packages</a:t>
            </a:r>
          </a:p>
          <a:p>
            <a:pPr>
              <a:defRPr b="1" sz="1700"/>
            </a:pPr>
            <a:r>
              <a:rPr u="sng">
                <a:hlinkClick r:id="rId2" invalidUrl="" action="" tgtFrame="" tooltip="" history="1" highlightClick="0" endSnd="0"/>
              </a:rPr>
              <a:t>http://r-pkgs.had.co.nz</a:t>
            </a:r>
          </a:p>
          <a:p>
            <a:pPr>
              <a:defRPr b="1" sz="1700"/>
            </a:pPr>
            <a:r>
              <a:rPr u="sng">
                <a:hlinkClick r:id="rId3" invalidUrl="" action="" tgtFrame="" tooltip="" history="1" highlightClick="0" endSnd="0"/>
              </a:rPr>
              <a:t>https://github.com/hadley/r-pkgs/blob/master/diagrams/loading.png</a:t>
            </a:r>
          </a:p>
        </p:txBody>
      </p:sp>
      <p:sp>
        <p:nvSpPr>
          <p:cNvPr id="188" name="Normal day-to-day usage"/>
          <p:cNvSpPr txBox="1"/>
          <p:nvPr/>
        </p:nvSpPr>
        <p:spPr>
          <a:xfrm>
            <a:off x="3798900" y="7036873"/>
            <a:ext cx="517276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lvl1pPr>
          </a:lstStyle>
          <a:p>
            <a:pPr/>
            <a:r>
              <a:t>Normal day-to-day usage</a:t>
            </a:r>
          </a:p>
        </p:txBody>
      </p:sp>
      <p:sp>
        <p:nvSpPr>
          <p:cNvPr id="189" name="Line"/>
          <p:cNvSpPr/>
          <p:nvPr/>
        </p:nvSpPr>
        <p:spPr>
          <a:xfrm flipH="1" flipV="1">
            <a:off x="2067692" y="5998170"/>
            <a:ext cx="1670063" cy="1300542"/>
          </a:xfrm>
          <a:prstGeom prst="line">
            <a:avLst/>
          </a:prstGeom>
          <a:ln w="50800">
            <a:solidFill>
              <a:schemeClr val="accent3">
                <a:hueOff val="337003"/>
                <a:satOff val="14643"/>
                <a:lumOff val="-9371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0" name="Development: Every 2 minutes"/>
          <p:cNvSpPr txBox="1"/>
          <p:nvPr/>
        </p:nvSpPr>
        <p:spPr>
          <a:xfrm>
            <a:off x="6376999" y="2761980"/>
            <a:ext cx="63559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lvl1pPr>
          </a:lstStyle>
          <a:p>
            <a:pPr/>
            <a:r>
              <a:t>Development: Every 2 minutes </a:t>
            </a:r>
          </a:p>
        </p:txBody>
      </p:sp>
      <p:pic>
        <p:nvPicPr>
          <p:cNvPr id="191" name="loading.tiff" descr="loading.tiff"/>
          <p:cNvPicPr>
            <a:picLocks noChangeAspect="1"/>
          </p:cNvPicPr>
          <p:nvPr/>
        </p:nvPicPr>
        <p:blipFill>
          <a:blip r:embed="rId4">
            <a:extLst/>
          </a:blip>
          <a:srcRect l="0" t="3747" r="0" b="395"/>
          <a:stretch>
            <a:fillRect/>
          </a:stretch>
        </p:blipFill>
        <p:spPr>
          <a:xfrm>
            <a:off x="831949" y="3858220"/>
            <a:ext cx="11341002" cy="2110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33" y="0"/>
                </a:moveTo>
                <a:lnTo>
                  <a:pt x="8575" y="7411"/>
                </a:lnTo>
                <a:lnTo>
                  <a:pt x="3615" y="7537"/>
                </a:lnTo>
                <a:lnTo>
                  <a:pt x="0" y="7655"/>
                </a:lnTo>
                <a:lnTo>
                  <a:pt x="0" y="14164"/>
                </a:lnTo>
                <a:lnTo>
                  <a:pt x="109" y="21003"/>
                </a:lnTo>
                <a:lnTo>
                  <a:pt x="17613" y="20999"/>
                </a:lnTo>
                <a:lnTo>
                  <a:pt x="20845" y="21600"/>
                </a:lnTo>
                <a:lnTo>
                  <a:pt x="21600" y="845"/>
                </a:lnTo>
                <a:lnTo>
                  <a:pt x="21600" y="386"/>
                </a:lnTo>
                <a:lnTo>
                  <a:pt x="8033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92" name="How do packages get into memory?"/>
          <p:cNvSpPr txBox="1"/>
          <p:nvPr/>
        </p:nvSpPr>
        <p:spPr>
          <a:xfrm>
            <a:off x="880573" y="355600"/>
            <a:ext cx="1122866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/>
            </a:lvl1pPr>
          </a:lstStyle>
          <a:p>
            <a:pPr/>
            <a:r>
              <a:t>How do packages get into memory?</a:t>
            </a:r>
          </a:p>
        </p:txBody>
      </p:sp>
      <p:sp>
        <p:nvSpPr>
          <p:cNvPr id="193" name="Line"/>
          <p:cNvSpPr/>
          <p:nvPr/>
        </p:nvSpPr>
        <p:spPr>
          <a:xfrm flipH="1">
            <a:off x="2228790" y="3152173"/>
            <a:ext cx="4087826" cy="2088296"/>
          </a:xfrm>
          <a:prstGeom prst="line">
            <a:avLst/>
          </a:prstGeom>
          <a:ln w="50800">
            <a:solidFill>
              <a:schemeClr val="accent3">
                <a:hueOff val="337003"/>
                <a:satOff val="14643"/>
                <a:lumOff val="-9371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4" name="Development: every couple hours or days?"/>
          <p:cNvSpPr txBox="1"/>
          <p:nvPr/>
        </p:nvSpPr>
        <p:spPr>
          <a:xfrm>
            <a:off x="2173299" y="1742940"/>
            <a:ext cx="8627365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defRPr>
            </a:lvl1pPr>
          </a:lstStyle>
          <a:p>
            <a:pPr/>
            <a:r>
              <a:t>Development: every couple hours or days?</a:t>
            </a:r>
          </a:p>
        </p:txBody>
      </p:sp>
      <p:sp>
        <p:nvSpPr>
          <p:cNvPr id="195" name="Line"/>
          <p:cNvSpPr/>
          <p:nvPr/>
        </p:nvSpPr>
        <p:spPr>
          <a:xfrm flipH="1">
            <a:off x="2289870" y="2376616"/>
            <a:ext cx="1221921" cy="1460232"/>
          </a:xfrm>
          <a:prstGeom prst="line">
            <a:avLst/>
          </a:prstGeom>
          <a:ln w="50800">
            <a:solidFill>
              <a:schemeClr val="accent3">
                <a:hueOff val="337003"/>
                <a:satOff val="14643"/>
                <a:lumOff val="-9371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>
            <a:off x="866601" y="4705711"/>
            <a:ext cx="1830876" cy="1"/>
          </a:xfrm>
          <a:prstGeom prst="line">
            <a:avLst/>
          </a:prstGeom>
          <a:ln w="25400">
            <a:solidFill>
              <a:srgbClr val="3F3A2D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7" name="Install and Restart"/>
          <p:cNvSpPr txBox="1"/>
          <p:nvPr/>
        </p:nvSpPr>
        <p:spPr>
          <a:xfrm>
            <a:off x="852500" y="4176029"/>
            <a:ext cx="192549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Install and Restart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loading.tiff" descr="loading.tiff"/>
          <p:cNvPicPr>
            <a:picLocks noChangeAspect="1"/>
          </p:cNvPicPr>
          <p:nvPr/>
        </p:nvPicPr>
        <p:blipFill>
          <a:blip r:embed="rId2">
            <a:extLst/>
          </a:blip>
          <a:srcRect l="0" t="762" r="0" b="22036"/>
          <a:stretch>
            <a:fillRect/>
          </a:stretch>
        </p:blipFill>
        <p:spPr>
          <a:xfrm>
            <a:off x="573046" y="939800"/>
            <a:ext cx="11860579" cy="177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devtools::load_all()"/>
          <p:cNvSpPr txBox="1"/>
          <p:nvPr/>
        </p:nvSpPr>
        <p:spPr>
          <a:xfrm>
            <a:off x="2078731" y="4508500"/>
            <a:ext cx="373863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r">
              <a:defRPr sz="3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devtools::load_all()</a:t>
            </a:r>
          </a:p>
        </p:txBody>
      </p:sp>
      <p:sp>
        <p:nvSpPr>
          <p:cNvPr id="201" name="is to"/>
          <p:cNvSpPr txBox="1"/>
          <p:nvPr/>
        </p:nvSpPr>
        <p:spPr>
          <a:xfrm>
            <a:off x="6545674" y="4457700"/>
            <a:ext cx="90571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ctr"/>
          </a:lstStyle>
          <a:p>
            <a:pPr/>
            <a:r>
              <a:t>is to</a:t>
            </a:r>
          </a:p>
        </p:txBody>
      </p:sp>
      <p:sp>
        <p:nvSpPr>
          <p:cNvPr id="202" name="package development"/>
          <p:cNvSpPr txBox="1"/>
          <p:nvPr/>
        </p:nvSpPr>
        <p:spPr>
          <a:xfrm>
            <a:off x="8978900" y="3886199"/>
            <a:ext cx="288290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/>
            <a:r>
              <a:t>package development</a:t>
            </a:r>
          </a:p>
        </p:txBody>
      </p:sp>
      <p:sp>
        <p:nvSpPr>
          <p:cNvPr id="203" name="as"/>
          <p:cNvSpPr txBox="1"/>
          <p:nvPr/>
        </p:nvSpPr>
        <p:spPr>
          <a:xfrm>
            <a:off x="6729552" y="5622925"/>
            <a:ext cx="5362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as</a:t>
            </a:r>
          </a:p>
        </p:txBody>
      </p:sp>
      <p:sp>
        <p:nvSpPr>
          <p:cNvPr id="204" name="interactive “stepping through” code"/>
          <p:cNvSpPr txBox="1"/>
          <p:nvPr/>
        </p:nvSpPr>
        <p:spPr>
          <a:xfrm>
            <a:off x="1689100" y="7073899"/>
            <a:ext cx="408940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/>
          </a:lstStyle>
          <a:p>
            <a:pPr/>
            <a:r>
              <a:t>interactive “stepping through” code</a:t>
            </a:r>
          </a:p>
        </p:txBody>
      </p:sp>
      <p:sp>
        <p:nvSpPr>
          <p:cNvPr id="205" name="script development"/>
          <p:cNvSpPr txBox="1"/>
          <p:nvPr/>
        </p:nvSpPr>
        <p:spPr>
          <a:xfrm>
            <a:off x="8991600" y="6788149"/>
            <a:ext cx="288290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script development</a:t>
            </a:r>
          </a:p>
        </p:txBody>
      </p:sp>
      <p:sp>
        <p:nvSpPr>
          <p:cNvPr id="206" name="is to"/>
          <p:cNvSpPr txBox="1"/>
          <p:nvPr/>
        </p:nvSpPr>
        <p:spPr>
          <a:xfrm>
            <a:off x="6659974" y="6788150"/>
            <a:ext cx="90571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is to</a:t>
            </a:r>
          </a:p>
        </p:txBody>
      </p:sp>
      <p:sp>
        <p:nvSpPr>
          <p:cNvPr id="207" name="Oval"/>
          <p:cNvSpPr/>
          <p:nvPr/>
        </p:nvSpPr>
        <p:spPr>
          <a:xfrm>
            <a:off x="330200" y="2057251"/>
            <a:ext cx="1956297" cy="812949"/>
          </a:xfrm>
          <a:prstGeom prst="ellipse">
            <a:avLst/>
          </a:prstGeom>
          <a:ln w="114300">
            <a:solidFill>
              <a:schemeClr val="accent3">
                <a:hueOff val="337003"/>
                <a:satOff val="14643"/>
                <a:lumOff val="-9371"/>
              </a:schemeClr>
            </a:solidFill>
            <a:miter lim="400000"/>
          </a:ln>
        </p:spPr>
        <p:txBody>
          <a:bodyPr lIns="63500" tIns="63500" rIns="63500" bIns="63500" anchor="ctr"/>
          <a:lstStyle/>
          <a:p>
            <a:pPr algn="ctr"/>
          </a:p>
        </p:txBody>
      </p:sp>
      <p:sp>
        <p:nvSpPr>
          <p:cNvPr id="208" name="Line"/>
          <p:cNvSpPr/>
          <p:nvPr/>
        </p:nvSpPr>
        <p:spPr>
          <a:xfrm>
            <a:off x="638001" y="1899011"/>
            <a:ext cx="1830876" cy="1"/>
          </a:xfrm>
          <a:prstGeom prst="line">
            <a:avLst/>
          </a:prstGeom>
          <a:ln w="25400">
            <a:solidFill>
              <a:srgbClr val="3F3A2D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9" name="Install and Restart"/>
          <p:cNvSpPr txBox="1"/>
          <p:nvPr/>
        </p:nvSpPr>
        <p:spPr>
          <a:xfrm>
            <a:off x="623900" y="1369329"/>
            <a:ext cx="192549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Install and Restart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loading.tiff" descr="loading.tiff"/>
          <p:cNvPicPr>
            <a:picLocks noChangeAspect="1"/>
          </p:cNvPicPr>
          <p:nvPr/>
        </p:nvPicPr>
        <p:blipFill>
          <a:blip r:embed="rId2">
            <a:extLst/>
          </a:blip>
          <a:srcRect l="0" t="762" r="0" b="22036"/>
          <a:stretch>
            <a:fillRect/>
          </a:stretch>
        </p:blipFill>
        <p:spPr>
          <a:xfrm>
            <a:off x="573046" y="939800"/>
            <a:ext cx="11860579" cy="177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RStudio’s Install &amp; Restart"/>
          <p:cNvSpPr txBox="1"/>
          <p:nvPr/>
        </p:nvSpPr>
        <p:spPr>
          <a:xfrm>
            <a:off x="927361" y="4457700"/>
            <a:ext cx="495696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r"/>
          </a:lstStyle>
          <a:p>
            <a:pPr/>
            <a:r>
              <a:t>RStudio’s Install &amp; Restart</a:t>
            </a:r>
          </a:p>
        </p:txBody>
      </p:sp>
      <p:sp>
        <p:nvSpPr>
          <p:cNvPr id="213" name="is to"/>
          <p:cNvSpPr txBox="1"/>
          <p:nvPr/>
        </p:nvSpPr>
        <p:spPr>
          <a:xfrm>
            <a:off x="6545674" y="4457700"/>
            <a:ext cx="90571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ctr"/>
          </a:lstStyle>
          <a:p>
            <a:pPr/>
            <a:r>
              <a:t>is to</a:t>
            </a:r>
          </a:p>
        </p:txBody>
      </p:sp>
      <p:sp>
        <p:nvSpPr>
          <p:cNvPr id="214" name="package development"/>
          <p:cNvSpPr txBox="1"/>
          <p:nvPr/>
        </p:nvSpPr>
        <p:spPr>
          <a:xfrm>
            <a:off x="8978900" y="3886199"/>
            <a:ext cx="288290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/>
            <a:r>
              <a:t>package development</a:t>
            </a:r>
          </a:p>
        </p:txBody>
      </p:sp>
      <p:sp>
        <p:nvSpPr>
          <p:cNvPr id="215" name="as"/>
          <p:cNvSpPr txBox="1"/>
          <p:nvPr/>
        </p:nvSpPr>
        <p:spPr>
          <a:xfrm>
            <a:off x="6729552" y="5622925"/>
            <a:ext cx="5362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as</a:t>
            </a:r>
          </a:p>
        </p:txBody>
      </p:sp>
      <p:sp>
        <p:nvSpPr>
          <p:cNvPr id="216" name="source() or…"/>
          <p:cNvSpPr txBox="1"/>
          <p:nvPr/>
        </p:nvSpPr>
        <p:spPr>
          <a:xfrm>
            <a:off x="1311919" y="6750050"/>
            <a:ext cx="4466581" cy="186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/>
            <a:r>
              <a:rPr>
                <a:latin typeface="Helvetica"/>
                <a:ea typeface="Helvetica"/>
                <a:cs typeface="Helvetica"/>
                <a:sym typeface="Helvetica"/>
              </a:rPr>
              <a:t>source()</a:t>
            </a:r>
            <a:r>
              <a:t> or</a:t>
            </a:r>
          </a:p>
          <a:p>
            <a:pPr algn="r"/>
            <a:r>
              <a:t>RStudio’s “Source” or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Rscript foo.R</a:t>
            </a:r>
          </a:p>
        </p:txBody>
      </p:sp>
      <p:sp>
        <p:nvSpPr>
          <p:cNvPr id="217" name="script development"/>
          <p:cNvSpPr txBox="1"/>
          <p:nvPr/>
        </p:nvSpPr>
        <p:spPr>
          <a:xfrm>
            <a:off x="8991600" y="6750050"/>
            <a:ext cx="2882900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script development</a:t>
            </a:r>
          </a:p>
        </p:txBody>
      </p:sp>
      <p:sp>
        <p:nvSpPr>
          <p:cNvPr id="218" name="is to"/>
          <p:cNvSpPr txBox="1"/>
          <p:nvPr/>
        </p:nvSpPr>
        <p:spPr>
          <a:xfrm>
            <a:off x="6659974" y="6750050"/>
            <a:ext cx="905714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/>
          </a:lstStyle>
          <a:p>
            <a:pPr/>
            <a:r>
              <a:t>is to</a:t>
            </a:r>
          </a:p>
        </p:txBody>
      </p:sp>
      <p:sp>
        <p:nvSpPr>
          <p:cNvPr id="219" name="Oval"/>
          <p:cNvSpPr/>
          <p:nvPr/>
        </p:nvSpPr>
        <p:spPr>
          <a:xfrm>
            <a:off x="330200" y="1460425"/>
            <a:ext cx="2410917" cy="812950"/>
          </a:xfrm>
          <a:prstGeom prst="ellipse">
            <a:avLst/>
          </a:prstGeom>
          <a:ln w="114300">
            <a:solidFill>
              <a:schemeClr val="accent3">
                <a:hueOff val="337003"/>
                <a:satOff val="14643"/>
                <a:lumOff val="-9371"/>
              </a:schemeClr>
            </a:solidFill>
            <a:miter lim="400000"/>
          </a:ln>
        </p:spPr>
        <p:txBody>
          <a:bodyPr lIns="63500" tIns="63500" rIns="63500" bIns="63500" anchor="ctr"/>
          <a:lstStyle/>
          <a:p>
            <a:pPr algn="ctr"/>
          </a:p>
        </p:txBody>
      </p:sp>
      <p:sp>
        <p:nvSpPr>
          <p:cNvPr id="220" name="Line"/>
          <p:cNvSpPr/>
          <p:nvPr/>
        </p:nvSpPr>
        <p:spPr>
          <a:xfrm>
            <a:off x="676101" y="1911711"/>
            <a:ext cx="1830876" cy="1"/>
          </a:xfrm>
          <a:prstGeom prst="line">
            <a:avLst/>
          </a:prstGeom>
          <a:ln w="25400">
            <a:solidFill>
              <a:srgbClr val="3F3A2D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1" name="Install and Restart"/>
          <p:cNvSpPr txBox="1"/>
          <p:nvPr/>
        </p:nvSpPr>
        <p:spPr>
          <a:xfrm>
            <a:off x="662000" y="1382029"/>
            <a:ext cx="192549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Install and Restart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et’s do this!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do this!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.home()…"/>
          <p:cNvSpPr txBox="1"/>
          <p:nvPr/>
        </p:nvSpPr>
        <p:spPr>
          <a:xfrm>
            <a:off x="1004569" y="2070099"/>
            <a:ext cx="7359602" cy="561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R.home()</a:t>
            </a:r>
          </a:p>
          <a:p>
            <a:pPr>
              <a:defRPr sz="6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6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list.files(R.home())</a:t>
            </a:r>
          </a:p>
          <a:p>
            <a:pPr>
              <a:defRPr sz="6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6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R.version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ere do R packages come from?"/>
          <p:cNvSpPr/>
          <p:nvPr>
            <p:ph type="title"/>
          </p:nvPr>
        </p:nvSpPr>
        <p:spPr>
          <a:xfrm>
            <a:off x="1270000" y="76463"/>
            <a:ext cx="10464800" cy="3810001"/>
          </a:xfrm>
          <a:prstGeom prst="rect">
            <a:avLst/>
          </a:prstGeom>
        </p:spPr>
        <p:txBody>
          <a:bodyPr/>
          <a:lstStyle>
            <a:lvl1pPr defTabSz="537463">
              <a:spcBef>
                <a:spcPts val="2200"/>
              </a:spcBef>
              <a:defRPr sz="9200"/>
            </a:lvl1pPr>
          </a:lstStyle>
          <a:p>
            <a:pPr/>
            <a:r>
              <a:t>Where do R packages come from?</a:t>
            </a:r>
          </a:p>
        </p:txBody>
      </p:sp>
      <p:pic>
        <p:nvPicPr>
          <p:cNvPr id="130" name="stork___baby_1400x469.png" descr="stork___baby_1400x469.png"/>
          <p:cNvPicPr>
            <a:picLocks noChangeAspect="1"/>
          </p:cNvPicPr>
          <p:nvPr/>
        </p:nvPicPr>
        <p:blipFill>
          <a:blip r:embed="rId2">
            <a:extLst/>
          </a:blip>
          <a:srcRect l="190" t="121" r="192" b="208"/>
          <a:stretch>
            <a:fillRect/>
          </a:stretch>
        </p:blipFill>
        <p:spPr>
          <a:xfrm>
            <a:off x="4424289" y="4220010"/>
            <a:ext cx="4156473" cy="4876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571" y="0"/>
                </a:moveTo>
                <a:cubicBezTo>
                  <a:pt x="12317" y="5"/>
                  <a:pt x="11864" y="11"/>
                  <a:pt x="11859" y="18"/>
                </a:cubicBezTo>
                <a:cubicBezTo>
                  <a:pt x="11842" y="41"/>
                  <a:pt x="11699" y="111"/>
                  <a:pt x="11544" y="172"/>
                </a:cubicBezTo>
                <a:cubicBezTo>
                  <a:pt x="11388" y="234"/>
                  <a:pt x="11145" y="359"/>
                  <a:pt x="11003" y="452"/>
                </a:cubicBezTo>
                <a:cubicBezTo>
                  <a:pt x="10861" y="545"/>
                  <a:pt x="10730" y="621"/>
                  <a:pt x="10710" y="621"/>
                </a:cubicBezTo>
                <a:cubicBezTo>
                  <a:pt x="10691" y="621"/>
                  <a:pt x="10560" y="726"/>
                  <a:pt x="10422" y="854"/>
                </a:cubicBezTo>
                <a:cubicBezTo>
                  <a:pt x="10200" y="1060"/>
                  <a:pt x="10105" y="1107"/>
                  <a:pt x="9632" y="1250"/>
                </a:cubicBezTo>
                <a:cubicBezTo>
                  <a:pt x="9335" y="1339"/>
                  <a:pt x="9020" y="1429"/>
                  <a:pt x="8930" y="1449"/>
                </a:cubicBezTo>
                <a:cubicBezTo>
                  <a:pt x="8584" y="1527"/>
                  <a:pt x="6751" y="2067"/>
                  <a:pt x="6548" y="2150"/>
                </a:cubicBezTo>
                <a:cubicBezTo>
                  <a:pt x="6431" y="2198"/>
                  <a:pt x="6304" y="2238"/>
                  <a:pt x="6266" y="2238"/>
                </a:cubicBezTo>
                <a:cubicBezTo>
                  <a:pt x="6227" y="2238"/>
                  <a:pt x="6066" y="2287"/>
                  <a:pt x="5909" y="2347"/>
                </a:cubicBezTo>
                <a:cubicBezTo>
                  <a:pt x="5207" y="2617"/>
                  <a:pt x="5099" y="2653"/>
                  <a:pt x="5051" y="2628"/>
                </a:cubicBezTo>
                <a:cubicBezTo>
                  <a:pt x="4978" y="2590"/>
                  <a:pt x="4990" y="2188"/>
                  <a:pt x="5080" y="1684"/>
                </a:cubicBezTo>
                <a:cubicBezTo>
                  <a:pt x="5123" y="1444"/>
                  <a:pt x="5153" y="1244"/>
                  <a:pt x="5146" y="1238"/>
                </a:cubicBezTo>
                <a:cubicBezTo>
                  <a:pt x="5102" y="1200"/>
                  <a:pt x="4975" y="1348"/>
                  <a:pt x="4799" y="1644"/>
                </a:cubicBezTo>
                <a:cubicBezTo>
                  <a:pt x="4759" y="1711"/>
                  <a:pt x="4691" y="1792"/>
                  <a:pt x="4647" y="1823"/>
                </a:cubicBezTo>
                <a:cubicBezTo>
                  <a:pt x="4603" y="1854"/>
                  <a:pt x="4566" y="1904"/>
                  <a:pt x="4566" y="1934"/>
                </a:cubicBezTo>
                <a:cubicBezTo>
                  <a:pt x="4566" y="2023"/>
                  <a:pt x="3468" y="2967"/>
                  <a:pt x="3302" y="3020"/>
                </a:cubicBezTo>
                <a:cubicBezTo>
                  <a:pt x="3050" y="3101"/>
                  <a:pt x="2955" y="3080"/>
                  <a:pt x="2619" y="2862"/>
                </a:cubicBezTo>
                <a:cubicBezTo>
                  <a:pt x="2443" y="2748"/>
                  <a:pt x="2277" y="2653"/>
                  <a:pt x="2248" y="2653"/>
                </a:cubicBezTo>
                <a:cubicBezTo>
                  <a:pt x="2219" y="2653"/>
                  <a:pt x="2165" y="2624"/>
                  <a:pt x="2131" y="2588"/>
                </a:cubicBezTo>
                <a:cubicBezTo>
                  <a:pt x="2063" y="2519"/>
                  <a:pt x="1623" y="2329"/>
                  <a:pt x="1530" y="2329"/>
                </a:cubicBezTo>
                <a:cubicBezTo>
                  <a:pt x="1438" y="2329"/>
                  <a:pt x="1469" y="2404"/>
                  <a:pt x="1664" y="2651"/>
                </a:cubicBezTo>
                <a:cubicBezTo>
                  <a:pt x="1771" y="2786"/>
                  <a:pt x="1874" y="2990"/>
                  <a:pt x="1902" y="3121"/>
                </a:cubicBezTo>
                <a:cubicBezTo>
                  <a:pt x="1946" y="3328"/>
                  <a:pt x="1940" y="3357"/>
                  <a:pt x="1838" y="3418"/>
                </a:cubicBezTo>
                <a:cubicBezTo>
                  <a:pt x="1775" y="3455"/>
                  <a:pt x="1678" y="3486"/>
                  <a:pt x="1623" y="3486"/>
                </a:cubicBezTo>
                <a:cubicBezTo>
                  <a:pt x="1569" y="3486"/>
                  <a:pt x="1425" y="3527"/>
                  <a:pt x="1301" y="3578"/>
                </a:cubicBezTo>
                <a:cubicBezTo>
                  <a:pt x="1178" y="3629"/>
                  <a:pt x="1043" y="3671"/>
                  <a:pt x="1002" y="3671"/>
                </a:cubicBezTo>
                <a:cubicBezTo>
                  <a:pt x="961" y="3671"/>
                  <a:pt x="941" y="3688"/>
                  <a:pt x="957" y="3710"/>
                </a:cubicBezTo>
                <a:cubicBezTo>
                  <a:pt x="985" y="3748"/>
                  <a:pt x="1453" y="3788"/>
                  <a:pt x="2506" y="3840"/>
                </a:cubicBezTo>
                <a:cubicBezTo>
                  <a:pt x="3275" y="3878"/>
                  <a:pt x="3229" y="3816"/>
                  <a:pt x="3193" y="4726"/>
                </a:cubicBezTo>
                <a:cubicBezTo>
                  <a:pt x="3156" y="5627"/>
                  <a:pt x="3076" y="6461"/>
                  <a:pt x="3017" y="6542"/>
                </a:cubicBezTo>
                <a:cubicBezTo>
                  <a:pt x="2995" y="6573"/>
                  <a:pt x="2972" y="6643"/>
                  <a:pt x="2968" y="6695"/>
                </a:cubicBezTo>
                <a:cubicBezTo>
                  <a:pt x="2944" y="6988"/>
                  <a:pt x="2865" y="7458"/>
                  <a:pt x="2753" y="7968"/>
                </a:cubicBezTo>
                <a:cubicBezTo>
                  <a:pt x="2684" y="8285"/>
                  <a:pt x="2597" y="8712"/>
                  <a:pt x="2562" y="8915"/>
                </a:cubicBezTo>
                <a:cubicBezTo>
                  <a:pt x="2526" y="9119"/>
                  <a:pt x="2478" y="9347"/>
                  <a:pt x="2452" y="9423"/>
                </a:cubicBezTo>
                <a:cubicBezTo>
                  <a:pt x="2342" y="9754"/>
                  <a:pt x="2184" y="10281"/>
                  <a:pt x="2095" y="10614"/>
                </a:cubicBezTo>
                <a:cubicBezTo>
                  <a:pt x="2043" y="10811"/>
                  <a:pt x="1973" y="10989"/>
                  <a:pt x="1941" y="11011"/>
                </a:cubicBezTo>
                <a:cubicBezTo>
                  <a:pt x="1909" y="11033"/>
                  <a:pt x="1667" y="11065"/>
                  <a:pt x="1402" y="11083"/>
                </a:cubicBezTo>
                <a:cubicBezTo>
                  <a:pt x="912" y="11116"/>
                  <a:pt x="655" y="11204"/>
                  <a:pt x="437" y="11415"/>
                </a:cubicBezTo>
                <a:cubicBezTo>
                  <a:pt x="291" y="11557"/>
                  <a:pt x="68" y="11930"/>
                  <a:pt x="68" y="12029"/>
                </a:cubicBezTo>
                <a:cubicBezTo>
                  <a:pt x="68" y="12080"/>
                  <a:pt x="42" y="12135"/>
                  <a:pt x="12" y="12150"/>
                </a:cubicBezTo>
                <a:cubicBezTo>
                  <a:pt x="6" y="12153"/>
                  <a:pt x="5" y="12465"/>
                  <a:pt x="0" y="12558"/>
                </a:cubicBezTo>
                <a:cubicBezTo>
                  <a:pt x="3" y="12613"/>
                  <a:pt x="3" y="12931"/>
                  <a:pt x="6" y="12933"/>
                </a:cubicBezTo>
                <a:cubicBezTo>
                  <a:pt x="33" y="12946"/>
                  <a:pt x="69" y="13047"/>
                  <a:pt x="89" y="13158"/>
                </a:cubicBezTo>
                <a:cubicBezTo>
                  <a:pt x="108" y="13268"/>
                  <a:pt x="167" y="13460"/>
                  <a:pt x="219" y="13585"/>
                </a:cubicBezTo>
                <a:cubicBezTo>
                  <a:pt x="296" y="13772"/>
                  <a:pt x="351" y="13829"/>
                  <a:pt x="534" y="13905"/>
                </a:cubicBezTo>
                <a:cubicBezTo>
                  <a:pt x="809" y="14019"/>
                  <a:pt x="939" y="14110"/>
                  <a:pt x="924" y="14177"/>
                </a:cubicBezTo>
                <a:cubicBezTo>
                  <a:pt x="887" y="14346"/>
                  <a:pt x="1297" y="14852"/>
                  <a:pt x="1471" y="14852"/>
                </a:cubicBezTo>
                <a:cubicBezTo>
                  <a:pt x="1523" y="14852"/>
                  <a:pt x="1584" y="14866"/>
                  <a:pt x="1605" y="14884"/>
                </a:cubicBezTo>
                <a:cubicBezTo>
                  <a:pt x="1662" y="14933"/>
                  <a:pt x="2245" y="15084"/>
                  <a:pt x="2382" y="15084"/>
                </a:cubicBezTo>
                <a:cubicBezTo>
                  <a:pt x="2448" y="15085"/>
                  <a:pt x="2716" y="15177"/>
                  <a:pt x="2978" y="15290"/>
                </a:cubicBezTo>
                <a:cubicBezTo>
                  <a:pt x="3529" y="15528"/>
                  <a:pt x="4103" y="15651"/>
                  <a:pt x="5018" y="15731"/>
                </a:cubicBezTo>
                <a:cubicBezTo>
                  <a:pt x="5804" y="15800"/>
                  <a:pt x="6612" y="15735"/>
                  <a:pt x="7322" y="15545"/>
                </a:cubicBezTo>
                <a:cubicBezTo>
                  <a:pt x="7653" y="15456"/>
                  <a:pt x="7813" y="15433"/>
                  <a:pt x="7862" y="15466"/>
                </a:cubicBezTo>
                <a:cubicBezTo>
                  <a:pt x="7912" y="15500"/>
                  <a:pt x="7966" y="15485"/>
                  <a:pt x="8058" y="15411"/>
                </a:cubicBezTo>
                <a:cubicBezTo>
                  <a:pt x="8192" y="15305"/>
                  <a:pt x="8577" y="14713"/>
                  <a:pt x="8580" y="14612"/>
                </a:cubicBezTo>
                <a:cubicBezTo>
                  <a:pt x="8581" y="14579"/>
                  <a:pt x="8677" y="14438"/>
                  <a:pt x="8794" y="14299"/>
                </a:cubicBezTo>
                <a:cubicBezTo>
                  <a:pt x="9072" y="13968"/>
                  <a:pt x="9337" y="13561"/>
                  <a:pt x="9337" y="13467"/>
                </a:cubicBezTo>
                <a:cubicBezTo>
                  <a:pt x="9337" y="13426"/>
                  <a:pt x="9377" y="13346"/>
                  <a:pt x="9425" y="13288"/>
                </a:cubicBezTo>
                <a:cubicBezTo>
                  <a:pt x="9521" y="13171"/>
                  <a:pt x="9542" y="12836"/>
                  <a:pt x="9477" y="12497"/>
                </a:cubicBezTo>
                <a:cubicBezTo>
                  <a:pt x="9393" y="12058"/>
                  <a:pt x="9274" y="11941"/>
                  <a:pt x="8831" y="11871"/>
                </a:cubicBezTo>
                <a:cubicBezTo>
                  <a:pt x="8637" y="11840"/>
                  <a:pt x="8617" y="11818"/>
                  <a:pt x="8328" y="11324"/>
                </a:cubicBezTo>
                <a:cubicBezTo>
                  <a:pt x="8163" y="11041"/>
                  <a:pt x="7998" y="10778"/>
                  <a:pt x="7961" y="10740"/>
                </a:cubicBezTo>
                <a:cubicBezTo>
                  <a:pt x="7924" y="10702"/>
                  <a:pt x="7865" y="10619"/>
                  <a:pt x="7829" y="10556"/>
                </a:cubicBezTo>
                <a:cubicBezTo>
                  <a:pt x="7762" y="10437"/>
                  <a:pt x="7692" y="10342"/>
                  <a:pt x="7412" y="10000"/>
                </a:cubicBezTo>
                <a:cubicBezTo>
                  <a:pt x="7323" y="9891"/>
                  <a:pt x="7226" y="9769"/>
                  <a:pt x="7196" y="9729"/>
                </a:cubicBezTo>
                <a:cubicBezTo>
                  <a:pt x="7166" y="9689"/>
                  <a:pt x="7114" y="9636"/>
                  <a:pt x="7080" y="9610"/>
                </a:cubicBezTo>
                <a:cubicBezTo>
                  <a:pt x="7047" y="9584"/>
                  <a:pt x="6919" y="9433"/>
                  <a:pt x="6796" y="9276"/>
                </a:cubicBezTo>
                <a:cubicBezTo>
                  <a:pt x="6673" y="9118"/>
                  <a:pt x="6547" y="8976"/>
                  <a:pt x="6515" y="8959"/>
                </a:cubicBezTo>
                <a:cubicBezTo>
                  <a:pt x="6483" y="8943"/>
                  <a:pt x="6431" y="8884"/>
                  <a:pt x="6402" y="8829"/>
                </a:cubicBezTo>
                <a:cubicBezTo>
                  <a:pt x="6372" y="8774"/>
                  <a:pt x="6291" y="8646"/>
                  <a:pt x="6218" y="8544"/>
                </a:cubicBezTo>
                <a:cubicBezTo>
                  <a:pt x="6145" y="8443"/>
                  <a:pt x="6045" y="8287"/>
                  <a:pt x="5998" y="8198"/>
                </a:cubicBezTo>
                <a:cubicBezTo>
                  <a:pt x="5950" y="8109"/>
                  <a:pt x="5880" y="8006"/>
                  <a:pt x="5843" y="7968"/>
                </a:cubicBezTo>
                <a:cubicBezTo>
                  <a:pt x="5806" y="7930"/>
                  <a:pt x="5678" y="7742"/>
                  <a:pt x="5558" y="7551"/>
                </a:cubicBezTo>
                <a:cubicBezTo>
                  <a:pt x="5438" y="7360"/>
                  <a:pt x="5287" y="7132"/>
                  <a:pt x="5224" y="7043"/>
                </a:cubicBezTo>
                <a:cubicBezTo>
                  <a:pt x="5161" y="6954"/>
                  <a:pt x="5080" y="6830"/>
                  <a:pt x="5045" y="6767"/>
                </a:cubicBezTo>
                <a:cubicBezTo>
                  <a:pt x="5009" y="6703"/>
                  <a:pt x="4940" y="6609"/>
                  <a:pt x="4890" y="6558"/>
                </a:cubicBezTo>
                <a:cubicBezTo>
                  <a:pt x="4841" y="6507"/>
                  <a:pt x="4761" y="6371"/>
                  <a:pt x="4715" y="6257"/>
                </a:cubicBezTo>
                <a:cubicBezTo>
                  <a:pt x="4561" y="5873"/>
                  <a:pt x="4389" y="5497"/>
                  <a:pt x="4348" y="5450"/>
                </a:cubicBezTo>
                <a:cubicBezTo>
                  <a:pt x="4303" y="5400"/>
                  <a:pt x="4105" y="4964"/>
                  <a:pt x="3925" y="4525"/>
                </a:cubicBezTo>
                <a:cubicBezTo>
                  <a:pt x="3862" y="4373"/>
                  <a:pt x="3795" y="4136"/>
                  <a:pt x="3778" y="4000"/>
                </a:cubicBezTo>
                <a:cubicBezTo>
                  <a:pt x="3761" y="3863"/>
                  <a:pt x="3743" y="3728"/>
                  <a:pt x="3737" y="3699"/>
                </a:cubicBezTo>
                <a:cubicBezTo>
                  <a:pt x="3730" y="3668"/>
                  <a:pt x="3831" y="3641"/>
                  <a:pt x="3985" y="3632"/>
                </a:cubicBezTo>
                <a:cubicBezTo>
                  <a:pt x="4173" y="3622"/>
                  <a:pt x="4255" y="3594"/>
                  <a:pt x="4296" y="3529"/>
                </a:cubicBezTo>
                <a:cubicBezTo>
                  <a:pt x="4331" y="3473"/>
                  <a:pt x="4409" y="3438"/>
                  <a:pt x="4500" y="3439"/>
                </a:cubicBezTo>
                <a:cubicBezTo>
                  <a:pt x="4581" y="3439"/>
                  <a:pt x="4953" y="3390"/>
                  <a:pt x="5325" y="3328"/>
                </a:cubicBezTo>
                <a:cubicBezTo>
                  <a:pt x="5698" y="3266"/>
                  <a:pt x="6308" y="3171"/>
                  <a:pt x="6680" y="3115"/>
                </a:cubicBezTo>
                <a:cubicBezTo>
                  <a:pt x="7053" y="3060"/>
                  <a:pt x="7651" y="2966"/>
                  <a:pt x="8008" y="2904"/>
                </a:cubicBezTo>
                <a:cubicBezTo>
                  <a:pt x="8593" y="2804"/>
                  <a:pt x="8814" y="2789"/>
                  <a:pt x="10203" y="2780"/>
                </a:cubicBezTo>
                <a:lnTo>
                  <a:pt x="11750" y="2769"/>
                </a:lnTo>
                <a:lnTo>
                  <a:pt x="11731" y="3163"/>
                </a:lnTo>
                <a:cubicBezTo>
                  <a:pt x="11665" y="4598"/>
                  <a:pt x="11647" y="5767"/>
                  <a:pt x="11690" y="5920"/>
                </a:cubicBezTo>
                <a:cubicBezTo>
                  <a:pt x="11724" y="6040"/>
                  <a:pt x="11708" y="6350"/>
                  <a:pt x="11640" y="6897"/>
                </a:cubicBezTo>
                <a:cubicBezTo>
                  <a:pt x="11528" y="7818"/>
                  <a:pt x="11554" y="8466"/>
                  <a:pt x="11721" y="9010"/>
                </a:cubicBezTo>
                <a:cubicBezTo>
                  <a:pt x="11876" y="9516"/>
                  <a:pt x="12062" y="9778"/>
                  <a:pt x="12769" y="10480"/>
                </a:cubicBezTo>
                <a:cubicBezTo>
                  <a:pt x="12893" y="10604"/>
                  <a:pt x="13004" y="10723"/>
                  <a:pt x="13014" y="10745"/>
                </a:cubicBezTo>
                <a:cubicBezTo>
                  <a:pt x="13024" y="10768"/>
                  <a:pt x="13063" y="10786"/>
                  <a:pt x="13101" y="10786"/>
                </a:cubicBezTo>
                <a:cubicBezTo>
                  <a:pt x="13138" y="10786"/>
                  <a:pt x="13212" y="10828"/>
                  <a:pt x="13266" y="10879"/>
                </a:cubicBezTo>
                <a:cubicBezTo>
                  <a:pt x="13320" y="10930"/>
                  <a:pt x="13392" y="10970"/>
                  <a:pt x="13424" y="10971"/>
                </a:cubicBezTo>
                <a:cubicBezTo>
                  <a:pt x="13457" y="10971"/>
                  <a:pt x="13545" y="10999"/>
                  <a:pt x="13620" y="11032"/>
                </a:cubicBezTo>
                <a:cubicBezTo>
                  <a:pt x="13695" y="11065"/>
                  <a:pt x="14013" y="11162"/>
                  <a:pt x="14326" y="11245"/>
                </a:cubicBezTo>
                <a:cubicBezTo>
                  <a:pt x="15099" y="11449"/>
                  <a:pt x="15131" y="11462"/>
                  <a:pt x="15161" y="11582"/>
                </a:cubicBezTo>
                <a:cubicBezTo>
                  <a:pt x="15175" y="11640"/>
                  <a:pt x="15235" y="11874"/>
                  <a:pt x="15293" y="12103"/>
                </a:cubicBezTo>
                <a:cubicBezTo>
                  <a:pt x="15352" y="12331"/>
                  <a:pt x="15416" y="12790"/>
                  <a:pt x="15435" y="13121"/>
                </a:cubicBezTo>
                <a:lnTo>
                  <a:pt x="15470" y="13722"/>
                </a:lnTo>
                <a:lnTo>
                  <a:pt x="15305" y="13898"/>
                </a:lnTo>
                <a:cubicBezTo>
                  <a:pt x="15033" y="14190"/>
                  <a:pt x="15017" y="14416"/>
                  <a:pt x="15258" y="14506"/>
                </a:cubicBezTo>
                <a:cubicBezTo>
                  <a:pt x="15382" y="14552"/>
                  <a:pt x="15380" y="14559"/>
                  <a:pt x="15415" y="15754"/>
                </a:cubicBezTo>
                <a:cubicBezTo>
                  <a:pt x="15434" y="16415"/>
                  <a:pt x="15434" y="17401"/>
                  <a:pt x="15415" y="17945"/>
                </a:cubicBezTo>
                <a:cubicBezTo>
                  <a:pt x="15383" y="18865"/>
                  <a:pt x="15374" y="18936"/>
                  <a:pt x="15274" y="18984"/>
                </a:cubicBezTo>
                <a:cubicBezTo>
                  <a:pt x="15216" y="19012"/>
                  <a:pt x="15033" y="19105"/>
                  <a:pt x="14868" y="19191"/>
                </a:cubicBezTo>
                <a:cubicBezTo>
                  <a:pt x="14574" y="19346"/>
                  <a:pt x="14297" y="19485"/>
                  <a:pt x="14080" y="19585"/>
                </a:cubicBezTo>
                <a:cubicBezTo>
                  <a:pt x="14020" y="19613"/>
                  <a:pt x="13893" y="19683"/>
                  <a:pt x="13800" y="19740"/>
                </a:cubicBezTo>
                <a:cubicBezTo>
                  <a:pt x="13706" y="19797"/>
                  <a:pt x="13607" y="19844"/>
                  <a:pt x="13579" y="19844"/>
                </a:cubicBezTo>
                <a:cubicBezTo>
                  <a:pt x="13551" y="19844"/>
                  <a:pt x="13483" y="19884"/>
                  <a:pt x="13429" y="19935"/>
                </a:cubicBezTo>
                <a:cubicBezTo>
                  <a:pt x="13375" y="19986"/>
                  <a:pt x="13309" y="20028"/>
                  <a:pt x="13282" y="20028"/>
                </a:cubicBezTo>
                <a:cubicBezTo>
                  <a:pt x="13196" y="20028"/>
                  <a:pt x="12752" y="20368"/>
                  <a:pt x="12752" y="20434"/>
                </a:cubicBezTo>
                <a:cubicBezTo>
                  <a:pt x="12752" y="20506"/>
                  <a:pt x="12737" y="20509"/>
                  <a:pt x="13107" y="20343"/>
                </a:cubicBezTo>
                <a:cubicBezTo>
                  <a:pt x="13182" y="20309"/>
                  <a:pt x="13274" y="20276"/>
                  <a:pt x="13363" y="20248"/>
                </a:cubicBezTo>
                <a:cubicBezTo>
                  <a:pt x="13451" y="20220"/>
                  <a:pt x="13537" y="20199"/>
                  <a:pt x="13596" y="20190"/>
                </a:cubicBezTo>
                <a:cubicBezTo>
                  <a:pt x="13957" y="20137"/>
                  <a:pt x="14557" y="19983"/>
                  <a:pt x="14757" y="19893"/>
                </a:cubicBezTo>
                <a:cubicBezTo>
                  <a:pt x="14861" y="19846"/>
                  <a:pt x="15044" y="19798"/>
                  <a:pt x="15163" y="19789"/>
                </a:cubicBezTo>
                <a:cubicBezTo>
                  <a:pt x="15378" y="19773"/>
                  <a:pt x="15382" y="19775"/>
                  <a:pt x="15398" y="19947"/>
                </a:cubicBezTo>
                <a:cubicBezTo>
                  <a:pt x="15408" y="20052"/>
                  <a:pt x="15373" y="20190"/>
                  <a:pt x="15312" y="20294"/>
                </a:cubicBezTo>
                <a:cubicBezTo>
                  <a:pt x="15006" y="20809"/>
                  <a:pt x="14703" y="21453"/>
                  <a:pt x="14703" y="21582"/>
                </a:cubicBezTo>
                <a:cubicBezTo>
                  <a:pt x="14703" y="21590"/>
                  <a:pt x="14750" y="21594"/>
                  <a:pt x="14777" y="21600"/>
                </a:cubicBezTo>
                <a:cubicBezTo>
                  <a:pt x="14789" y="21598"/>
                  <a:pt x="14866" y="21598"/>
                  <a:pt x="14866" y="21596"/>
                </a:cubicBezTo>
                <a:cubicBezTo>
                  <a:pt x="14866" y="21527"/>
                  <a:pt x="15350" y="20997"/>
                  <a:pt x="15442" y="20967"/>
                </a:cubicBezTo>
                <a:cubicBezTo>
                  <a:pt x="15483" y="20954"/>
                  <a:pt x="15516" y="20918"/>
                  <a:pt x="15516" y="20888"/>
                </a:cubicBezTo>
                <a:cubicBezTo>
                  <a:pt x="15516" y="20858"/>
                  <a:pt x="15628" y="20741"/>
                  <a:pt x="15765" y="20628"/>
                </a:cubicBezTo>
                <a:cubicBezTo>
                  <a:pt x="15902" y="20514"/>
                  <a:pt x="16032" y="20390"/>
                  <a:pt x="16052" y="20352"/>
                </a:cubicBezTo>
                <a:cubicBezTo>
                  <a:pt x="16072" y="20314"/>
                  <a:pt x="16172" y="20172"/>
                  <a:pt x="16273" y="20039"/>
                </a:cubicBezTo>
                <a:lnTo>
                  <a:pt x="16454" y="19796"/>
                </a:lnTo>
                <a:lnTo>
                  <a:pt x="16860" y="19796"/>
                </a:lnTo>
                <a:cubicBezTo>
                  <a:pt x="17223" y="19796"/>
                  <a:pt x="18178" y="19691"/>
                  <a:pt x="18389" y="19627"/>
                </a:cubicBezTo>
                <a:cubicBezTo>
                  <a:pt x="18581" y="19569"/>
                  <a:pt x="18165" y="19510"/>
                  <a:pt x="17595" y="19515"/>
                </a:cubicBezTo>
                <a:cubicBezTo>
                  <a:pt x="16883" y="19521"/>
                  <a:pt x="16683" y="19477"/>
                  <a:pt x="16737" y="19323"/>
                </a:cubicBezTo>
                <a:cubicBezTo>
                  <a:pt x="16757" y="19266"/>
                  <a:pt x="16808" y="19167"/>
                  <a:pt x="16848" y="19103"/>
                </a:cubicBezTo>
                <a:cubicBezTo>
                  <a:pt x="16992" y="18874"/>
                  <a:pt x="17197" y="18491"/>
                  <a:pt x="17197" y="18451"/>
                </a:cubicBezTo>
                <a:cubicBezTo>
                  <a:pt x="17197" y="18429"/>
                  <a:pt x="17145" y="18411"/>
                  <a:pt x="17081" y="18411"/>
                </a:cubicBezTo>
                <a:cubicBezTo>
                  <a:pt x="17012" y="18411"/>
                  <a:pt x="16873" y="18497"/>
                  <a:pt x="16737" y="18625"/>
                </a:cubicBezTo>
                <a:cubicBezTo>
                  <a:pt x="16578" y="18775"/>
                  <a:pt x="16481" y="18832"/>
                  <a:pt x="16419" y="18812"/>
                </a:cubicBezTo>
                <a:cubicBezTo>
                  <a:pt x="16340" y="18786"/>
                  <a:pt x="16330" y="18652"/>
                  <a:pt x="16328" y="17569"/>
                </a:cubicBezTo>
                <a:cubicBezTo>
                  <a:pt x="16328" y="16901"/>
                  <a:pt x="16305" y="15924"/>
                  <a:pt x="16277" y="15399"/>
                </a:cubicBezTo>
                <a:cubicBezTo>
                  <a:pt x="16225" y="14410"/>
                  <a:pt x="16305" y="13025"/>
                  <a:pt x="16440" y="12611"/>
                </a:cubicBezTo>
                <a:cubicBezTo>
                  <a:pt x="16473" y="12509"/>
                  <a:pt x="16518" y="12353"/>
                  <a:pt x="16541" y="12264"/>
                </a:cubicBezTo>
                <a:cubicBezTo>
                  <a:pt x="16598" y="12044"/>
                  <a:pt x="16837" y="11655"/>
                  <a:pt x="17032" y="11466"/>
                </a:cubicBezTo>
                <a:cubicBezTo>
                  <a:pt x="17184" y="11319"/>
                  <a:pt x="17223" y="11308"/>
                  <a:pt x="17751" y="11252"/>
                </a:cubicBezTo>
                <a:cubicBezTo>
                  <a:pt x="18443" y="11179"/>
                  <a:pt x="18950" y="11078"/>
                  <a:pt x="19216" y="10964"/>
                </a:cubicBezTo>
                <a:cubicBezTo>
                  <a:pt x="19426" y="10873"/>
                  <a:pt x="19784" y="10586"/>
                  <a:pt x="20006" y="10331"/>
                </a:cubicBezTo>
                <a:cubicBezTo>
                  <a:pt x="20075" y="10251"/>
                  <a:pt x="20166" y="10186"/>
                  <a:pt x="20206" y="10186"/>
                </a:cubicBezTo>
                <a:cubicBezTo>
                  <a:pt x="20280" y="10186"/>
                  <a:pt x="20416" y="10010"/>
                  <a:pt x="20726" y="9515"/>
                </a:cubicBezTo>
                <a:cubicBezTo>
                  <a:pt x="20924" y="9198"/>
                  <a:pt x="20904" y="9360"/>
                  <a:pt x="21012" y="6858"/>
                </a:cubicBezTo>
                <a:cubicBezTo>
                  <a:pt x="21088" y="5102"/>
                  <a:pt x="21102" y="5036"/>
                  <a:pt x="21470" y="4678"/>
                </a:cubicBezTo>
                <a:lnTo>
                  <a:pt x="21600" y="4553"/>
                </a:lnTo>
                <a:cubicBezTo>
                  <a:pt x="21599" y="4537"/>
                  <a:pt x="21597" y="4318"/>
                  <a:pt x="21596" y="4318"/>
                </a:cubicBezTo>
                <a:cubicBezTo>
                  <a:pt x="21521" y="4318"/>
                  <a:pt x="20444" y="5248"/>
                  <a:pt x="20148" y="5568"/>
                </a:cubicBezTo>
                <a:cubicBezTo>
                  <a:pt x="19775" y="5971"/>
                  <a:pt x="19477" y="6143"/>
                  <a:pt x="19146" y="6143"/>
                </a:cubicBezTo>
                <a:cubicBezTo>
                  <a:pt x="18976" y="6143"/>
                  <a:pt x="18853" y="6114"/>
                  <a:pt x="18783" y="6060"/>
                </a:cubicBezTo>
                <a:cubicBezTo>
                  <a:pt x="18687" y="5986"/>
                  <a:pt x="18617" y="5983"/>
                  <a:pt x="18059" y="6021"/>
                </a:cubicBezTo>
                <a:cubicBezTo>
                  <a:pt x="17398" y="6067"/>
                  <a:pt x="16403" y="6051"/>
                  <a:pt x="15435" y="5979"/>
                </a:cubicBezTo>
                <a:cubicBezTo>
                  <a:pt x="15107" y="5955"/>
                  <a:pt x="14310" y="5935"/>
                  <a:pt x="13664" y="5935"/>
                </a:cubicBezTo>
                <a:cubicBezTo>
                  <a:pt x="12782" y="5935"/>
                  <a:pt x="12477" y="5921"/>
                  <a:pt x="12445" y="5877"/>
                </a:cubicBezTo>
                <a:cubicBezTo>
                  <a:pt x="12368" y="5773"/>
                  <a:pt x="12358" y="4871"/>
                  <a:pt x="12426" y="4277"/>
                </a:cubicBezTo>
                <a:cubicBezTo>
                  <a:pt x="12512" y="3537"/>
                  <a:pt x="12676" y="3082"/>
                  <a:pt x="12967" y="2788"/>
                </a:cubicBezTo>
                <a:cubicBezTo>
                  <a:pt x="13087" y="2667"/>
                  <a:pt x="13185" y="2550"/>
                  <a:pt x="13185" y="2528"/>
                </a:cubicBezTo>
                <a:cubicBezTo>
                  <a:pt x="13185" y="2506"/>
                  <a:pt x="13277" y="2405"/>
                  <a:pt x="13389" y="2305"/>
                </a:cubicBezTo>
                <a:cubicBezTo>
                  <a:pt x="13502" y="2204"/>
                  <a:pt x="13658" y="2009"/>
                  <a:pt x="13736" y="1869"/>
                </a:cubicBezTo>
                <a:cubicBezTo>
                  <a:pt x="13868" y="1632"/>
                  <a:pt x="14107" y="833"/>
                  <a:pt x="14107" y="626"/>
                </a:cubicBezTo>
                <a:cubicBezTo>
                  <a:pt x="14107" y="488"/>
                  <a:pt x="13740" y="258"/>
                  <a:pt x="13383" y="172"/>
                </a:cubicBezTo>
                <a:cubicBezTo>
                  <a:pt x="13209" y="131"/>
                  <a:pt x="13054" y="69"/>
                  <a:pt x="13039" y="35"/>
                </a:cubicBezTo>
                <a:cubicBezTo>
                  <a:pt x="13032" y="20"/>
                  <a:pt x="12861" y="9"/>
                  <a:pt x="12571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RAN and GitHub, mostly"/>
          <p:cNvSpPr/>
          <p:nvPr>
            <p:ph type="title"/>
          </p:nvPr>
        </p:nvSpPr>
        <p:spPr>
          <a:xfrm>
            <a:off x="1270000" y="76463"/>
            <a:ext cx="10464800" cy="3810001"/>
          </a:xfrm>
          <a:prstGeom prst="rect">
            <a:avLst/>
          </a:prstGeom>
        </p:spPr>
        <p:txBody>
          <a:bodyPr/>
          <a:lstStyle/>
          <a:p>
            <a:pPr/>
            <a:r>
              <a:t>CRAN and GitHub, mostly</a:t>
            </a:r>
          </a:p>
        </p:txBody>
      </p:sp>
      <p:sp>
        <p:nvSpPr>
          <p:cNvPr id="133" name="install.packages(&quot;foo&quot;)…"/>
          <p:cNvSpPr txBox="1"/>
          <p:nvPr/>
        </p:nvSpPr>
        <p:spPr>
          <a:xfrm>
            <a:off x="699770" y="4876800"/>
            <a:ext cx="8048936" cy="38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install.packages("foo")</a:t>
            </a:r>
          </a:p>
          <a:p>
            <a:pPr>
              <a:defRPr sz="5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5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library(devtools)</a:t>
            </a:r>
          </a:p>
          <a:p>
            <a:pPr>
              <a:defRPr sz="5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install_github("jane/foo")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Where do R packages live on your computer?"/>
          <p:cNvSpPr/>
          <p:nvPr>
            <p:ph type="title"/>
          </p:nvPr>
        </p:nvSpPr>
        <p:spPr>
          <a:xfrm>
            <a:off x="1270000" y="-177537"/>
            <a:ext cx="10464800" cy="3810001"/>
          </a:xfrm>
          <a:prstGeom prst="rect">
            <a:avLst/>
          </a:prstGeom>
        </p:spPr>
        <p:txBody>
          <a:bodyPr/>
          <a:lstStyle>
            <a:lvl1pPr defTabSz="496570">
              <a:spcBef>
                <a:spcPts val="2000"/>
              </a:spcBef>
              <a:defRPr sz="8500"/>
            </a:lvl1pPr>
          </a:lstStyle>
          <a:p>
            <a:pPr/>
            <a:r>
              <a:t>Where do R packages live on your computer?</a:t>
            </a:r>
          </a:p>
        </p:txBody>
      </p:sp>
      <p:pic>
        <p:nvPicPr>
          <p:cNvPr id="136" name="George-peabody-library.tiff" descr="George-peabody-library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779" y="3530600"/>
            <a:ext cx="7724776" cy="5793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 packages live in a library"/>
          <p:cNvSpPr/>
          <p:nvPr>
            <p:ph type="title"/>
          </p:nvPr>
        </p:nvSpPr>
        <p:spPr>
          <a:xfrm>
            <a:off x="2309564" y="-164837"/>
            <a:ext cx="8385672" cy="3810001"/>
          </a:xfrm>
          <a:prstGeom prst="rect">
            <a:avLst/>
          </a:prstGeom>
        </p:spPr>
        <p:txBody>
          <a:bodyPr/>
          <a:lstStyle/>
          <a:p>
            <a:pPr/>
            <a:r>
              <a:t>R </a:t>
            </a:r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packages</a:t>
            </a:r>
            <a:r>
              <a:t> live in a </a:t>
            </a:r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library</a:t>
            </a:r>
          </a:p>
        </p:txBody>
      </p:sp>
      <p:pic>
        <p:nvPicPr>
          <p:cNvPr id="139" name="George-peabody-library.tiff" descr="George-peabody-library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779" y="3530600"/>
            <a:ext cx="7724776" cy="5793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et to know your R library(ies?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to know your R library(ies?)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.Library…"/>
          <p:cNvSpPr txBox="1"/>
          <p:nvPr/>
        </p:nvSpPr>
        <p:spPr>
          <a:xfrm>
            <a:off x="509269" y="3187699"/>
            <a:ext cx="4001767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.Library</a:t>
            </a:r>
          </a:p>
          <a:p>
            <a:pPr>
              <a:defRPr sz="6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6800">
                <a:solidFill>
                  <a:schemeClr val="accent2">
                    <a:hueOff val="7504099"/>
                    <a:lumOff val="7237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.libPaths()</a:t>
            </a:r>
          </a:p>
        </p:txBody>
      </p:sp>
      <p:sp>
        <p:nvSpPr>
          <p:cNvPr id="144" name="The default library"/>
          <p:cNvSpPr txBox="1"/>
          <p:nvPr/>
        </p:nvSpPr>
        <p:spPr>
          <a:xfrm>
            <a:off x="7812099" y="2146299"/>
            <a:ext cx="458927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t>The </a:t>
            </a:r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default library</a:t>
            </a:r>
          </a:p>
        </p:txBody>
      </p:sp>
      <p:sp>
        <p:nvSpPr>
          <p:cNvPr id="145" name="Line"/>
          <p:cNvSpPr/>
          <p:nvPr/>
        </p:nvSpPr>
        <p:spPr>
          <a:xfrm flipH="1">
            <a:off x="4992935" y="2738040"/>
            <a:ext cx="2751734" cy="964011"/>
          </a:xfrm>
          <a:prstGeom prst="line">
            <a:avLst/>
          </a:prstGeom>
          <a:ln w="50800">
            <a:solidFill>
              <a:schemeClr val="accent2">
                <a:hueOff val="7504099"/>
                <a:lumOff val="72374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6" name="All the libraries R knows about"/>
          <p:cNvSpPr txBox="1"/>
          <p:nvPr/>
        </p:nvSpPr>
        <p:spPr>
          <a:xfrm>
            <a:off x="8104199" y="6019799"/>
            <a:ext cx="4233125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600">
                <a:solidFill>
                  <a:schemeClr val="accent2">
                    <a:hueOff val="7504099"/>
                    <a:lumOff val="72374"/>
                  </a:schemeClr>
                </a:solidFill>
              </a:defRPr>
            </a:pPr>
            <a:r>
              <a:rPr>
                <a:solidFill>
                  <a:schemeClr val="accent3">
                    <a:hueOff val="337003"/>
                    <a:satOff val="14643"/>
                    <a:lumOff val="-9371"/>
                  </a:schemeClr>
                </a:solidFill>
              </a:rPr>
              <a:t>All the libraries</a:t>
            </a:r>
            <a:r>
              <a:t> R knows about</a:t>
            </a:r>
          </a:p>
        </p:txBody>
      </p:sp>
      <p:sp>
        <p:nvSpPr>
          <p:cNvPr id="147" name="Line"/>
          <p:cNvSpPr/>
          <p:nvPr/>
        </p:nvSpPr>
        <p:spPr>
          <a:xfrm flipH="1" flipV="1">
            <a:off x="6263901" y="6131774"/>
            <a:ext cx="1675336" cy="623277"/>
          </a:xfrm>
          <a:prstGeom prst="line">
            <a:avLst/>
          </a:prstGeom>
          <a:ln w="50800">
            <a:solidFill>
              <a:schemeClr val="accent2">
                <a:hueOff val="7504099"/>
                <a:lumOff val="72374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43838"/>
      </a:dk1>
      <a:lt1>
        <a:srgbClr val="38040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"/>
        <a:ea typeface="Source Sans Pro"/>
        <a:cs typeface="Source Sans Pro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rgbClr val="3F3A2D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1735709"/>
                <a:satOff val="-93359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3F3A2D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1735709"/>
                <a:satOff val="-93359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"/>
        <a:ea typeface="Source Sans Pro"/>
        <a:cs typeface="Source Sans Pro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rgbClr val="3F3A2D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1735709"/>
                <a:satOff val="-93359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3F3A2D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1735709"/>
                <a:satOff val="-93359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