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1pPr>
    <a:lvl2pPr marL="0" marR="0" indent="228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2pPr>
    <a:lvl3pPr marL="0" marR="0" indent="457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3pPr>
    <a:lvl4pPr marL="0" marR="0" indent="685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4pPr>
    <a:lvl5pPr marL="0" marR="0" indent="9144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1">
            <a:hueOff val="-9935710"/>
            <a:satOff val="-80396"/>
            <a:lumOff val="-17077"/>
          </a:schemeClr>
        </a:solidFill>
        <a:effectLst/>
        <a:uFillTx/>
        <a:latin typeface="+mn-lt"/>
        <a:ea typeface="+mn-ea"/>
        <a:cs typeface="+mn-cs"/>
        <a:sym typeface="Verlag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6B223AB6-3250-4392-9805-247347496B58}" styleName="">
    <a:tblBg/>
    <a:wholeTbl>
      <a:tcTxStyle b="off" i="off">
        <a:fontRef idx="minor">
          <a:schemeClr val="accent1">
            <a:hueOff val="-9935710"/>
            <a:satOff val="-80396"/>
            <a:lumOff val="-17077"/>
          </a:schemeClr>
        </a:fontRef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Archer-Bold"/>
          <a:ea typeface="Archer-Bold"/>
          <a:cs typeface="Archer-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Col>
    <a:la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lastRow>
    <a:firstRow>
      <a:tcTxStyle b="on" i="off">
        <a:font>
          <a:latin typeface="Archer-Bold"/>
          <a:ea typeface="Archer-Bold"/>
          <a:cs typeface="Archer-Bold"/>
        </a:font>
        <a:schemeClr val="accent1">
          <a:hueOff val="-9935710"/>
          <a:satOff val="-80396"/>
          <a:lumOff val="-17077"/>
        </a:schemeClr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5855911"/>
                  <a:satOff val="-72794"/>
                  <a:lumOff val="7086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2498135"/>
              <a:satOff val="-57619"/>
              <a:lumOff val="55856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" TargetMode="External"/><Relationship Id="rId3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/3.0/us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dley Wickham  @hadleywickham Chief Scientist, RStudio"/>
          <p:cNvSpPr/>
          <p:nvPr>
            <p:ph type="body" sz="quarter" idx="13"/>
          </p:nvPr>
        </p:nvSpPr>
        <p:spPr>
          <a:xfrm>
            <a:off x="764356" y="6363586"/>
            <a:ext cx="9417051" cy="21894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@hadleywickham</a:t>
            </a:r>
            <a:br/>
            <a:r>
              <a:t>Chief Scientist, </a:t>
            </a:r>
            <a:r>
              <a:t>RStudio</a:t>
            </a:r>
          </a:p>
        </p:txBody>
      </p:sp>
      <p:pic>
        <p:nvPicPr>
          <p:cNvPr id="12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67856" y="9118886"/>
            <a:ext cx="1117601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3.tiff" descr="3.tiff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9400" y="925195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/>
          <p:nvPr>
            <p:ph type="title"/>
          </p:nvPr>
        </p:nvSpPr>
        <p:spPr>
          <a:xfrm>
            <a:off x="764356" y="494230"/>
            <a:ext cx="11503845" cy="3124201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lnSpc>
                <a:spcPct val="90000"/>
              </a:lnSpc>
              <a:defRPr sz="99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Month 2016"/>
          <p:cNvSpPr txBox="1"/>
          <p:nvPr>
            <p:ph type="body" sz="quarter" idx="14"/>
          </p:nvPr>
        </p:nvSpPr>
        <p:spPr>
          <a:xfrm>
            <a:off x="764356" y="4635499"/>
            <a:ext cx="1751839" cy="48260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Month 2016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itl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>
              <a:spcBef>
                <a:spcPts val="2400"/>
              </a:spcBef>
              <a:defRPr sz="100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ssertion +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Your turn">
    <p:bg>
      <p:bgPr>
        <a:solidFill>
          <a:schemeClr val="accent4">
            <a:hueOff val="1914119"/>
            <a:satOff val="-50363"/>
            <a:lumOff val="4934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  <a:solidFill>
            <a:schemeClr val="accent1">
              <a:hueOff val="-9935710"/>
              <a:satOff val="-80396"/>
              <a:lumOff val="-17077"/>
            </a:schemeClr>
          </a:solidFill>
        </p:spPr>
        <p:txBody>
          <a:bodyPr anchor="ctr"/>
          <a:lstStyle>
            <a:lvl1pPr>
              <a:spcBef>
                <a:spcPts val="2400"/>
              </a:spcBef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/>
          <p:nvPr>
            <p:ph type="body" idx="1"/>
          </p:nvPr>
        </p:nvSpPr>
        <p:spPr>
          <a:xfrm>
            <a:off x="661906" y="2371536"/>
            <a:ext cx="11680988" cy="6509128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+mn-lt"/>
                <a:ea typeface="+mn-ea"/>
                <a:cs typeface="+mn-cs"/>
                <a:sym typeface="Verlag Condensed"/>
              </a:defRPr>
            </a:lvl1pPr>
            <a:lvl2pPr>
              <a:defRPr sz="5000">
                <a:latin typeface="+mn-lt"/>
                <a:ea typeface="+mn-ea"/>
                <a:cs typeface="+mn-cs"/>
                <a:sym typeface="Verlag Condensed"/>
              </a:defRPr>
            </a:lvl2pPr>
            <a:lvl3pPr>
              <a:defRPr sz="5000">
                <a:latin typeface="+mn-lt"/>
                <a:ea typeface="+mn-ea"/>
                <a:cs typeface="+mn-cs"/>
                <a:sym typeface="Verlag Condensed"/>
              </a:defRPr>
            </a:lvl3pPr>
            <a:lvl4pPr>
              <a:defRPr sz="5000">
                <a:latin typeface="+mn-lt"/>
                <a:ea typeface="+mn-ea"/>
                <a:cs typeface="+mn-cs"/>
                <a:sym typeface="Verlag Condensed"/>
              </a:defRPr>
            </a:lvl4pPr>
            <a:lvl5pPr>
              <a:defRPr sz="5000">
                <a:latin typeface="+mn-lt"/>
                <a:ea typeface="+mn-ea"/>
                <a:cs typeface="+mn-cs"/>
                <a:sym typeface="Verlag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 - dark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icense">
    <p:bg>
      <p:bgPr>
        <a:solidFill>
          <a:schemeClr val="accent1">
            <a:hueOff val="-9935710"/>
            <a:satOff val="-80396"/>
            <a:lumOff val="-1707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his work is licensed under the  Creative Commons Attribution-Noncommercial 3.0  United States License.…"/>
          <p:cNvSpPr txBox="1"/>
          <p:nvPr/>
        </p:nvSpPr>
        <p:spPr>
          <a:xfrm>
            <a:off x="1278361" y="3161029"/>
            <a:ext cx="10448078" cy="343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This work is licensed under the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Creative Commons Attribution-Noncommercial 3.0 </a:t>
            </a:r>
            <a:b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</a:b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United States License</a:t>
            </a:r>
            <a:r>
              <a:t>. </a:t>
            </a:r>
          </a:p>
          <a:p>
            <a:pPr algn="ctr">
              <a:defRPr sz="44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pPr>
            <a:r>
              <a:t>To view a copy of this license, visit </a:t>
            </a:r>
            <a:br/>
            <a:r>
              <a:rPr>
                <a:hlinkClick r:id="rId2" invalidUrl="" action="" tgtFrame="" tooltip="" history="1" highlightClick="0" endSnd="0"/>
              </a:rPr>
              <a:t>http://creativecommons.org/licenses/by-nc/3.0/us/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2498135"/>
            <a:satOff val="-57619"/>
            <a:lumOff val="5585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482600" y="1473200"/>
            <a:ext cx="12039600" cy="769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Archer-Hairline"/>
          <a:ea typeface="Archer-Hairline"/>
          <a:cs typeface="Archer-Hairline"/>
          <a:sym typeface="Archer-Hairline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accent1">
              <a:hueOff val="-9935710"/>
              <a:satOff val="-80396"/>
              <a:lumOff val="-17077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l" defTabSz="58420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r-pkgs.had.co.nz/man.html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ocumentation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Documentation</a:t>
            </a:r>
          </a:p>
        </p:txBody>
      </p:sp>
      <p:sp>
        <p:nvSpPr>
          <p:cNvPr id="82" name="Hadley Wickham,  Jenny Bryan,  Di Cook"/>
          <p:cNvSpPr/>
          <p:nvPr/>
        </p:nvSpPr>
        <p:spPr>
          <a:xfrm>
            <a:off x="764356" y="6506339"/>
            <a:ext cx="5154702" cy="218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Hadley Wickham, </a:t>
            </a:r>
            <a:br/>
            <a:r>
              <a:t>Jenny Bryan, </a:t>
            </a:r>
            <a:br/>
            <a:r>
              <a:t>Di Cook </a:t>
            </a:r>
          </a:p>
        </p:txBody>
      </p:sp>
      <p:sp>
        <p:nvSpPr>
          <p:cNvPr id="83" name="December 2017"/>
          <p:cNvSpPr txBox="1"/>
          <p:nvPr/>
        </p:nvSpPr>
        <p:spPr>
          <a:xfrm>
            <a:off x="764356" y="4635499"/>
            <a:ext cx="2229232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VerlagCondensed-BlackItalic"/>
                <a:ea typeface="VerlagCondensed-BlackItalic"/>
                <a:cs typeface="VerlagCondensed-BlackItalic"/>
                <a:sym typeface="VerlagCondensed-BlackItalic"/>
              </a:defRPr>
            </a:lvl1pPr>
          </a:lstStyle>
          <a:p>
            <a:pPr/>
            <a:r>
              <a:t>December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% Generated by roxygen2: do not edit by hand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300"/>
              </a:spcBef>
              <a:defRPr sz="1856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% Generated by roxygen2: do not edit by hand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338835">
              <a:spcBef>
                <a:spcPts val="300"/>
              </a:spcBef>
              <a:defRPr sz="1856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% Please edit documentation in R/add_col.R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338835">
              <a:spcBef>
                <a:spcPts val="300"/>
              </a:spcBef>
              <a:defRPr sz="1856"/>
            </a:pPr>
            <a:r>
              <a:t>\name{add_col}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\alias{add_col}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\title{Add a column to a data frame}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\usage{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add_col(x, name, value, where = -1)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\arguments{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\item{x}{A data frame}</a:t>
            </a:r>
          </a:p>
          <a:p>
            <a:pPr defTabSz="338835">
              <a:spcBef>
                <a:spcPts val="300"/>
              </a:spcBef>
              <a:defRPr sz="1856"/>
            </a:pPr>
          </a:p>
          <a:p>
            <a:pPr defTabSz="338835">
              <a:spcBef>
                <a:spcPts val="300"/>
              </a:spcBef>
              <a:defRPr sz="1856"/>
            </a:pPr>
            <a:r>
              <a:t>\item{name}{Name of variable to create. If a variable of that name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already exists it will be replaced}</a:t>
            </a:r>
          </a:p>
          <a:p>
            <a:pPr defTabSz="338835">
              <a:spcBef>
                <a:spcPts val="300"/>
              </a:spcBef>
              <a:defRPr sz="1856"/>
            </a:pPr>
          </a:p>
          <a:p>
            <a:pPr defTabSz="338835">
              <a:spcBef>
                <a:spcPts val="300"/>
              </a:spcBef>
              <a:defRPr sz="1856"/>
            </a:pPr>
            <a:r>
              <a:t>\item{value}{Values to insert.}</a:t>
            </a:r>
          </a:p>
          <a:p>
            <a:pPr defTabSz="338835">
              <a:spcBef>
                <a:spcPts val="300"/>
              </a:spcBef>
              <a:defRPr sz="1856"/>
            </a:pPr>
          </a:p>
          <a:p>
            <a:pPr defTabSz="338835">
              <a:spcBef>
                <a:spcPts val="300"/>
              </a:spcBef>
              <a:defRPr sz="1856"/>
            </a:pPr>
            <a:r>
              <a:t>\item{where}{Position to insert. Use 1 to insert on LHS, or -1 to insert on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RHS.}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}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\description{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Allows you to specify the position. Will replace existing variable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with the same name if present.</a:t>
            </a:r>
          </a:p>
          <a:p>
            <a:pPr defTabSz="338835">
              <a:spcBef>
                <a:spcPts val="300"/>
              </a:spcBef>
              <a:defRPr sz="1856"/>
            </a:pPr>
            <a:r>
              <a:t>}</a:t>
            </a:r>
          </a:p>
        </p:txBody>
      </p:sp>
      <p:sp>
        <p:nvSpPr>
          <p:cNvPr id="131" name="Roxygen translates to .Rd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Roxygen translates to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.Rd</a:t>
            </a:r>
          </a:p>
        </p:txBody>
      </p:sp>
      <p:sp>
        <p:nvSpPr>
          <p:cNvPr id="132" name="In almost all cases you can ignore these files"/>
          <p:cNvSpPr txBox="1"/>
          <p:nvPr/>
        </p:nvSpPr>
        <p:spPr>
          <a:xfrm rot="846912">
            <a:off x="8729386" y="909319"/>
            <a:ext cx="3681212" cy="1127762"/>
          </a:xfrm>
          <a:prstGeom prst="rect">
            <a:avLst/>
          </a:pr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In almost all cases you can ignore these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creen Shot 2017-09-14 at 3.45.37 PM.png" descr="Screen Shot 2017-09-14 at 3.45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622" y="457216"/>
            <a:ext cx="11387556" cy="883916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 translates to  .html for viewing"/>
          <p:cNvSpPr/>
          <p:nvPr/>
        </p:nvSpPr>
        <p:spPr>
          <a:xfrm>
            <a:off x="9557767" y="528335"/>
            <a:ext cx="2971642" cy="1127763"/>
          </a:xfrm>
          <a:prstGeom prst="rect">
            <a:avLst/>
          </a:prstGeom>
          <a:solidFill>
            <a:schemeClr val="accent4">
              <a:hueOff val="1914119"/>
              <a:satOff val="-50363"/>
              <a:lumOff val="49342"/>
            </a:scheme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t>R translates to </a:t>
            </a:r>
            <a:br/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.html </a:t>
            </a:r>
            <a:r>
              <a:t>for viewing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cumentation workflow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Documentation workflow</a:t>
            </a:r>
          </a:p>
        </p:txBody>
      </p:sp>
      <p:sp>
        <p:nvSpPr>
          <p:cNvPr id="138" name="Modify R comment"/>
          <p:cNvSpPr/>
          <p:nvPr/>
        </p:nvSpPr>
        <p:spPr>
          <a:xfrm>
            <a:off x="207693" y="2268111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 comment</a:t>
            </a:r>
          </a:p>
        </p:txBody>
      </p:sp>
      <p:sp>
        <p:nvSpPr>
          <p:cNvPr id="139" name="Update Rd files"/>
          <p:cNvSpPr/>
          <p:nvPr/>
        </p:nvSpPr>
        <p:spPr>
          <a:xfrm>
            <a:off x="4689288" y="2268111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Update Rd files</a:t>
            </a:r>
          </a:p>
        </p:txBody>
      </p:sp>
      <p:sp>
        <p:nvSpPr>
          <p:cNvPr id="140" name="Preview"/>
          <p:cNvSpPr/>
          <p:nvPr/>
        </p:nvSpPr>
        <p:spPr>
          <a:xfrm>
            <a:off x="4689288" y="6773543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Preview</a:t>
            </a:r>
          </a:p>
        </p:txBody>
      </p:sp>
      <p:cxnSp>
        <p:nvCxnSpPr>
          <p:cNvPr id="141" name="Connection Line"/>
          <p:cNvCxnSpPr>
            <a:stCxn id="138" idx="0"/>
            <a:endCxn id="139" idx="0"/>
          </p:cNvCxnSpPr>
          <p:nvPr/>
        </p:nvCxnSpPr>
        <p:spPr>
          <a:xfrm>
            <a:off x="1490041" y="2903111"/>
            <a:ext cx="448159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42" name="Cmd/Ctrl + Shift + D"/>
          <p:cNvSpPr txBox="1"/>
          <p:nvPr/>
        </p:nvSpPr>
        <p:spPr>
          <a:xfrm>
            <a:off x="7352178" y="2254141"/>
            <a:ext cx="3540291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D</a:t>
            </a:r>
          </a:p>
        </p:txBody>
      </p:sp>
      <p:sp>
        <p:nvSpPr>
          <p:cNvPr id="143" name="devtools::document()"/>
          <p:cNvSpPr txBox="1"/>
          <p:nvPr/>
        </p:nvSpPr>
        <p:spPr>
          <a:xfrm>
            <a:off x="7352178" y="2888887"/>
            <a:ext cx="39092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devtools::document()</a:t>
            </a:r>
          </a:p>
        </p:txBody>
      </p:sp>
      <p:cxnSp>
        <p:nvCxnSpPr>
          <p:cNvPr id="144" name="Connection Line"/>
          <p:cNvCxnSpPr>
            <a:stCxn id="139" idx="0"/>
            <a:endCxn id="140" idx="0"/>
          </p:cNvCxnSpPr>
          <p:nvPr/>
        </p:nvCxnSpPr>
        <p:spPr>
          <a:xfrm>
            <a:off x="5971636" y="2903111"/>
            <a:ext cx="1" cy="4505433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45" name="?topicname"/>
          <p:cNvSpPr txBox="1"/>
          <p:nvPr/>
        </p:nvSpPr>
        <p:spPr>
          <a:xfrm rot="21600000">
            <a:off x="7352178" y="6804023"/>
            <a:ext cx="2056372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?topicname</a:t>
            </a:r>
          </a:p>
        </p:txBody>
      </p:sp>
      <p:cxnSp>
        <p:nvCxnSpPr>
          <p:cNvPr id="146" name="Connection Line"/>
          <p:cNvCxnSpPr>
            <a:stCxn id="140" idx="0"/>
            <a:endCxn id="138" idx="0"/>
          </p:cNvCxnSpPr>
          <p:nvPr/>
        </p:nvCxnSpPr>
        <p:spPr>
          <a:xfrm flipH="1" flipV="1">
            <a:off x="1490041" y="2903111"/>
            <a:ext cx="4481596" cy="4505433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wo cavea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caveats</a:t>
            </a:r>
          </a:p>
        </p:txBody>
      </p:sp>
      <p:sp>
        <p:nvSpPr>
          <p:cNvPr id="149" name="You must have loaded the package with load_all() at least once.  Check for message &quot;Using development documentation...&quot;…"/>
          <p:cNvSpPr txBox="1"/>
          <p:nvPr/>
        </p:nvSpPr>
        <p:spPr>
          <a:xfrm>
            <a:off x="1324342" y="2731768"/>
            <a:ext cx="10356116" cy="429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4444" indent="-564444">
              <a:spcBef>
                <a:spcPts val="2400"/>
              </a:spcBef>
              <a:buSzPct val="100000"/>
              <a:buAutoNum type="arabicPeriod" startAt="1"/>
              <a:defRPr sz="5600"/>
            </a:pPr>
            <a:r>
              <a:t>You must have loaded the package with load_all() at least once. </a:t>
            </a:r>
            <a:br/>
            <a:r>
              <a:rPr sz="4100"/>
              <a:t>Check for message "Using development documentation..."</a:t>
            </a:r>
          </a:p>
          <a:p>
            <a:pPr marL="564444" indent="-564444">
              <a:spcBef>
                <a:spcPts val="2400"/>
              </a:spcBef>
              <a:buSzPct val="100000"/>
              <a:buAutoNum type="arabicPeriod" startAt="1"/>
              <a:defRPr sz="5600"/>
            </a:pPr>
            <a:r>
              <a:t>This technique only builds individual files so links do not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cumentation workflow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Documentation workflow</a:t>
            </a:r>
          </a:p>
        </p:txBody>
      </p:sp>
      <p:sp>
        <p:nvSpPr>
          <p:cNvPr id="152" name="Modify R comment"/>
          <p:cNvSpPr/>
          <p:nvPr/>
        </p:nvSpPr>
        <p:spPr>
          <a:xfrm>
            <a:off x="207693" y="2268111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 comment</a:t>
            </a:r>
          </a:p>
        </p:txBody>
      </p:sp>
      <p:sp>
        <p:nvSpPr>
          <p:cNvPr id="153" name="Update Rd files"/>
          <p:cNvSpPr/>
          <p:nvPr/>
        </p:nvSpPr>
        <p:spPr>
          <a:xfrm>
            <a:off x="4689288" y="2268111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Update Rd files</a:t>
            </a:r>
          </a:p>
        </p:txBody>
      </p:sp>
      <p:sp>
        <p:nvSpPr>
          <p:cNvPr id="154" name="Preview html"/>
          <p:cNvSpPr/>
          <p:nvPr/>
        </p:nvSpPr>
        <p:spPr>
          <a:xfrm>
            <a:off x="4689288" y="6773543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Preview html</a:t>
            </a:r>
          </a:p>
        </p:txBody>
      </p:sp>
      <p:cxnSp>
        <p:nvCxnSpPr>
          <p:cNvPr id="155" name="Connection Line"/>
          <p:cNvCxnSpPr>
            <a:stCxn id="152" idx="0"/>
            <a:endCxn id="153" idx="0"/>
          </p:cNvCxnSpPr>
          <p:nvPr/>
        </p:nvCxnSpPr>
        <p:spPr>
          <a:xfrm>
            <a:off x="1490041" y="2903111"/>
            <a:ext cx="448159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56" name="Cmd/Ctrl + Shift + D"/>
          <p:cNvSpPr txBox="1"/>
          <p:nvPr/>
        </p:nvSpPr>
        <p:spPr>
          <a:xfrm>
            <a:off x="7352178" y="2254141"/>
            <a:ext cx="3540291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D</a:t>
            </a:r>
          </a:p>
        </p:txBody>
      </p:sp>
      <p:sp>
        <p:nvSpPr>
          <p:cNvPr id="157" name="devtools::document()"/>
          <p:cNvSpPr txBox="1"/>
          <p:nvPr/>
        </p:nvSpPr>
        <p:spPr>
          <a:xfrm>
            <a:off x="7352178" y="2888887"/>
            <a:ext cx="39092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devtools::document()</a:t>
            </a:r>
          </a:p>
        </p:txBody>
      </p:sp>
      <p:cxnSp>
        <p:nvCxnSpPr>
          <p:cNvPr id="158" name="Connection Line"/>
          <p:cNvCxnSpPr>
            <a:stCxn id="153" idx="0"/>
            <a:endCxn id="154" idx="0"/>
          </p:cNvCxnSpPr>
          <p:nvPr/>
        </p:nvCxnSpPr>
        <p:spPr>
          <a:xfrm>
            <a:off x="5971636" y="2903111"/>
            <a:ext cx="1" cy="4505433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59" name="NB: You must have loaded the package with load_all() at least once"/>
          <p:cNvSpPr txBox="1"/>
          <p:nvPr/>
        </p:nvSpPr>
        <p:spPr>
          <a:xfrm>
            <a:off x="7352178" y="3713733"/>
            <a:ext cx="5457629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NB: </a:t>
            </a:r>
            <a:r>
              <a:t>You must have loaded the package with load_all() at least once</a:t>
            </a:r>
          </a:p>
        </p:txBody>
      </p:sp>
      <p:sp>
        <p:nvSpPr>
          <p:cNvPr id="160" name="?topicname"/>
          <p:cNvSpPr txBox="1"/>
          <p:nvPr/>
        </p:nvSpPr>
        <p:spPr>
          <a:xfrm rot="21600000">
            <a:off x="7352178" y="6804023"/>
            <a:ext cx="2056372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?topicname</a:t>
            </a:r>
          </a:p>
        </p:txBody>
      </p:sp>
      <p:sp>
        <p:nvSpPr>
          <p:cNvPr id="161" name="Only shows single file, so links do not work"/>
          <p:cNvSpPr txBox="1"/>
          <p:nvPr/>
        </p:nvSpPr>
        <p:spPr>
          <a:xfrm>
            <a:off x="7352178" y="7563483"/>
            <a:ext cx="3236083" cy="9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Only shows single file, so links do not work</a:t>
            </a:r>
          </a:p>
        </p:txBody>
      </p:sp>
      <p:cxnSp>
        <p:nvCxnSpPr>
          <p:cNvPr id="162" name="Connection Line"/>
          <p:cNvCxnSpPr>
            <a:stCxn id="154" idx="0"/>
            <a:endCxn id="152" idx="0"/>
          </p:cNvCxnSpPr>
          <p:nvPr/>
        </p:nvCxnSpPr>
        <p:spPr>
          <a:xfrm flipH="1" flipV="1">
            <a:off x="1490041" y="2903111"/>
            <a:ext cx="4481596" cy="4505433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8546427"/>
            <a:satOff val="-16585"/>
            <a:lumOff val="3315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[hadcol]"/>
          <p:cNvSpPr txBox="1"/>
          <p:nvPr/>
        </p:nvSpPr>
        <p:spPr>
          <a:xfrm>
            <a:off x="273050" y="3194049"/>
            <a:ext cx="12458700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0"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[hadcol]</a:t>
            </a:r>
          </a:p>
        </p:txBody>
      </p:sp>
      <p:sp>
        <p:nvSpPr>
          <p:cNvPr id="165" name="Change working directory/project to:"/>
          <p:cNvSpPr txBox="1"/>
          <p:nvPr/>
        </p:nvSpPr>
        <p:spPr>
          <a:xfrm>
            <a:off x="1981200" y="3194050"/>
            <a:ext cx="9042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Change working directory/project to: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Your tur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168" name="Fix the typos in the documentation for add_col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 the typos in the documentation for add_col. </a:t>
            </a:r>
          </a:p>
          <a:p>
            <a:pPr/>
            <a:r>
              <a:t>Run the documentation workflow to check your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6-01-26 at 11.52.05 AM.png" descr="Screen Shot 2016-01-26 at 11.52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791" y="0"/>
            <a:ext cx="10813775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First sentence is the title"/>
          <p:cNvSpPr/>
          <p:nvPr/>
        </p:nvSpPr>
        <p:spPr>
          <a:xfrm>
            <a:off x="2424509" y="1098096"/>
            <a:ext cx="4065191" cy="9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" y="0"/>
                </a:moveTo>
                <a:cubicBezTo>
                  <a:pt x="111" y="0"/>
                  <a:pt x="0" y="475"/>
                  <a:pt x="0" y="1062"/>
                </a:cubicBezTo>
                <a:lnTo>
                  <a:pt x="0" y="16866"/>
                </a:lnTo>
                <a:cubicBezTo>
                  <a:pt x="0" y="17453"/>
                  <a:pt x="111" y="17928"/>
                  <a:pt x="249" y="17928"/>
                </a:cubicBezTo>
                <a:lnTo>
                  <a:pt x="1295" y="17928"/>
                </a:lnTo>
                <a:lnTo>
                  <a:pt x="1792" y="21600"/>
                </a:lnTo>
                <a:lnTo>
                  <a:pt x="2290" y="17928"/>
                </a:lnTo>
                <a:lnTo>
                  <a:pt x="21351" y="17928"/>
                </a:lnTo>
                <a:cubicBezTo>
                  <a:pt x="21489" y="17928"/>
                  <a:pt x="21600" y="17453"/>
                  <a:pt x="21600" y="16866"/>
                </a:cubicBezTo>
                <a:lnTo>
                  <a:pt x="21600" y="1062"/>
                </a:lnTo>
                <a:cubicBezTo>
                  <a:pt x="21600" y="475"/>
                  <a:pt x="21489" y="0"/>
                  <a:pt x="21351" y="0"/>
                </a:cubicBezTo>
                <a:lnTo>
                  <a:pt x="249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First sentence is the </a:t>
            </a:r>
            <a:r>
              <a:rPr b="1"/>
              <a:t>title</a:t>
            </a:r>
          </a:p>
        </p:txBody>
      </p:sp>
      <p:sp>
        <p:nvSpPr>
          <p:cNvPr id="172" name="Next paragraph is the description"/>
          <p:cNvSpPr/>
          <p:nvPr/>
        </p:nvSpPr>
        <p:spPr>
          <a:xfrm>
            <a:off x="8391186" y="2823653"/>
            <a:ext cx="3236516" cy="150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0" y="0"/>
                </a:moveTo>
                <a:cubicBezTo>
                  <a:pt x="1297" y="0"/>
                  <a:pt x="1157" y="301"/>
                  <a:pt x="1157" y="672"/>
                </a:cubicBezTo>
                <a:lnTo>
                  <a:pt x="1157" y="11222"/>
                </a:lnTo>
                <a:lnTo>
                  <a:pt x="0" y="12566"/>
                </a:lnTo>
                <a:lnTo>
                  <a:pt x="1157" y="13916"/>
                </a:lnTo>
                <a:lnTo>
                  <a:pt x="1157" y="20928"/>
                </a:lnTo>
                <a:cubicBezTo>
                  <a:pt x="1157" y="21299"/>
                  <a:pt x="1297" y="21600"/>
                  <a:pt x="1470" y="21600"/>
                </a:cubicBezTo>
                <a:lnTo>
                  <a:pt x="21287" y="21600"/>
                </a:lnTo>
                <a:cubicBezTo>
                  <a:pt x="21460" y="21600"/>
                  <a:pt x="21600" y="21299"/>
                  <a:pt x="21600" y="20928"/>
                </a:cubicBezTo>
                <a:lnTo>
                  <a:pt x="21600" y="672"/>
                </a:lnTo>
                <a:cubicBezTo>
                  <a:pt x="21600" y="301"/>
                  <a:pt x="21460" y="0"/>
                  <a:pt x="21287" y="0"/>
                </a:cubicBezTo>
                <a:lnTo>
                  <a:pt x="1470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Next paragraph is the </a:t>
            </a:r>
            <a:r>
              <a:rPr b="1"/>
              <a:t>description</a:t>
            </a:r>
          </a:p>
        </p:txBody>
      </p:sp>
      <p:sp>
        <p:nvSpPr>
          <p:cNvPr id="173" name="Everything else is the details"/>
          <p:cNvSpPr/>
          <p:nvPr/>
        </p:nvSpPr>
        <p:spPr>
          <a:xfrm>
            <a:off x="2424509" y="7206802"/>
            <a:ext cx="5400676" cy="96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0" y="0"/>
                </a:moveTo>
                <a:lnTo>
                  <a:pt x="665" y="3908"/>
                </a:lnTo>
                <a:lnTo>
                  <a:pt x="187" y="3908"/>
                </a:lnTo>
                <a:cubicBezTo>
                  <a:pt x="84" y="3908"/>
                  <a:pt x="0" y="4376"/>
                  <a:pt x="0" y="4956"/>
                </a:cubicBezTo>
                <a:lnTo>
                  <a:pt x="0" y="20552"/>
                </a:lnTo>
                <a:cubicBezTo>
                  <a:pt x="0" y="21131"/>
                  <a:pt x="84" y="21600"/>
                  <a:pt x="187" y="21600"/>
                </a:cubicBezTo>
                <a:lnTo>
                  <a:pt x="21413" y="21600"/>
                </a:lnTo>
                <a:cubicBezTo>
                  <a:pt x="21516" y="21600"/>
                  <a:pt x="21600" y="21131"/>
                  <a:pt x="21600" y="20552"/>
                </a:cubicBezTo>
                <a:lnTo>
                  <a:pt x="21600" y="4956"/>
                </a:lnTo>
                <a:cubicBezTo>
                  <a:pt x="21600" y="4376"/>
                  <a:pt x="21516" y="3908"/>
                  <a:pt x="21413" y="3908"/>
                </a:cubicBezTo>
                <a:lnTo>
                  <a:pt x="1416" y="3908"/>
                </a:lnTo>
                <a:lnTo>
                  <a:pt x="1040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Everything else is the </a:t>
            </a:r>
            <a:r>
              <a:rPr b="1"/>
              <a:t>details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#' Sum of vector elem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#' Sum of vector elements</a:t>
            </a:r>
          </a:p>
          <a:p>
            <a:pPr>
              <a:defRPr sz="1800"/>
            </a:pPr>
            <a:r>
              <a:t>#' </a:t>
            </a:r>
          </a:p>
          <a:p>
            <a:pPr>
              <a:defRPr sz="1800"/>
            </a:pPr>
            <a:r>
              <a:t>#' \code{sum} returns the sum of all the values present in its arguments.</a:t>
            </a:r>
          </a:p>
          <a:p>
            <a:pPr>
              <a:defRPr sz="1800"/>
            </a:pPr>
            <a:r>
              <a:t>#' </a:t>
            </a:r>
          </a:p>
          <a:p>
            <a:pPr>
              <a:defRPr sz="1800"/>
            </a:pPr>
            <a:r>
              <a:t>#' This is a generic function: methods can be defined for it directly or via the</a:t>
            </a:r>
          </a:p>
          <a:p>
            <a:pPr>
              <a:defRPr sz="1800"/>
            </a:pPr>
            <a:r>
              <a:t>#' \code{\link{Summary}} group generic. For this to work properly, the arguments</a:t>
            </a:r>
          </a:p>
          <a:p>
            <a:pPr>
              <a:defRPr sz="1800"/>
            </a:pPr>
            <a:r>
              <a:t>#' \code{...} should be unnamed, and dispatch is on the first argument.</a:t>
            </a:r>
          </a:p>
        </p:txBody>
      </p:sp>
      <p:sp>
        <p:nvSpPr>
          <p:cNvPr id="176" name="The description block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The description block</a:t>
            </a:r>
          </a:p>
        </p:txBody>
      </p:sp>
      <p:sp>
        <p:nvSpPr>
          <p:cNvPr id="177" name="First sentence is the title"/>
          <p:cNvSpPr/>
          <p:nvPr/>
        </p:nvSpPr>
        <p:spPr>
          <a:xfrm>
            <a:off x="856052" y="2661309"/>
            <a:ext cx="4065191" cy="9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" y="0"/>
                </a:moveTo>
                <a:cubicBezTo>
                  <a:pt x="111" y="0"/>
                  <a:pt x="0" y="475"/>
                  <a:pt x="0" y="1062"/>
                </a:cubicBezTo>
                <a:lnTo>
                  <a:pt x="0" y="16866"/>
                </a:lnTo>
                <a:cubicBezTo>
                  <a:pt x="0" y="17453"/>
                  <a:pt x="111" y="17928"/>
                  <a:pt x="249" y="17928"/>
                </a:cubicBezTo>
                <a:lnTo>
                  <a:pt x="1295" y="17928"/>
                </a:lnTo>
                <a:lnTo>
                  <a:pt x="1792" y="21600"/>
                </a:lnTo>
                <a:lnTo>
                  <a:pt x="2290" y="17928"/>
                </a:lnTo>
                <a:lnTo>
                  <a:pt x="21351" y="17928"/>
                </a:lnTo>
                <a:cubicBezTo>
                  <a:pt x="21489" y="17928"/>
                  <a:pt x="21600" y="17453"/>
                  <a:pt x="21600" y="16866"/>
                </a:cubicBezTo>
                <a:lnTo>
                  <a:pt x="21600" y="1062"/>
                </a:lnTo>
                <a:cubicBezTo>
                  <a:pt x="21600" y="475"/>
                  <a:pt x="21489" y="0"/>
                  <a:pt x="21351" y="0"/>
                </a:cubicBezTo>
                <a:lnTo>
                  <a:pt x="249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First sentence is the </a:t>
            </a:r>
            <a:r>
              <a:rPr b="1"/>
              <a:t>title</a:t>
            </a:r>
          </a:p>
        </p:txBody>
      </p:sp>
      <p:sp>
        <p:nvSpPr>
          <p:cNvPr id="178" name="Next paragraph is the description"/>
          <p:cNvSpPr/>
          <p:nvPr/>
        </p:nvSpPr>
        <p:spPr>
          <a:xfrm>
            <a:off x="6515100" y="3539927"/>
            <a:ext cx="5400675" cy="95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" y="0"/>
                </a:moveTo>
                <a:cubicBezTo>
                  <a:pt x="84" y="0"/>
                  <a:pt x="0" y="475"/>
                  <a:pt x="0" y="1062"/>
                </a:cubicBezTo>
                <a:lnTo>
                  <a:pt x="0" y="16866"/>
                </a:lnTo>
                <a:cubicBezTo>
                  <a:pt x="0" y="17453"/>
                  <a:pt x="84" y="17928"/>
                  <a:pt x="187" y="17928"/>
                </a:cubicBezTo>
                <a:lnTo>
                  <a:pt x="975" y="17928"/>
                </a:lnTo>
                <a:lnTo>
                  <a:pt x="1349" y="21600"/>
                </a:lnTo>
                <a:lnTo>
                  <a:pt x="1724" y="17928"/>
                </a:lnTo>
                <a:lnTo>
                  <a:pt x="21413" y="17928"/>
                </a:lnTo>
                <a:cubicBezTo>
                  <a:pt x="21516" y="17928"/>
                  <a:pt x="21600" y="17453"/>
                  <a:pt x="21600" y="16866"/>
                </a:cubicBezTo>
                <a:lnTo>
                  <a:pt x="21600" y="1062"/>
                </a:lnTo>
                <a:cubicBezTo>
                  <a:pt x="21600" y="475"/>
                  <a:pt x="21516" y="0"/>
                  <a:pt x="21413" y="0"/>
                </a:cubicBezTo>
                <a:lnTo>
                  <a:pt x="187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Next paragraph is the </a:t>
            </a:r>
            <a:r>
              <a:rPr b="1"/>
              <a:t>description</a:t>
            </a:r>
          </a:p>
        </p:txBody>
      </p:sp>
      <p:sp>
        <p:nvSpPr>
          <p:cNvPr id="179" name="Everything else is the details"/>
          <p:cNvSpPr/>
          <p:nvPr/>
        </p:nvSpPr>
        <p:spPr>
          <a:xfrm>
            <a:off x="856052" y="6716772"/>
            <a:ext cx="4516041" cy="100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4" y="0"/>
                </a:moveTo>
                <a:lnTo>
                  <a:pt x="966" y="4593"/>
                </a:lnTo>
                <a:lnTo>
                  <a:pt x="224" y="4593"/>
                </a:lnTo>
                <a:cubicBezTo>
                  <a:pt x="100" y="4593"/>
                  <a:pt x="0" y="5044"/>
                  <a:pt x="0" y="5601"/>
                </a:cubicBezTo>
                <a:lnTo>
                  <a:pt x="0" y="20593"/>
                </a:lnTo>
                <a:cubicBezTo>
                  <a:pt x="0" y="21150"/>
                  <a:pt x="100" y="21600"/>
                  <a:pt x="224" y="21600"/>
                </a:cubicBezTo>
                <a:lnTo>
                  <a:pt x="21376" y="21600"/>
                </a:lnTo>
                <a:cubicBezTo>
                  <a:pt x="21500" y="21600"/>
                  <a:pt x="21600" y="21150"/>
                  <a:pt x="21600" y="20593"/>
                </a:cubicBezTo>
                <a:lnTo>
                  <a:pt x="21600" y="5601"/>
                </a:lnTo>
                <a:cubicBezTo>
                  <a:pt x="21600" y="5044"/>
                  <a:pt x="21500" y="4593"/>
                  <a:pt x="21376" y="4593"/>
                </a:cubicBezTo>
                <a:lnTo>
                  <a:pt x="1862" y="4593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ctr">
              <a:defRPr>
                <a:solidFill>
                  <a:srgbClr val="5E5E5E"/>
                </a:solidFill>
              </a:defRPr>
            </a:pPr>
            <a:r>
              <a:t>Everything else is the </a:t>
            </a:r>
            <a:r>
              <a:rPr b="1"/>
              <a:t>details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ere are five tags you’ll use for most functions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There are five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tags</a:t>
            </a:r>
            <a:r>
              <a:t> you’ll use for most functions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911322" y="1817485"/>
          <a:ext cx="10985501" cy="715228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{6B223AB6-3250-4392-9805-247347496B58}</a:tableStyleId>
              </a:tblPr>
              <a:tblGrid>
                <a:gridCol w="3923114"/>
                <a:gridCol w="7062385"/>
              </a:tblGrid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Tag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Archer-Bold"/>
                        </a:rPr>
                        <a:t>Purpose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@param arg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Describe inputs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@examples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t>Show how the function works.</a:t>
                      </a:r>
                      <a:br/>
                      <a:r>
                        <a:rPr sz="2900"/>
                        <a:t>(Usual RStudio shortcuts work)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@seealso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Pointers to related functions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@return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>
                          <a:solidFill>
                            <a:schemeClr val="accent1">
                              <a:hueOff val="-9935710"/>
                              <a:satOff val="-80396"/>
                              <a:lumOff val="-17077"/>
                            </a:schemeClr>
                          </a:solidFill>
                          <a:sym typeface="Verlag Condensed"/>
                        </a:rPr>
                        <a:t>Describe outputs (value)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</a:tcPr>
                </a:tc>
              </a:tr>
              <a:tr h="1192047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rPr>
                          <a:solidFill>
                            <a:schemeClr val="accent3">
                              <a:hueOff val="5855911"/>
                              <a:satOff val="-72794"/>
                              <a:lumOff val="7086"/>
                            </a:schemeClr>
                          </a:solidFill>
                        </a:rPr>
                        <a:t>@export</a:t>
                      </a:r>
                    </a:p>
                  </a:txBody>
                  <a:tcPr marL="38100" marR="38100" marT="38100" marB="381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defRPr sz="4000">
                          <a:sym typeface="Verlag Condensed"/>
                        </a:defRPr>
                      </a:pPr>
                      <a:r>
                        <a:rPr>
                          <a:solidFill>
                            <a:schemeClr val="accent3">
                              <a:hueOff val="5855911"/>
                              <a:satOff val="-72794"/>
                              <a:lumOff val="7086"/>
                            </a:schemeClr>
                          </a:solidFill>
                        </a:rPr>
                        <a:t>Is this a user-visible function?</a:t>
                      </a:r>
                    </a:p>
                  </a:txBody>
                  <a:tcPr marL="38100" marR="38100" marT="38100" marB="381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.R"/>
          <p:cNvSpPr/>
          <p:nvPr/>
        </p:nvSpPr>
        <p:spPr>
          <a:xfrm>
            <a:off x="2742446" y="2615717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.R</a:t>
            </a:r>
          </a:p>
        </p:txBody>
      </p:sp>
      <p:sp>
        <p:nvSpPr>
          <p:cNvPr id="86" name=".Rd"/>
          <p:cNvSpPr/>
          <p:nvPr/>
        </p:nvSpPr>
        <p:spPr>
          <a:xfrm>
            <a:off x="2742446" y="4437048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.Rd</a:t>
            </a:r>
          </a:p>
        </p:txBody>
      </p:sp>
      <p:sp>
        <p:nvSpPr>
          <p:cNvPr id="87" name=".Rmd"/>
          <p:cNvSpPr/>
          <p:nvPr/>
        </p:nvSpPr>
        <p:spPr>
          <a:xfrm>
            <a:off x="8617318" y="2615717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.Rmd</a:t>
            </a:r>
          </a:p>
        </p:txBody>
      </p:sp>
      <p:sp>
        <p:nvSpPr>
          <p:cNvPr id="88" name=".md"/>
          <p:cNvSpPr/>
          <p:nvPr/>
        </p:nvSpPr>
        <p:spPr>
          <a:xfrm>
            <a:off x="8617318" y="4437048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.md</a:t>
            </a:r>
          </a:p>
        </p:txBody>
      </p:sp>
      <p:sp>
        <p:nvSpPr>
          <p:cNvPr id="89" name=".html"/>
          <p:cNvSpPr/>
          <p:nvPr/>
        </p:nvSpPr>
        <p:spPr>
          <a:xfrm>
            <a:off x="7628768" y="6258380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.html</a:t>
            </a:r>
          </a:p>
        </p:txBody>
      </p:sp>
      <p:sp>
        <p:nvSpPr>
          <p:cNvPr id="90" name=".pdf"/>
          <p:cNvSpPr/>
          <p:nvPr/>
        </p:nvSpPr>
        <p:spPr>
          <a:xfrm>
            <a:off x="9605867" y="6258380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.pdf</a:t>
            </a:r>
          </a:p>
        </p:txBody>
      </p:sp>
      <p:sp>
        <p:nvSpPr>
          <p:cNvPr id="91" name="Function-level with  roxygen2"/>
          <p:cNvSpPr txBox="1"/>
          <p:nvPr/>
        </p:nvSpPr>
        <p:spPr>
          <a:xfrm>
            <a:off x="1404374" y="1010816"/>
            <a:ext cx="394614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pPr>
            <a:r>
              <a:t>Function-level with </a:t>
            </a:r>
            <a:br/>
            <a:r>
              <a:t>roxygen2</a:t>
            </a:r>
          </a:p>
        </p:txBody>
      </p:sp>
      <p:sp>
        <p:nvSpPr>
          <p:cNvPr id="92" name="Package-level with rmarkdown"/>
          <p:cNvSpPr txBox="1"/>
          <p:nvPr/>
        </p:nvSpPr>
        <p:spPr>
          <a:xfrm>
            <a:off x="6502400" y="1010816"/>
            <a:ext cx="549983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2400"/>
              </a:spcBef>
              <a:defRPr sz="4000">
                <a:latin typeface="Archer-Hairline"/>
                <a:ea typeface="Archer-Hairline"/>
                <a:cs typeface="Archer-Hairline"/>
                <a:sym typeface="Archer-Hairline"/>
              </a:defRPr>
            </a:lvl1pPr>
          </a:lstStyle>
          <a:p>
            <a:pPr/>
            <a:r>
              <a:t>Package-level with rmarkdown</a:t>
            </a:r>
          </a:p>
        </p:txBody>
      </p:sp>
      <p:cxnSp>
        <p:nvCxnSpPr>
          <p:cNvPr id="93" name="Connection Line"/>
          <p:cNvCxnSpPr>
            <a:stCxn id="88" idx="0"/>
            <a:endCxn id="87" idx="0"/>
          </p:cNvCxnSpPr>
          <p:nvPr/>
        </p:nvCxnSpPr>
        <p:spPr>
          <a:xfrm flipV="1">
            <a:off x="9252318" y="3250717"/>
            <a:ext cx="1" cy="1821332"/>
          </a:xfrm>
          <a:prstGeom prst="straightConnector1">
            <a:avLst/>
          </a:prstGeom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cxnSp>
        <p:nvCxnSpPr>
          <p:cNvPr id="94" name="Connection Line"/>
          <p:cNvCxnSpPr>
            <a:stCxn id="88" idx="0"/>
            <a:endCxn id="89" idx="0"/>
          </p:cNvCxnSpPr>
          <p:nvPr/>
        </p:nvCxnSpPr>
        <p:spPr>
          <a:xfrm flipH="1">
            <a:off x="8263768" y="5072048"/>
            <a:ext cx="988551" cy="1821333"/>
          </a:xfrm>
          <a:prstGeom prst="straightConnector1">
            <a:avLst/>
          </a:prstGeom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95" name="Connection Line"/>
          <p:cNvCxnSpPr>
            <a:stCxn id="88" idx="0"/>
            <a:endCxn id="90" idx="0"/>
          </p:cNvCxnSpPr>
          <p:nvPr/>
        </p:nvCxnSpPr>
        <p:spPr>
          <a:xfrm>
            <a:off x="9252318" y="5072048"/>
            <a:ext cx="988550" cy="1821333"/>
          </a:xfrm>
          <a:prstGeom prst="straightConnector1">
            <a:avLst/>
          </a:prstGeom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96" name="Connection Line"/>
          <p:cNvCxnSpPr>
            <a:stCxn id="86" idx="0"/>
            <a:endCxn id="85" idx="0"/>
          </p:cNvCxnSpPr>
          <p:nvPr/>
        </p:nvCxnSpPr>
        <p:spPr>
          <a:xfrm flipV="1">
            <a:off x="3377446" y="3250717"/>
            <a:ext cx="1" cy="1821332"/>
          </a:xfrm>
          <a:prstGeom prst="straightConnector1">
            <a:avLst/>
          </a:prstGeom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sp>
        <p:nvSpPr>
          <p:cNvPr id="97" name=".html"/>
          <p:cNvSpPr/>
          <p:nvPr/>
        </p:nvSpPr>
        <p:spPr>
          <a:xfrm>
            <a:off x="2742446" y="6258380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.html</a:t>
            </a:r>
          </a:p>
        </p:txBody>
      </p:sp>
      <p:cxnSp>
        <p:nvCxnSpPr>
          <p:cNvPr id="98" name="Connection Line"/>
          <p:cNvCxnSpPr>
            <a:stCxn id="86" idx="0"/>
            <a:endCxn id="97" idx="0"/>
          </p:cNvCxnSpPr>
          <p:nvPr/>
        </p:nvCxnSpPr>
        <p:spPr>
          <a:xfrm>
            <a:off x="3377446" y="5072048"/>
            <a:ext cx="1" cy="1821333"/>
          </a:xfrm>
          <a:prstGeom prst="straightConnector1">
            <a:avLst/>
          </a:prstGeom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Your tur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185" name="Document add_cols()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762000"/>
            <a:r>
              <a:t>Document </a:t>
            </a:r>
            <a:r>
              <a:rPr>
                <a:latin typeface="Inconsolata Regular"/>
                <a:ea typeface="Inconsolata Regular"/>
                <a:cs typeface="Inconsolata Regular"/>
                <a:sym typeface="Inconsolata Regular"/>
              </a:rPr>
              <a:t>add_cols()</a:t>
            </a:r>
            <a:r>
              <a:t>.</a:t>
            </a:r>
          </a:p>
          <a:p>
            <a:pPr indent="762000"/>
          </a:p>
          <a:p>
            <a:pPr indent="762000"/>
            <a:r>
              <a:t>(See next slide for hint)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Studio helps you remember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RStudio helps you remember</a:t>
            </a:r>
          </a:p>
        </p:txBody>
      </p:sp>
      <p:pic>
        <p:nvPicPr>
          <p:cNvPr id="188" name="Screen Shot 2016-01-26 at 1.24.03 PM.png" descr="Screen Shot 2016-01-26 at 1.24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353" y="1675836"/>
            <a:ext cx="38608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#' Title…"/>
          <p:cNvSpPr txBox="1"/>
          <p:nvPr/>
        </p:nvSpPr>
        <p:spPr>
          <a:xfrm>
            <a:off x="7479865" y="2096626"/>
            <a:ext cx="343487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Title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 x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 y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 z 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@return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@export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@examples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fun &lt;- function(x, y, z) {</a:t>
            </a: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</a:p>
          <a:p>
            <a:pPr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sp>
        <p:nvSpPr>
          <p:cNvPr id="190" name="Arrow"/>
          <p:cNvSpPr/>
          <p:nvPr/>
        </p:nvSpPr>
        <p:spPr>
          <a:xfrm>
            <a:off x="5435892" y="4349081"/>
            <a:ext cx="1270001" cy="1055439"/>
          </a:xfrm>
          <a:prstGeom prst="rightArrow">
            <a:avLst>
              <a:gd name="adj1" fmla="val 32000"/>
              <a:gd name="adj2" fmla="val 55289"/>
            </a:avLst>
          </a:prstGeom>
          <a:solidFill>
            <a:schemeClr val="accent1">
              <a:hueOff val="-9935710"/>
              <a:satOff val="-80396"/>
              <a:lumOff val="-17077"/>
            </a:scheme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# Activate by runn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Activate by running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use_roxygen_md()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</a:p>
          <a:p>
            <a:pPr/>
            <a:r>
              <a:t>**bold**, _italic_, `code`</a:t>
            </a:r>
          </a:p>
          <a:p>
            <a:pPr/>
          </a:p>
          <a:p>
            <a:pPr/>
            <a:r>
              <a:t>* [func()]</a:t>
            </a:r>
          </a:p>
          <a:p>
            <a:pPr/>
            <a:r>
              <a:t>* [pkg::func()]</a:t>
            </a:r>
          </a:p>
          <a:p>
            <a:pPr/>
            <a:r>
              <a:t>* [link text][func()]</a:t>
            </a:r>
          </a:p>
          <a:p>
            <a:pPr/>
            <a:r>
              <a:t>* [link text][pkg::func()]</a:t>
            </a:r>
          </a:p>
        </p:txBody>
      </p:sp>
      <p:sp>
        <p:nvSpPr>
          <p:cNvPr id="193" name="Use markdown for formatt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markdown for formatting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cumentation workflow 2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Documentation workflow 2</a:t>
            </a:r>
          </a:p>
        </p:txBody>
      </p:sp>
      <p:sp>
        <p:nvSpPr>
          <p:cNvPr id="196" name="Modify R comment"/>
          <p:cNvSpPr/>
          <p:nvPr/>
        </p:nvSpPr>
        <p:spPr>
          <a:xfrm>
            <a:off x="272573" y="1919554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 comment</a:t>
            </a:r>
          </a:p>
        </p:txBody>
      </p:sp>
      <p:sp>
        <p:nvSpPr>
          <p:cNvPr id="197" name="Update Rd files"/>
          <p:cNvSpPr/>
          <p:nvPr/>
        </p:nvSpPr>
        <p:spPr>
          <a:xfrm>
            <a:off x="4754168" y="1919554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Update Rd files</a:t>
            </a:r>
          </a:p>
        </p:txBody>
      </p:sp>
      <p:sp>
        <p:nvSpPr>
          <p:cNvPr id="198" name="Preview"/>
          <p:cNvSpPr/>
          <p:nvPr/>
        </p:nvSpPr>
        <p:spPr>
          <a:xfrm>
            <a:off x="4754168" y="7674985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Preview</a:t>
            </a:r>
          </a:p>
        </p:txBody>
      </p:sp>
      <p:cxnSp>
        <p:nvCxnSpPr>
          <p:cNvPr id="199" name="Connection Line"/>
          <p:cNvCxnSpPr>
            <a:stCxn id="196" idx="0"/>
            <a:endCxn id="197" idx="0"/>
          </p:cNvCxnSpPr>
          <p:nvPr/>
        </p:nvCxnSpPr>
        <p:spPr>
          <a:xfrm>
            <a:off x="1554921" y="2554554"/>
            <a:ext cx="448159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200" name="Connection Line"/>
          <p:cNvCxnSpPr>
            <a:stCxn id="197" idx="0"/>
            <a:endCxn id="201" idx="0"/>
          </p:cNvCxnSpPr>
          <p:nvPr/>
        </p:nvCxnSpPr>
        <p:spPr>
          <a:xfrm>
            <a:off x="6036516" y="2554554"/>
            <a:ext cx="1" cy="2877717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01" name="Install package &amp; restart R"/>
          <p:cNvSpPr/>
          <p:nvPr/>
        </p:nvSpPr>
        <p:spPr>
          <a:xfrm>
            <a:off x="4441012" y="4754872"/>
            <a:ext cx="3191009" cy="1354797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Install package &amp; restart R</a:t>
            </a:r>
          </a:p>
        </p:txBody>
      </p:sp>
      <p:cxnSp>
        <p:nvCxnSpPr>
          <p:cNvPr id="202" name="Connection Line"/>
          <p:cNvCxnSpPr>
            <a:stCxn id="201" idx="0"/>
            <a:endCxn id="198" idx="0"/>
          </p:cNvCxnSpPr>
          <p:nvPr/>
        </p:nvCxnSpPr>
        <p:spPr>
          <a:xfrm>
            <a:off x="6036516" y="5432270"/>
            <a:ext cx="1" cy="2877716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03" name="Cmd/Ctrl + Shift + D"/>
          <p:cNvSpPr txBox="1"/>
          <p:nvPr/>
        </p:nvSpPr>
        <p:spPr>
          <a:xfrm>
            <a:off x="7810500" y="1950033"/>
            <a:ext cx="3540291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D</a:t>
            </a:r>
          </a:p>
        </p:txBody>
      </p:sp>
      <p:sp>
        <p:nvSpPr>
          <p:cNvPr id="204" name="devtools::document()"/>
          <p:cNvSpPr txBox="1"/>
          <p:nvPr/>
        </p:nvSpPr>
        <p:spPr>
          <a:xfrm>
            <a:off x="7810500" y="2584780"/>
            <a:ext cx="390921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devtools::document()</a:t>
            </a:r>
          </a:p>
        </p:txBody>
      </p:sp>
      <p:sp>
        <p:nvSpPr>
          <p:cNvPr id="205" name="Cmd/Ctrl + Shift + B"/>
          <p:cNvSpPr txBox="1"/>
          <p:nvPr/>
        </p:nvSpPr>
        <p:spPr>
          <a:xfrm>
            <a:off x="7810500" y="4605134"/>
            <a:ext cx="3493237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B</a:t>
            </a:r>
          </a:p>
        </p:txBody>
      </p:sp>
      <p:sp>
        <p:nvSpPr>
          <p:cNvPr id="206" name="This is slower than the previous workflow, but there are fewer caveats"/>
          <p:cNvSpPr txBox="1"/>
          <p:nvPr/>
        </p:nvSpPr>
        <p:spPr>
          <a:xfrm>
            <a:off x="95583" y="7919785"/>
            <a:ext cx="4074118" cy="164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This is slower than the previous workflow, but there are fewer caveats</a:t>
            </a:r>
          </a:p>
        </p:txBody>
      </p:sp>
      <p:cxnSp>
        <p:nvCxnSpPr>
          <p:cNvPr id="207" name="Connection Line"/>
          <p:cNvCxnSpPr>
            <a:stCxn id="198" idx="0"/>
            <a:endCxn id="196" idx="0"/>
          </p:cNvCxnSpPr>
          <p:nvPr/>
        </p:nvCxnSpPr>
        <p:spPr>
          <a:xfrm flipH="1" flipV="1">
            <a:off x="1554921" y="2554554"/>
            <a:ext cx="4481596" cy="5755432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08" name="?topicname"/>
          <p:cNvSpPr txBox="1"/>
          <p:nvPr/>
        </p:nvSpPr>
        <p:spPr>
          <a:xfrm rot="21600000">
            <a:off x="7465135" y="7749914"/>
            <a:ext cx="2056372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?topicname</a:t>
            </a:r>
          </a:p>
        </p:txBody>
      </p:sp>
      <p:pic>
        <p:nvPicPr>
          <p:cNvPr id="209" name="Screen Shot 2017-09-20 at 7.32.11 AM.png" descr="Screen Shot 2017-09-20 at 7.32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0" y="5432269"/>
            <a:ext cx="2870200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Your tur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212" name="Make real link to cbind(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762000"/>
            <a:r>
              <a:t>Make real link to cbind()</a:t>
            </a:r>
          </a:p>
          <a:p>
            <a:pPr indent="762000"/>
            <a:r>
              <a:t>Add a see also section (@seealso) to add_col() and add_cols() that links them together.</a:t>
            </a:r>
          </a:p>
          <a:p>
            <a:pPr indent="762000"/>
            <a:r>
              <a:t>What happens if you add @family xyz to both?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# Document multiple functions in the same fil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78358">
              <a:spcBef>
                <a:spcPts val="500"/>
              </a:spcBef>
              <a:defRPr sz="3168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Document multiple functions in the same file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t>#' @rdname add_col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Inherit the parameter descriptions from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another function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t>#' @inheritParams add_col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Inherit everything from another topic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t>#' @inherit add_col</a:t>
            </a:r>
          </a:p>
          <a:p>
            <a:pPr defTabSz="578358">
              <a:spcBef>
                <a:spcPts val="500"/>
              </a:spcBef>
              <a:defRPr sz="3168"/>
            </a:pPr>
          </a:p>
          <a:p>
            <a:pPr defTabSz="578358">
              <a:spcBef>
                <a:spcPts val="500"/>
              </a:spcBef>
              <a:defRPr sz="3168"/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Inherit selectively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 defTabSz="578358">
              <a:spcBef>
                <a:spcPts val="500"/>
              </a:spcBef>
              <a:defRPr sz="3168"/>
            </a:pPr>
            <a:r>
              <a:t>#' @inherit add_col parameters return references 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#'   title description details </a:t>
            </a:r>
          </a:p>
          <a:p>
            <a:pPr defTabSz="578358">
              <a:spcBef>
                <a:spcPts val="500"/>
              </a:spcBef>
              <a:defRPr sz="3168"/>
            </a:pPr>
            <a:r>
              <a:t>#'   sections seealso</a:t>
            </a:r>
          </a:p>
        </p:txBody>
      </p:sp>
      <p:sp>
        <p:nvSpPr>
          <p:cNvPr id="215" name="roxygen2 comes with other tools to reduce duplication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</p:spPr>
        <p:txBody>
          <a:bodyPr/>
          <a:lstStyle>
            <a:lvl1pPr defTabSz="578358">
              <a:spcBef>
                <a:spcPts val="500"/>
              </a:spcBef>
              <a:defRPr sz="4752"/>
            </a:lvl1pPr>
          </a:lstStyle>
          <a:p>
            <a:pPr/>
            <a:r>
              <a:t>roxygen2 comes with other tools to reduce duplication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ad online about how to document other objects"/>
          <p:cNvSpPr/>
          <p:nvPr>
            <p:ph type="title"/>
          </p:nvPr>
        </p:nvSpPr>
        <p:spPr>
          <a:xfrm>
            <a:off x="-1" y="0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Read online about how to document other objects</a:t>
            </a:r>
          </a:p>
        </p:txBody>
      </p:sp>
      <p:sp>
        <p:nvSpPr>
          <p:cNvPr id="218" name="http://r-pkgs.had.co.nz/data.html#documenting-data"/>
          <p:cNvSpPr txBox="1"/>
          <p:nvPr/>
        </p:nvSpPr>
        <p:spPr>
          <a:xfrm>
            <a:off x="638283" y="3037715"/>
            <a:ext cx="5614112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http://r-pkgs.had.co.nz/data.html#documenting-data</a:t>
            </a:r>
          </a:p>
        </p:txBody>
      </p:sp>
      <p:sp>
        <p:nvSpPr>
          <p:cNvPr id="219" name="http://r-pkgs.had.co.nz/man.html#man-classes"/>
          <p:cNvSpPr txBox="1"/>
          <p:nvPr/>
        </p:nvSpPr>
        <p:spPr>
          <a:xfrm>
            <a:off x="638283" y="5589194"/>
            <a:ext cx="4938066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http://r-pkgs.had.co.nz/man.html#man-classes</a:t>
            </a:r>
          </a:p>
        </p:txBody>
      </p:sp>
      <p:sp>
        <p:nvSpPr>
          <p:cNvPr id="220" name="http://r-pkgs.had.co.nz/man.html#man-packages"/>
          <p:cNvSpPr txBox="1"/>
          <p:nvPr/>
        </p:nvSpPr>
        <p:spPr>
          <a:xfrm>
            <a:off x="638283" y="8164712"/>
            <a:ext cx="5183734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http://r-pkgs.had.co.nz/man.html#man-packages</a:t>
            </a:r>
          </a:p>
        </p:txBody>
      </p:sp>
      <p:sp>
        <p:nvSpPr>
          <p:cNvPr id="221" name="Data"/>
          <p:cNvSpPr txBox="1"/>
          <p:nvPr/>
        </p:nvSpPr>
        <p:spPr>
          <a:xfrm>
            <a:off x="638283" y="2013711"/>
            <a:ext cx="148336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Data</a:t>
            </a:r>
          </a:p>
        </p:txBody>
      </p:sp>
      <p:sp>
        <p:nvSpPr>
          <p:cNvPr id="222" name="Classes &amp; methods"/>
          <p:cNvSpPr txBox="1"/>
          <p:nvPr/>
        </p:nvSpPr>
        <p:spPr>
          <a:xfrm>
            <a:off x="638283" y="4479213"/>
            <a:ext cx="542163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Classes &amp; methods</a:t>
            </a:r>
          </a:p>
        </p:txBody>
      </p:sp>
      <p:sp>
        <p:nvSpPr>
          <p:cNvPr id="223" name="Packages"/>
          <p:cNvSpPr txBox="1"/>
          <p:nvPr/>
        </p:nvSpPr>
        <p:spPr>
          <a:xfrm>
            <a:off x="638283" y="7054731"/>
            <a:ext cx="2733295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Packages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ackage documentation with rmarkdow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800"/>
            </a:pPr>
            <a:r>
              <a:t>Package documentation with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rmarkdown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Vignett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Vignettes</a:t>
            </a:r>
          </a:p>
        </p:txBody>
      </p:sp>
      <p:sp>
        <p:nvSpPr>
          <p:cNvPr id="228" name="http://r-pkgs.had.co.nz/vignettes.html"/>
          <p:cNvSpPr txBox="1"/>
          <p:nvPr/>
        </p:nvSpPr>
        <p:spPr>
          <a:xfrm>
            <a:off x="-1" y="9195752"/>
            <a:ext cx="85598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pPr/>
            <a:r>
              <a:t>http://r-pkgs.had.co.nz/vignettes.html</a:t>
            </a:r>
          </a:p>
        </p:txBody>
      </p:sp>
      <p:sp>
        <p:nvSpPr>
          <p:cNvPr id="229" name="Rmd"/>
          <p:cNvSpPr/>
          <p:nvPr/>
        </p:nvSpPr>
        <p:spPr>
          <a:xfrm>
            <a:off x="747234" y="2508799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Rmd</a:t>
            </a:r>
          </a:p>
        </p:txBody>
      </p:sp>
      <p:sp>
        <p:nvSpPr>
          <p:cNvPr id="230" name="html"/>
          <p:cNvSpPr/>
          <p:nvPr/>
        </p:nvSpPr>
        <p:spPr>
          <a:xfrm>
            <a:off x="5952520" y="2508799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html</a:t>
            </a:r>
          </a:p>
        </p:txBody>
      </p:sp>
      <p:sp>
        <p:nvSpPr>
          <p:cNvPr id="231" name="pdf"/>
          <p:cNvSpPr/>
          <p:nvPr/>
        </p:nvSpPr>
        <p:spPr>
          <a:xfrm>
            <a:off x="5952520" y="4928881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pdf</a:t>
            </a:r>
          </a:p>
        </p:txBody>
      </p:sp>
      <p:sp>
        <p:nvSpPr>
          <p:cNvPr id="232" name="R"/>
          <p:cNvSpPr/>
          <p:nvPr/>
        </p:nvSpPr>
        <p:spPr>
          <a:xfrm>
            <a:off x="3462690" y="1003300"/>
            <a:ext cx="1270001" cy="1270000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R</a:t>
            </a:r>
          </a:p>
        </p:txBody>
      </p:sp>
      <p:cxnSp>
        <p:nvCxnSpPr>
          <p:cNvPr id="233" name="Connection Line"/>
          <p:cNvCxnSpPr>
            <a:stCxn id="229" idx="0"/>
            <a:endCxn id="232" idx="0"/>
          </p:cNvCxnSpPr>
          <p:nvPr/>
        </p:nvCxnSpPr>
        <p:spPr>
          <a:xfrm flipV="1">
            <a:off x="1382234" y="1638300"/>
            <a:ext cx="2715457" cy="1505500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34" name="md"/>
          <p:cNvSpPr/>
          <p:nvPr/>
        </p:nvSpPr>
        <p:spPr>
          <a:xfrm>
            <a:off x="3462690" y="3755083"/>
            <a:ext cx="1270001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md</a:t>
            </a:r>
          </a:p>
        </p:txBody>
      </p:sp>
      <p:cxnSp>
        <p:nvCxnSpPr>
          <p:cNvPr id="235" name="Connection Line"/>
          <p:cNvCxnSpPr>
            <a:stCxn id="230" idx="0"/>
            <a:endCxn id="234" idx="0"/>
          </p:cNvCxnSpPr>
          <p:nvPr/>
        </p:nvCxnSpPr>
        <p:spPr>
          <a:xfrm flipH="1">
            <a:off x="4097690" y="3143799"/>
            <a:ext cx="2489831" cy="1246285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cxnSp>
        <p:nvCxnSpPr>
          <p:cNvPr id="236" name="Connection Line"/>
          <p:cNvCxnSpPr>
            <a:stCxn id="231" idx="0"/>
            <a:endCxn id="234" idx="0"/>
          </p:cNvCxnSpPr>
          <p:nvPr/>
        </p:nvCxnSpPr>
        <p:spPr>
          <a:xfrm flipH="1" flipV="1">
            <a:off x="4097690" y="4390083"/>
            <a:ext cx="2489831" cy="1173799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cxnSp>
        <p:nvCxnSpPr>
          <p:cNvPr id="237" name="Connection Line"/>
          <p:cNvCxnSpPr>
            <a:stCxn id="229" idx="0"/>
            <a:endCxn id="234" idx="0"/>
          </p:cNvCxnSpPr>
          <p:nvPr/>
        </p:nvCxnSpPr>
        <p:spPr>
          <a:xfrm>
            <a:off x="1382234" y="3143799"/>
            <a:ext cx="2715457" cy="1246285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38" name="rmarkdown"/>
          <p:cNvSpPr txBox="1"/>
          <p:nvPr/>
        </p:nvSpPr>
        <p:spPr>
          <a:xfrm>
            <a:off x="734534" y="7140469"/>
            <a:ext cx="1285038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rmarkdown</a:t>
            </a:r>
          </a:p>
        </p:txBody>
      </p:sp>
      <p:sp>
        <p:nvSpPr>
          <p:cNvPr id="239" name="knitr"/>
          <p:cNvSpPr txBox="1"/>
          <p:nvPr/>
        </p:nvSpPr>
        <p:spPr>
          <a:xfrm>
            <a:off x="734534" y="8145559"/>
            <a:ext cx="601981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knitr</a:t>
            </a:r>
          </a:p>
        </p:txBody>
      </p:sp>
      <p:sp>
        <p:nvSpPr>
          <p:cNvPr id="240" name="pandoc"/>
          <p:cNvSpPr txBox="1"/>
          <p:nvPr/>
        </p:nvSpPr>
        <p:spPr>
          <a:xfrm>
            <a:off x="4097690" y="8138927"/>
            <a:ext cx="868377" cy="40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pandoc</a:t>
            </a:r>
          </a:p>
        </p:txBody>
      </p:sp>
      <p:sp>
        <p:nvSpPr>
          <p:cNvPr id="241" name="Line"/>
          <p:cNvSpPr/>
          <p:nvPr/>
        </p:nvSpPr>
        <p:spPr>
          <a:xfrm>
            <a:off x="753310" y="7109990"/>
            <a:ext cx="6481912" cy="1"/>
          </a:xfrm>
          <a:prstGeom prst="line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 len="sm"/>
            <a:tailEnd type="triangle" len="sm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734534" y="8115079"/>
            <a:ext cx="3201557" cy="1"/>
          </a:xfrm>
          <a:prstGeom prst="line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 len="sm"/>
            <a:tailEnd type="triangle" len="sm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4097690" y="8108447"/>
            <a:ext cx="3137531" cy="1"/>
          </a:xfrm>
          <a:prstGeom prst="line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 len="sm"/>
            <a:tailEnd type="triangle" len="sm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ets you combine prose and code to explain your how you package works.…"/>
          <p:cNvSpPr txBox="1"/>
          <p:nvPr/>
        </p:nvSpPr>
        <p:spPr>
          <a:xfrm>
            <a:off x="8870577" y="585469"/>
            <a:ext cx="3721010" cy="3985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Lets you combine prose and code to explain your how you package works.</a:t>
            </a:r>
          </a:p>
          <a:p>
            <a:pPr/>
          </a:p>
          <a:p>
            <a:pPr/>
            <a:r>
              <a:t>The hard part is the writing, not the technology!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usethis::use_vignette(&quot;name&quot;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usethis::use_vignette("name")</a:t>
            </a:r>
          </a:p>
          <a:p>
            <a:pPr/>
          </a:p>
          <a:p>
            <a:pPr>
              <a:defRPr>
                <a:solidFill>
                  <a:srgbClr val="929292"/>
                </a:solidFill>
              </a:defRPr>
            </a:pPr>
            <a:r>
              <a:t># Adds to DESCRIPTION</a:t>
            </a:r>
          </a:p>
          <a:p>
            <a:pPr/>
            <a:r>
              <a:t>Suggests: knitr</a:t>
            </a:r>
          </a:p>
          <a:p>
            <a:pPr/>
            <a:r>
              <a:t>VignetteBuilder: knitr</a:t>
            </a:r>
          </a:p>
          <a:p>
            <a:pPr/>
          </a:p>
          <a:p>
            <a:pPr>
              <a:defRPr>
                <a:solidFill>
                  <a:srgbClr val="929292"/>
                </a:solidFill>
              </a:defRPr>
            </a:pPr>
            <a:r>
              <a:t># Creates vignettes/</a:t>
            </a:r>
          </a:p>
          <a:p>
            <a:pPr>
              <a:defRPr>
                <a:solidFill>
                  <a:srgbClr val="929292"/>
                </a:solidFill>
              </a:defRPr>
            </a:pPr>
            <a:r>
              <a:t># Drafts vignettes/name.Rmd</a:t>
            </a:r>
          </a:p>
        </p:txBody>
      </p:sp>
      <p:sp>
        <p:nvSpPr>
          <p:cNvPr id="247" name="Easiest way to get started is with use_vignette(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Easiest way to get started is with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use_vignette()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Markdow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Markdown</a:t>
            </a:r>
          </a:p>
        </p:txBody>
      </p:sp>
      <p:sp>
        <p:nvSpPr>
          <p:cNvPr id="101" name="I assume you are already familiar with it"/>
          <p:cNvSpPr txBox="1"/>
          <p:nvPr/>
        </p:nvSpPr>
        <p:spPr>
          <a:xfrm>
            <a:off x="3597351" y="5604588"/>
            <a:ext cx="5810098" cy="55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solidFill>
                  <a:schemeClr val="accent4">
                    <a:hueOff val="1914119"/>
                    <a:satOff val="-50363"/>
                    <a:lumOff val="49342"/>
                  </a:schemeClr>
                </a:solidFill>
              </a:defRPr>
            </a:lvl1pPr>
          </a:lstStyle>
          <a:p>
            <a:pPr/>
            <a:r>
              <a:t>I assume you are already familiar with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---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991">
              <a:spcBef>
                <a:spcPts val="400"/>
              </a:spcBef>
              <a:defRPr sz="2432"/>
            </a:pPr>
            <a:r>
              <a:t>---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title: "Vignette Title"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author: "Vignette author"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date: "`r Sys.Date()`"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output: rmarkdown::html_vignette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vignette: &gt;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  %\VignetteIndexEntry{Vignette Title}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  %\VignetteEngine{knitr::rmarkdown}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  %\VignetteEncoding{UTF-8}</a:t>
            </a:r>
          </a:p>
          <a:p>
            <a:pPr defTabSz="443991">
              <a:spcBef>
                <a:spcPts val="400"/>
              </a:spcBef>
              <a:defRPr sz="2432"/>
            </a:pPr>
            <a:r>
              <a:t>---</a:t>
            </a:r>
          </a:p>
          <a:p>
            <a:pPr defTabSz="443991">
              <a:spcBef>
                <a:spcPts val="400"/>
              </a:spcBef>
              <a:defRPr sz="2432"/>
            </a:pPr>
          </a:p>
          <a:p>
            <a:pPr defTabSz="443991">
              <a:spcBef>
                <a:spcPts val="400"/>
              </a:spcBef>
              <a:defRPr sz="2432"/>
            </a:pPr>
            <a:r>
              <a:t>Vignettes are long form documentation commonly included in packages. Because they are part of the distribution of the package, they need to be as compact as possible. The `html_vignette` output type provides a custom style sheet (and tweaks some options) to ensure that the resulting html is as small as possible. The `html_vignette` format:</a:t>
            </a:r>
          </a:p>
          <a:p>
            <a:pPr defTabSz="443991">
              <a:spcBef>
                <a:spcPts val="400"/>
              </a:spcBef>
              <a:defRPr sz="2432"/>
            </a:pPr>
          </a:p>
          <a:p>
            <a:pPr defTabSz="443991">
              <a:spcBef>
                <a:spcPts val="400"/>
              </a:spcBef>
              <a:defRPr sz="2432"/>
            </a:pPr>
            <a:r>
              <a:t>...</a:t>
            </a:r>
          </a:p>
        </p:txBody>
      </p:sp>
      <p:sp>
        <p:nvSpPr>
          <p:cNvPr id="250" name="Vignette = Rmarkdown + special metadat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Vignette = Rmarkdown + special metadata</a:t>
            </a:r>
          </a:p>
        </p:txBody>
      </p:sp>
      <p:sp>
        <p:nvSpPr>
          <p:cNvPr id="251" name="Special metadata needed by R"/>
          <p:cNvSpPr/>
          <p:nvPr/>
        </p:nvSpPr>
        <p:spPr>
          <a:xfrm>
            <a:off x="7116809" y="4182268"/>
            <a:ext cx="4994673" cy="1126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5" y="0"/>
                </a:moveTo>
                <a:cubicBezTo>
                  <a:pt x="894" y="0"/>
                  <a:pt x="781" y="502"/>
                  <a:pt x="781" y="1126"/>
                </a:cubicBezTo>
                <a:lnTo>
                  <a:pt x="781" y="2146"/>
                </a:lnTo>
                <a:lnTo>
                  <a:pt x="0" y="4407"/>
                </a:lnTo>
                <a:lnTo>
                  <a:pt x="781" y="6660"/>
                </a:lnTo>
                <a:lnTo>
                  <a:pt x="781" y="20466"/>
                </a:lnTo>
                <a:cubicBezTo>
                  <a:pt x="781" y="21090"/>
                  <a:pt x="894" y="21600"/>
                  <a:pt x="1035" y="21600"/>
                </a:cubicBezTo>
                <a:lnTo>
                  <a:pt x="21344" y="21600"/>
                </a:lnTo>
                <a:cubicBezTo>
                  <a:pt x="21485" y="21600"/>
                  <a:pt x="21600" y="21090"/>
                  <a:pt x="21600" y="20466"/>
                </a:cubicBezTo>
                <a:lnTo>
                  <a:pt x="21600" y="1126"/>
                </a:lnTo>
                <a:cubicBezTo>
                  <a:pt x="21600" y="502"/>
                  <a:pt x="21485" y="0"/>
                  <a:pt x="21344" y="0"/>
                </a:cubicBezTo>
                <a:lnTo>
                  <a:pt x="1035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Special metadata needed by R</a:t>
            </a:r>
          </a:p>
        </p:txBody>
      </p:sp>
      <p:sp>
        <p:nvSpPr>
          <p:cNvPr id="252" name="Special output format for vignettes"/>
          <p:cNvSpPr/>
          <p:nvPr/>
        </p:nvSpPr>
        <p:spPr>
          <a:xfrm>
            <a:off x="6172405" y="2565866"/>
            <a:ext cx="5939235" cy="1126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70" y="0"/>
                </a:moveTo>
                <a:cubicBezTo>
                  <a:pt x="752" y="0"/>
                  <a:pt x="657" y="502"/>
                  <a:pt x="657" y="1126"/>
                </a:cubicBezTo>
                <a:lnTo>
                  <a:pt x="657" y="15374"/>
                </a:lnTo>
                <a:lnTo>
                  <a:pt x="0" y="17627"/>
                </a:lnTo>
                <a:lnTo>
                  <a:pt x="657" y="19888"/>
                </a:lnTo>
                <a:lnTo>
                  <a:pt x="657" y="20466"/>
                </a:lnTo>
                <a:cubicBezTo>
                  <a:pt x="657" y="21090"/>
                  <a:pt x="752" y="21600"/>
                  <a:pt x="870" y="21600"/>
                </a:cubicBezTo>
                <a:lnTo>
                  <a:pt x="21385" y="21600"/>
                </a:lnTo>
                <a:cubicBezTo>
                  <a:pt x="21503" y="21600"/>
                  <a:pt x="21600" y="21090"/>
                  <a:pt x="21600" y="20466"/>
                </a:cubicBezTo>
                <a:lnTo>
                  <a:pt x="21600" y="1126"/>
                </a:lnTo>
                <a:cubicBezTo>
                  <a:pt x="21600" y="502"/>
                  <a:pt x="21503" y="0"/>
                  <a:pt x="21385" y="0"/>
                </a:cubicBezTo>
                <a:lnTo>
                  <a:pt x="870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Special output format for vignettes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2"/>
      <p:bldP build="whole" bldLvl="1" animBg="1" rev="0" advAuto="0" spid="25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Vignette workflow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Vignette workflow</a:t>
            </a:r>
          </a:p>
        </p:txBody>
      </p:sp>
      <p:sp>
        <p:nvSpPr>
          <p:cNvPr id="255" name="Modify Rmarkdown file"/>
          <p:cNvSpPr/>
          <p:nvPr/>
        </p:nvSpPr>
        <p:spPr>
          <a:xfrm>
            <a:off x="581844" y="4889500"/>
            <a:ext cx="2564696" cy="1270000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Rmarkdown file</a:t>
            </a:r>
          </a:p>
        </p:txBody>
      </p:sp>
      <p:sp>
        <p:nvSpPr>
          <p:cNvPr id="256" name="Preview file"/>
          <p:cNvSpPr/>
          <p:nvPr/>
        </p:nvSpPr>
        <p:spPr>
          <a:xfrm>
            <a:off x="4455879" y="4889500"/>
            <a:ext cx="2564697" cy="1270000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Preview file</a:t>
            </a:r>
          </a:p>
        </p:txBody>
      </p:sp>
      <p:sp>
        <p:nvSpPr>
          <p:cNvPr id="257" name="Preview whole package"/>
          <p:cNvSpPr/>
          <p:nvPr/>
        </p:nvSpPr>
        <p:spPr>
          <a:xfrm>
            <a:off x="10106402" y="7005697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3">
                <a:hueOff val="5855911"/>
                <a:satOff val="-72794"/>
                <a:lumOff val="708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Preview whole package</a:t>
            </a:r>
          </a:p>
        </p:txBody>
      </p:sp>
      <p:cxnSp>
        <p:nvCxnSpPr>
          <p:cNvPr id="258" name="Connection Line"/>
          <p:cNvCxnSpPr>
            <a:stCxn id="266" idx="0"/>
            <a:endCxn id="262" idx="0"/>
          </p:cNvCxnSpPr>
          <p:nvPr/>
        </p:nvCxnSpPr>
        <p:spPr>
          <a:xfrm>
            <a:off x="1864192" y="3047083"/>
            <a:ext cx="387403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59" name="Cmd/Ctrl + Shift + K"/>
          <p:cNvSpPr txBox="1"/>
          <p:nvPr/>
        </p:nvSpPr>
        <p:spPr>
          <a:xfrm>
            <a:off x="3983932" y="6535323"/>
            <a:ext cx="3508591" cy="5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K</a:t>
            </a:r>
          </a:p>
        </p:txBody>
      </p:sp>
      <p:cxnSp>
        <p:nvCxnSpPr>
          <p:cNvPr id="260" name="Connection Line"/>
          <p:cNvCxnSpPr>
            <a:stCxn id="256" idx="0"/>
            <a:endCxn id="257" idx="0"/>
          </p:cNvCxnSpPr>
          <p:nvPr/>
        </p:nvCxnSpPr>
        <p:spPr>
          <a:xfrm>
            <a:off x="5738227" y="5524500"/>
            <a:ext cx="5650524" cy="2116198"/>
          </a:xfrm>
          <a:prstGeom prst="straightConnector1">
            <a:avLst/>
          </a:prstGeom>
          <a:ln w="50800">
            <a:solidFill>
              <a:schemeClr val="accent3">
                <a:hueOff val="5855911"/>
                <a:satOff val="-72794"/>
                <a:lumOff val="7086"/>
              </a:schemeClr>
            </a:solidFill>
            <a:miter lim="400000"/>
            <a:tailEnd type="triangle"/>
          </a:ln>
        </p:spPr>
      </p:cxnSp>
      <p:cxnSp>
        <p:nvCxnSpPr>
          <p:cNvPr id="261" name="Connection Line"/>
          <p:cNvCxnSpPr>
            <a:stCxn id="256" idx="0"/>
            <a:endCxn id="255" idx="0"/>
          </p:cNvCxnSpPr>
          <p:nvPr/>
        </p:nvCxnSpPr>
        <p:spPr>
          <a:xfrm flipH="1">
            <a:off x="1864192" y="5524500"/>
            <a:ext cx="3874036" cy="0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262" name="Build entire package &amp; Restart R"/>
          <p:cNvSpPr/>
          <p:nvPr/>
        </p:nvSpPr>
        <p:spPr>
          <a:xfrm>
            <a:off x="4455879" y="2026950"/>
            <a:ext cx="2564697" cy="2040268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Build entire package &amp; Restart R</a:t>
            </a:r>
          </a:p>
        </p:txBody>
      </p:sp>
      <p:sp>
        <p:nvSpPr>
          <p:cNvPr id="263" name="Cmd/Ctrl + Shift + B"/>
          <p:cNvSpPr txBox="1"/>
          <p:nvPr/>
        </p:nvSpPr>
        <p:spPr>
          <a:xfrm>
            <a:off x="7033275" y="2471534"/>
            <a:ext cx="3493237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Cmd/Ctrl + Shift + B</a:t>
            </a:r>
          </a:p>
        </p:txBody>
      </p:sp>
      <p:cxnSp>
        <p:nvCxnSpPr>
          <p:cNvPr id="264" name="Connection Line"/>
          <p:cNvCxnSpPr>
            <a:stCxn id="262" idx="0"/>
            <a:endCxn id="266" idx="0"/>
          </p:cNvCxnSpPr>
          <p:nvPr/>
        </p:nvCxnSpPr>
        <p:spPr>
          <a:xfrm flipH="1">
            <a:off x="1864192" y="3047083"/>
            <a:ext cx="387403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265" name="Connection Line"/>
          <p:cNvCxnSpPr>
            <a:stCxn id="256" idx="0"/>
            <a:endCxn id="255" idx="0"/>
          </p:cNvCxnSpPr>
          <p:nvPr/>
        </p:nvCxnSpPr>
        <p:spPr>
          <a:xfrm flipH="1">
            <a:off x="1864192" y="5524500"/>
            <a:ext cx="3874036" cy="0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headEnd type="triangle"/>
          </a:ln>
        </p:spPr>
      </p:cxnSp>
      <p:sp>
        <p:nvSpPr>
          <p:cNvPr id="266" name="Modify R code"/>
          <p:cNvSpPr/>
          <p:nvPr/>
        </p:nvSpPr>
        <p:spPr>
          <a:xfrm>
            <a:off x="581844" y="2412083"/>
            <a:ext cx="2564696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Modify R code</a:t>
            </a:r>
          </a:p>
        </p:txBody>
      </p:sp>
      <p:sp>
        <p:nvSpPr>
          <p:cNvPr id="267" name="devtools::install(build_vignettes = TRUE)"/>
          <p:cNvSpPr txBox="1"/>
          <p:nvPr/>
        </p:nvSpPr>
        <p:spPr>
          <a:xfrm rot="21600000">
            <a:off x="6162099" y="8332848"/>
            <a:ext cx="65216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devtools::install(build_vignettes = TRUE)</a:t>
            </a:r>
          </a:p>
        </p:txBody>
      </p:sp>
      <p:sp>
        <p:nvSpPr>
          <p:cNvPr id="268" name="browseVignettes()"/>
          <p:cNvSpPr txBox="1"/>
          <p:nvPr/>
        </p:nvSpPr>
        <p:spPr>
          <a:xfrm rot="21600000">
            <a:off x="9709939" y="8955148"/>
            <a:ext cx="29738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browseVignettes()</a:t>
            </a:r>
          </a:p>
        </p:txBody>
      </p:sp>
      <p:pic>
        <p:nvPicPr>
          <p:cNvPr id="269" name="Screen Shot 2017-09-20 at 7.32.11 AM.png" descr="Screen Shot 2017-09-20 at 7.32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275" y="3199483"/>
            <a:ext cx="28702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Your tur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272" name="Create a vignette that shows how to use add_col() for adding and removing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vignette that shows how to use add_col() for adding and removing.</a:t>
            </a:r>
          </a:p>
          <a:p>
            <a:pPr/>
          </a:p>
          <a:p>
            <a:pPr/>
            <a:r>
              <a:t>Fix the "vignette title"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ADM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# Your choice: but often useful to includ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Your choice: but often useful to include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results of running code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t>usethis::use_readme_md()</a:t>
            </a:r>
          </a:p>
          <a:p>
            <a:pPr/>
            <a:r>
              <a:t>usethis::use_readme_rmd()</a:t>
            </a:r>
          </a:p>
          <a:p>
            <a:pPr/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For </a:t>
            </a: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public</a:t>
            </a: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 projects this should include a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brief overview, instructions on how to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install, and a few examples. For </a:t>
            </a:r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private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projects, this is a great place to jot down</a:t>
            </a:r>
            <a:endParaRPr>
              <a:solidFill>
                <a:schemeClr val="accent3">
                  <a:hueOff val="5855911"/>
                  <a:satOff val="-72794"/>
                  <a:lumOff val="7086"/>
                </a:schemeClr>
              </a:solidFill>
            </a:endParaRPr>
          </a:p>
          <a:p>
            <a:pPr/>
            <a:r>
              <a:rPr>
                <a:solidFill>
                  <a:schemeClr val="accent3">
                    <a:hueOff val="5855911"/>
                    <a:satOff val="-72794"/>
                    <a:lumOff val="7086"/>
                  </a:schemeClr>
                </a:solidFill>
              </a:rPr>
              <a:t># notes</a:t>
            </a:r>
          </a:p>
        </p:txBody>
      </p:sp>
      <p:sp>
        <p:nvSpPr>
          <p:cNvPr id="277" name="If sharing with others, include a readm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sharing with others, include a readme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NEW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usethis::use_news_md()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usethis::use_news_md()</a:t>
            </a:r>
          </a:p>
        </p:txBody>
      </p:sp>
      <p:sp>
        <p:nvSpPr>
          <p:cNvPr id="282" name="Also good idea to track changes"/>
          <p:cNvSpPr/>
          <p:nvPr>
            <p:ph type="title"/>
          </p:nvPr>
        </p:nvSpPr>
        <p:spPr>
          <a:xfrm>
            <a:off x="-1" y="0"/>
            <a:ext cx="13004801" cy="990600"/>
          </a:xfrm>
          <a:prstGeom prst="rect">
            <a:avLst/>
          </a:prstGeom>
        </p:spPr>
        <p:txBody>
          <a:bodyPr/>
          <a:lstStyle/>
          <a:p>
            <a:pPr/>
            <a:r>
              <a:t>Also good idea to track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# This is a top level head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spcBef>
                <a:spcPts val="400"/>
              </a:spcBef>
              <a:defRPr sz="2400"/>
            </a:pPr>
            <a:r>
              <a:t># This is a top level heading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This is some text. Make text _italic_ with single  underscores (or stars). Make it **bold** with double stars (or underscores). Here is a [link to a markdown guide](http://bit.ly/19fAexE).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* This is a list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* This is another item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```R</a:t>
            </a:r>
          </a:p>
          <a:p>
            <a:pPr defTabSz="438150">
              <a:spcBef>
                <a:spcPts val="400"/>
              </a:spcBef>
              <a:defRPr sz="2400"/>
            </a:pPr>
            <a:r>
              <a:t># Some R code</a:t>
            </a:r>
          </a:p>
          <a:p>
            <a:pPr defTabSz="438150">
              <a:spcBef>
                <a:spcPts val="400"/>
              </a:spcBef>
              <a:defRPr sz="2400"/>
            </a:pPr>
            <a:r>
              <a:t>f &lt;- function() x + 1</a:t>
            </a:r>
          </a:p>
          <a:p>
            <a:pPr defTabSz="438150">
              <a:spcBef>
                <a:spcPts val="400"/>
              </a:spcBef>
              <a:defRPr sz="2400"/>
            </a:pPr>
            <a:r>
              <a:t>```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## This is a secondary heading</a:t>
            </a:r>
          </a:p>
          <a:p>
            <a:pPr defTabSz="438150">
              <a:spcBef>
                <a:spcPts val="400"/>
              </a:spcBef>
              <a:defRPr sz="2400"/>
            </a:pPr>
          </a:p>
          <a:p>
            <a:pPr defTabSz="438150">
              <a:spcBef>
                <a:spcPts val="400"/>
              </a:spcBef>
              <a:defRPr sz="2400"/>
            </a:pPr>
            <a:r>
              <a:t>You can also do `inline code`, numbered lists and quotes and more.</a:t>
            </a:r>
          </a:p>
        </p:txBody>
      </p:sp>
      <p:sp>
        <p:nvSpPr>
          <p:cNvPr id="104" name="Basic markdown formatt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markdown formatting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creen Shot 2016-01-29 at 2.06.24 PM.png" descr="Screen Shot 2016-01-29 at 2.06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360" y="1667120"/>
            <a:ext cx="8440681" cy="641936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Line"/>
          <p:cNvSpPr/>
          <p:nvPr/>
        </p:nvSpPr>
        <p:spPr>
          <a:xfrm flipH="1" flipV="1">
            <a:off x="7697606" y="6441785"/>
            <a:ext cx="3407834" cy="1"/>
          </a:xfrm>
          <a:prstGeom prst="line">
            <a:avLst/>
          </a:prstGeom>
          <a:ln w="1270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unction documentation with roxygen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400"/>
            </a:pPr>
            <a:r>
              <a:t>Function documentation with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oxygen2"/>
          <p:cNvSpPr/>
          <p:nvPr>
            <p:ph type="title"/>
          </p:nvPr>
        </p:nvSpPr>
        <p:spPr>
          <a:xfrm>
            <a:off x="0" y="-1"/>
            <a:ext cx="13004801" cy="990601"/>
          </a:xfrm>
          <a:prstGeom prst="rect">
            <a:avLst/>
          </a:prstGeom>
        </p:spPr>
        <p:txBody>
          <a:bodyPr/>
          <a:lstStyle/>
          <a:p>
            <a:pPr/>
            <a:r>
              <a:t>Roxygen2</a:t>
            </a:r>
          </a:p>
        </p:txBody>
      </p:sp>
      <p:sp>
        <p:nvSpPr>
          <p:cNvPr id="112" name="http://r-pkgs.had.co.nz/man.html"/>
          <p:cNvSpPr txBox="1"/>
          <p:nvPr/>
        </p:nvSpPr>
        <p:spPr>
          <a:xfrm>
            <a:off x="0" y="9150350"/>
            <a:ext cx="130048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Inconsolata Regular"/>
                <a:ea typeface="Inconsolata Regular"/>
                <a:cs typeface="Inconsolata Regular"/>
                <a:sym typeface="Inconsolata Regular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http://r-pkgs.had.co.nz/man.html</a:t>
            </a:r>
          </a:p>
        </p:txBody>
      </p:sp>
      <p:sp>
        <p:nvSpPr>
          <p:cNvPr id="113" name="R comments"/>
          <p:cNvSpPr/>
          <p:nvPr/>
        </p:nvSpPr>
        <p:spPr>
          <a:xfrm>
            <a:off x="488677" y="3900050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R comments</a:t>
            </a:r>
          </a:p>
        </p:txBody>
      </p:sp>
      <p:sp>
        <p:nvSpPr>
          <p:cNvPr id="114" name="Rd files"/>
          <p:cNvSpPr/>
          <p:nvPr/>
        </p:nvSpPr>
        <p:spPr>
          <a:xfrm>
            <a:off x="5220052" y="3900050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Rd files</a:t>
            </a:r>
          </a:p>
        </p:txBody>
      </p:sp>
      <p:sp>
        <p:nvSpPr>
          <p:cNvPr id="115" name="HTML"/>
          <p:cNvSpPr/>
          <p:nvPr/>
        </p:nvSpPr>
        <p:spPr>
          <a:xfrm>
            <a:off x="9933931" y="3900050"/>
            <a:ext cx="2564697" cy="1270001"/>
          </a:xfrm>
          <a:prstGeom prst="rect">
            <a:avLst/>
          </a:prstGeom>
          <a:solidFill>
            <a:srgbClr val="FFFFFF">
              <a:alpha val="29711"/>
            </a:srgbClr>
          </a:solidFill>
          <a:ln w="254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/>
          </a:lstStyle>
          <a:p>
            <a:pPr/>
            <a:r>
              <a:t>HTML</a:t>
            </a:r>
          </a:p>
        </p:txBody>
      </p:sp>
      <p:cxnSp>
        <p:nvCxnSpPr>
          <p:cNvPr id="116" name="Connection Line"/>
          <p:cNvCxnSpPr>
            <a:stCxn id="113" idx="0"/>
            <a:endCxn id="114" idx="0"/>
          </p:cNvCxnSpPr>
          <p:nvPr/>
        </p:nvCxnSpPr>
        <p:spPr>
          <a:xfrm>
            <a:off x="1771025" y="4535050"/>
            <a:ext cx="4731376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cxnSp>
        <p:nvCxnSpPr>
          <p:cNvPr id="117" name="Connection Line"/>
          <p:cNvCxnSpPr>
            <a:stCxn id="114" idx="0"/>
            <a:endCxn id="115" idx="0"/>
          </p:cNvCxnSpPr>
          <p:nvPr/>
        </p:nvCxnSpPr>
        <p:spPr>
          <a:xfrm>
            <a:off x="6502400" y="4535050"/>
            <a:ext cx="4713880" cy="1"/>
          </a:xfrm>
          <a:prstGeom prst="straightConnector1">
            <a:avLst/>
          </a:prstGeom>
          <a:ln w="50800">
            <a:solidFill>
              <a:schemeClr val="accent1">
                <a:hueOff val="-9935710"/>
                <a:satOff val="-80396"/>
                <a:lumOff val="-17077"/>
              </a:schemeClr>
            </a:solidFill>
            <a:miter lim="400000"/>
            <a:tailEnd type="triangle"/>
          </a:ln>
        </p:spPr>
      </p:cxnSp>
      <p:sp>
        <p:nvSpPr>
          <p:cNvPr id="118" name="R"/>
          <p:cNvSpPr txBox="1"/>
          <p:nvPr/>
        </p:nvSpPr>
        <p:spPr>
          <a:xfrm>
            <a:off x="8734462" y="2512187"/>
            <a:ext cx="369380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/>
            </a:lvl1pPr>
          </a:lstStyle>
          <a:p>
            <a:pPr/>
            <a:r>
              <a:t>R</a:t>
            </a:r>
          </a:p>
        </p:txBody>
      </p:sp>
      <p:sp>
        <p:nvSpPr>
          <p:cNvPr id="119" name="roxygen2"/>
          <p:cNvSpPr txBox="1"/>
          <p:nvPr/>
        </p:nvSpPr>
        <p:spPr>
          <a:xfrm>
            <a:off x="3238013" y="2512187"/>
            <a:ext cx="1660133" cy="599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900"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defRPr>
            </a:lvl1pPr>
          </a:lstStyle>
          <a:p>
            <a:pPr>
              <a:defRPr>
                <a:solidFill>
                  <a:schemeClr val="accent1">
                    <a:hueOff val="-9935710"/>
                    <a:satOff val="-80396"/>
                    <a:lumOff val="-17077"/>
                  </a:schemeClr>
                </a:solidFill>
              </a:defRPr>
            </a:pP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roxygen2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#' Add a column to a data fr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#' Add a column to a data frame</a:t>
            </a:r>
          </a:p>
          <a:p>
            <a:pPr>
              <a:defRPr sz="2400"/>
            </a:pPr>
            <a:r>
              <a:t>#'</a:t>
            </a:r>
          </a:p>
          <a:p>
            <a:pPr>
              <a:defRPr sz="2400"/>
            </a:pPr>
            <a:r>
              <a:t>#' Allows you to specify the position. Will replace existing variable</a:t>
            </a:r>
          </a:p>
          <a:p>
            <a:pPr>
              <a:defRPr sz="2400"/>
            </a:pPr>
            <a:r>
              <a:t>#' with the same name if present.</a:t>
            </a:r>
          </a:p>
          <a:p>
            <a:pPr>
              <a:defRPr sz="2400"/>
            </a:pPr>
            <a:r>
              <a:t>#'</a:t>
            </a:r>
          </a:p>
          <a:p>
            <a:pPr>
              <a:defRPr sz="2400"/>
            </a:pPr>
            <a:r>
              <a:t>#' @param x A data frame</a:t>
            </a:r>
          </a:p>
          <a:p>
            <a:pPr>
              <a:defRPr sz="2400"/>
            </a:pPr>
            <a:r>
              <a:t>#' @param name Name of variable to create. If a variable of that name</a:t>
            </a:r>
          </a:p>
          <a:p>
            <a:pPr>
              <a:defRPr sz="2400"/>
            </a:pPr>
            <a:r>
              <a:t>#'   already exists it will be replaced</a:t>
            </a:r>
          </a:p>
          <a:p>
            <a:pPr>
              <a:defRPr sz="2400"/>
            </a:pPr>
            <a:r>
              <a:t>#' @param value Values to insert.</a:t>
            </a:r>
          </a:p>
          <a:p>
            <a:pPr>
              <a:defRPr sz="2400"/>
            </a:pPr>
            <a:r>
              <a:t>#' @param where Position to insert. Use 1 to insert on LHS, or -1 to insert on</a:t>
            </a:r>
          </a:p>
          <a:p>
            <a:pPr>
              <a:defRPr sz="2400"/>
            </a:pPr>
            <a:r>
              <a:t>#'   RHS.</a:t>
            </a:r>
          </a:p>
          <a:p>
            <a:pPr>
              <a:defRPr sz="2400"/>
            </a:pPr>
            <a:r>
              <a:t>#' @examples</a:t>
            </a:r>
          </a:p>
          <a:p>
            <a:pPr>
              <a:defRPr sz="2400"/>
            </a:pPr>
            <a:r>
              <a:t>#' df &lt;- data.frame(x = 1:5)</a:t>
            </a:r>
          </a:p>
          <a:p>
            <a:pPr>
              <a:defRPr sz="2400"/>
            </a:pPr>
            <a:r>
              <a:t>#' add_col(df, "y", runif(5))</a:t>
            </a:r>
          </a:p>
          <a:p>
            <a:pPr>
              <a:defRPr sz="2400"/>
            </a:pPr>
            <a:r>
              <a:t>#' add_col(df, "y", runif(5), where = 1)</a:t>
            </a:r>
          </a:p>
          <a:p>
            <a:pPr>
              <a:defRPr sz="2400"/>
            </a:pPr>
            <a:r>
              <a:t>#' </a:t>
            </a:r>
          </a:p>
          <a:p>
            <a:pPr>
              <a:defRPr sz="2400"/>
            </a:pPr>
            <a:r>
              <a:t>#' add_col(df, "x", 5:1)</a:t>
            </a:r>
          </a:p>
        </p:txBody>
      </p:sp>
      <p:sp>
        <p:nvSpPr>
          <p:cNvPr id="122" name="You write specially formatted comments in .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write specially formatted comments in .R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#' Add a column to a data fram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#' Add a column to a data frame</a:t>
            </a:r>
          </a:p>
          <a:p>
            <a:pPr>
              <a:defRPr sz="2400"/>
            </a:pPr>
            <a:r>
              <a:t>#'</a:t>
            </a:r>
          </a:p>
          <a:p>
            <a:pPr>
              <a:defRPr sz="2400"/>
            </a:pPr>
            <a:r>
              <a:t>#' Allows you to specify the position. Will replace existing variable</a:t>
            </a:r>
          </a:p>
          <a:p>
            <a:pPr>
              <a:defRPr sz="2400"/>
            </a:pPr>
            <a:r>
              <a:t>#' with the same name if present.</a:t>
            </a:r>
          </a:p>
          <a:p>
            <a:pPr>
              <a:defRPr sz="2400"/>
            </a:pPr>
            <a:r>
              <a:t>#'</a:t>
            </a:r>
          </a:p>
          <a:p>
            <a:pPr>
              <a:defRPr sz="2400"/>
            </a:pPr>
            <a: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</a:t>
            </a:r>
            <a:r>
              <a:t> x A data frame</a:t>
            </a:r>
          </a:p>
          <a:p>
            <a:pPr>
              <a:defRPr sz="2400"/>
            </a:pPr>
            <a: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</a:t>
            </a:r>
            <a:r>
              <a:t> name Name of variable to create. If a variable of that name</a:t>
            </a:r>
          </a:p>
          <a:p>
            <a:pPr>
              <a:defRPr sz="2400"/>
            </a:pPr>
            <a:r>
              <a:t>#'   already exists it will be replaced</a:t>
            </a:r>
          </a:p>
          <a:p>
            <a:pPr>
              <a:defRPr sz="2400"/>
            </a:pPr>
            <a: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</a:t>
            </a:r>
            <a:r>
              <a:t> value Values to insert.</a:t>
            </a:r>
          </a:p>
          <a:p>
            <a:pPr>
              <a:defRPr sz="2400"/>
            </a:pPr>
            <a: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@param</a:t>
            </a:r>
            <a:r>
              <a:t> where Position to insert. Use 1 to insert on LHS, or -1 to insert on</a:t>
            </a:r>
          </a:p>
          <a:p>
            <a:pPr>
              <a:defRPr sz="2400"/>
            </a:pPr>
            <a:r>
              <a:t>#'   RHS.</a:t>
            </a:r>
          </a:p>
          <a:p>
            <a:pPr>
              <a:defRPr sz="2400"/>
            </a:pPr>
            <a:r>
              <a:t>#'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@examples</a:t>
            </a:r>
          </a:p>
          <a:p>
            <a:pPr>
              <a:defRPr sz="2400"/>
            </a:pPr>
            <a:r>
              <a:t>#' df &lt;- data.frame(x = 1:5)</a:t>
            </a:r>
          </a:p>
          <a:p>
            <a:pPr>
              <a:defRPr sz="2400"/>
            </a:pPr>
            <a:r>
              <a:t>#' add_col(df, "y", runif(5))</a:t>
            </a:r>
          </a:p>
          <a:p>
            <a:pPr>
              <a:defRPr sz="2400"/>
            </a:pPr>
            <a:r>
              <a:t>#' add_col(df, "y", runif(5), where = 1)</a:t>
            </a:r>
          </a:p>
          <a:p>
            <a:pPr>
              <a:defRPr sz="2400"/>
            </a:pPr>
            <a:r>
              <a:t>#' </a:t>
            </a:r>
          </a:p>
          <a:p>
            <a:pPr>
              <a:defRPr sz="2400"/>
            </a:pPr>
            <a:r>
              <a:t>#' add_col(df, "x", 5:1)</a:t>
            </a:r>
          </a:p>
        </p:txBody>
      </p:sp>
      <p:sp>
        <p:nvSpPr>
          <p:cNvPr id="125" name="You write specially formatted comments in .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write specially formatted comments in </a:t>
            </a:r>
            <a:r>
              <a:rPr>
                <a:solidFill>
                  <a:schemeClr val="accent2">
                    <a:hueOff val="-8546427"/>
                    <a:satOff val="-16585"/>
                    <a:lumOff val="33158"/>
                  </a:schemeClr>
                </a:solidFill>
              </a:rPr>
              <a:t>.R</a:t>
            </a:r>
          </a:p>
        </p:txBody>
      </p:sp>
      <p:sp>
        <p:nvSpPr>
          <p:cNvPr id="126" name="Rectangle"/>
          <p:cNvSpPr/>
          <p:nvPr/>
        </p:nvSpPr>
        <p:spPr>
          <a:xfrm>
            <a:off x="444267" y="1740909"/>
            <a:ext cx="414993" cy="7160782"/>
          </a:xfrm>
          <a:prstGeom prst="rect">
            <a:avLst/>
          </a:prstGeom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</p:spPr>
        <p:txBody>
          <a:bodyPr lIns="63500" tIns="63500" rIns="63500" bIns="63500" anchor="ctr"/>
          <a:lstStyle/>
          <a:p>
            <a:pPr algn="ctr"/>
          </a:p>
        </p:txBody>
      </p:sp>
      <p:sp>
        <p:nvSpPr>
          <p:cNvPr id="127" name="Roxygen comment"/>
          <p:cNvSpPr/>
          <p:nvPr/>
        </p:nvSpPr>
        <p:spPr>
          <a:xfrm>
            <a:off x="905118" y="1740909"/>
            <a:ext cx="3684192" cy="80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71" y="0"/>
                </a:moveTo>
                <a:cubicBezTo>
                  <a:pt x="1965" y="0"/>
                  <a:pt x="1799" y="762"/>
                  <a:pt x="1799" y="1702"/>
                </a:cubicBezTo>
                <a:lnTo>
                  <a:pt x="1799" y="3222"/>
                </a:lnTo>
                <a:lnTo>
                  <a:pt x="0" y="6636"/>
                </a:lnTo>
                <a:lnTo>
                  <a:pt x="1799" y="10040"/>
                </a:lnTo>
                <a:lnTo>
                  <a:pt x="1799" y="19898"/>
                </a:lnTo>
                <a:cubicBezTo>
                  <a:pt x="1799" y="20838"/>
                  <a:pt x="1965" y="21600"/>
                  <a:pt x="2171" y="21600"/>
                </a:cubicBezTo>
                <a:lnTo>
                  <a:pt x="21228" y="21600"/>
                </a:lnTo>
                <a:cubicBezTo>
                  <a:pt x="21433" y="21600"/>
                  <a:pt x="21600" y="20838"/>
                  <a:pt x="21600" y="19898"/>
                </a:cubicBezTo>
                <a:lnTo>
                  <a:pt x="21600" y="1702"/>
                </a:lnTo>
                <a:cubicBezTo>
                  <a:pt x="21600" y="762"/>
                  <a:pt x="21433" y="0"/>
                  <a:pt x="21228" y="0"/>
                </a:cubicBezTo>
                <a:lnTo>
                  <a:pt x="2171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Roxygen comment</a:t>
            </a:r>
          </a:p>
        </p:txBody>
      </p:sp>
      <p:sp>
        <p:nvSpPr>
          <p:cNvPr id="128" name="Roxygen tag"/>
          <p:cNvSpPr/>
          <p:nvPr/>
        </p:nvSpPr>
        <p:spPr>
          <a:xfrm>
            <a:off x="2025305" y="3879748"/>
            <a:ext cx="2811463" cy="80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5" y="0"/>
                </a:moveTo>
                <a:cubicBezTo>
                  <a:pt x="2575" y="0"/>
                  <a:pt x="2357" y="762"/>
                  <a:pt x="2357" y="1702"/>
                </a:cubicBezTo>
                <a:lnTo>
                  <a:pt x="2357" y="3222"/>
                </a:lnTo>
                <a:lnTo>
                  <a:pt x="0" y="6636"/>
                </a:lnTo>
                <a:lnTo>
                  <a:pt x="2357" y="10040"/>
                </a:lnTo>
                <a:lnTo>
                  <a:pt x="2357" y="19898"/>
                </a:lnTo>
                <a:cubicBezTo>
                  <a:pt x="2357" y="20838"/>
                  <a:pt x="2575" y="21600"/>
                  <a:pt x="2845" y="21600"/>
                </a:cubicBezTo>
                <a:lnTo>
                  <a:pt x="21112" y="21600"/>
                </a:lnTo>
                <a:cubicBezTo>
                  <a:pt x="21382" y="21600"/>
                  <a:pt x="21600" y="20838"/>
                  <a:pt x="21600" y="19898"/>
                </a:cubicBezTo>
                <a:lnTo>
                  <a:pt x="21600" y="1702"/>
                </a:lnTo>
                <a:cubicBezTo>
                  <a:pt x="21600" y="762"/>
                  <a:pt x="21382" y="0"/>
                  <a:pt x="21112" y="0"/>
                </a:cubicBezTo>
                <a:lnTo>
                  <a:pt x="2845" y="0"/>
                </a:lnTo>
                <a:close/>
              </a:path>
            </a:pathLst>
          </a:custGeom>
          <a:solidFill>
            <a:schemeClr val="accent5">
              <a:hueOff val="2498135"/>
              <a:satOff val="-57619"/>
              <a:lumOff val="55856"/>
            </a:schemeClr>
          </a:solidFill>
          <a:ln w="25400">
            <a:solidFill>
              <a:schemeClr val="accent2">
                <a:hueOff val="-8546427"/>
                <a:satOff val="-16585"/>
                <a:lumOff val="3315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Roxygen 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F3A2D"/>
      </a:dk1>
      <a:lt1>
        <a:srgbClr val="121F3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Verlag Condensed"/>
        <a:ea typeface="Verlag Condensed"/>
        <a:cs typeface="Verlag Condensed"/>
      </a:majorFont>
      <a:minorFont>
        <a:latin typeface="Verlag Condensed"/>
        <a:ea typeface="Verlag Condensed"/>
        <a:cs typeface="Verlag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29711"/>
          </a:srgbClr>
        </a:solidFill>
        <a:ln w="254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>
              <a:hueOff val="-9935710"/>
              <a:satOff val="-80396"/>
              <a:lumOff val="-1707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1">
                <a:hueOff val="-9935710"/>
                <a:satOff val="-80396"/>
                <a:lumOff val="-17077"/>
              </a:schemeClr>
            </a:solidFill>
            <a:effectLst/>
            <a:uFillTx/>
            <a:latin typeface="+mn-lt"/>
            <a:ea typeface="+mn-ea"/>
            <a:cs typeface="+mn-cs"/>
            <a:sym typeface="Verlag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