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3" r:id="rId11"/>
    <p:sldId id="294" r:id="rId12"/>
    <p:sldId id="28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B1E41BC9-A336-4D9D-A2C1-37034477CD32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32" y="-52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2902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us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>
            <a:spLocks noGrp="1"/>
          </p:cNvSpPr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3.tiff" descr="3.tiff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>
            <a:spLocks noGrp="1"/>
          </p:cNvSpPr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Month 2016"/>
          <p:cNvSpPr txBox="1">
            <a:spLocks noGrp="1"/>
          </p:cNvSpPr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/>
              </a:rPr>
              <a:t>http://creativecommons.org/licenses/by-nc/3.0/us/</a:t>
            </a:r>
          </a:p>
        </p:txBody>
      </p:sp>
      <p:sp>
        <p:nvSpPr>
          <p:cNvPr id="7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Body Level One…"/>
          <p:cNvSpPr>
            <a:spLocks noGrp="1"/>
          </p:cNvSpPr>
          <p:nvPr>
            <p:ph type="body" idx="1" hasCustomPrompt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</a:t>
            </a:r>
            <a:r>
              <a:rPr dirty="0" smtClean="0"/>
              <a:t>Five</a:t>
            </a:r>
            <a:endParaRPr lang="en-GB" dirty="0" smtClean="0"/>
          </a:p>
          <a:p>
            <a:pPr lvl="4"/>
            <a:endParaRPr dirty="0"/>
          </a:p>
        </p:txBody>
      </p:sp>
      <p:sp>
        <p:nvSpPr>
          <p:cNvPr id="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61251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7287/peerj.preprints.3159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ckages &amp; R code"/>
          <p:cNvSpPr>
            <a:spLocks noGrp="1"/>
          </p:cNvSpPr>
          <p:nvPr>
            <p:ph type="ctrTitle"/>
          </p:nvPr>
        </p:nvSpPr>
        <p:spPr>
          <a:xfrm>
            <a:off x="764356" y="494230"/>
            <a:ext cx="11503844" cy="387738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Git &amp; GitHub</a:t>
            </a:r>
            <a:endParaRPr dirty="0"/>
          </a:p>
        </p:txBody>
      </p:sp>
      <p:sp>
        <p:nvSpPr>
          <p:cNvPr id="91" name="Hadley Wickham,  Jenny Bryan,  Di Cook"/>
          <p:cNvSpPr/>
          <p:nvPr/>
        </p:nvSpPr>
        <p:spPr>
          <a:xfrm>
            <a:off x="764356" y="7180451"/>
            <a:ext cx="71061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lang="en-GB" dirty="0" smtClean="0"/>
              <a:t>Forwards Teaching Team</a:t>
            </a:r>
            <a:endParaRPr dirty="0"/>
          </a:p>
        </p:txBody>
      </p:sp>
      <p:sp>
        <p:nvSpPr>
          <p:cNvPr id="92" name="December 2017"/>
          <p:cNvSpPr txBox="1"/>
          <p:nvPr/>
        </p:nvSpPr>
        <p:spPr>
          <a:xfrm>
            <a:off x="764356" y="4594672"/>
            <a:ext cx="18097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r>
              <a:rPr lang="en-GB" b="1" i="1" dirty="0" smtClean="0"/>
              <a:t>May</a:t>
            </a:r>
            <a:r>
              <a:rPr b="1" i="1" dirty="0" smtClean="0"/>
              <a:t> 201</a:t>
            </a:r>
            <a:r>
              <a:rPr lang="en-GB" b="1" i="1" dirty="0" smtClean="0"/>
              <a:t>8</a:t>
            </a:r>
            <a:endParaRPr b="1" i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3004800" cy="9906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Collaboration</a:t>
            </a:r>
            <a:endParaRPr dirty="0"/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4294967295"/>
          </p:nvPr>
        </p:nvSpPr>
        <p:spPr>
          <a:xfrm>
            <a:off x="741760" y="2371725"/>
            <a:ext cx="11680825" cy="6508750"/>
          </a:xfrm>
          <a:prstGeom prst="rect">
            <a:avLst/>
          </a:prstGeom>
        </p:spPr>
        <p:txBody>
          <a:bodyPr>
            <a:normAutofit/>
          </a:bodyPr>
          <a:lstStyle/>
          <a:p>
            <a:pPr hangingPunct="0"/>
            <a:r>
              <a:rPr lang="en-GB" sz="4000" dirty="0"/>
              <a:t>We have already seen </a:t>
            </a:r>
            <a:r>
              <a:rPr lang="en-GB" sz="4000" b="1" dirty="0"/>
              <a:t>issues</a:t>
            </a:r>
            <a:r>
              <a:rPr lang="en-GB" sz="4000" dirty="0"/>
              <a:t> as a way to collaborate – but we can do more!</a:t>
            </a:r>
          </a:p>
          <a:p>
            <a:pPr hangingPunct="0"/>
            <a:endParaRPr lang="en-GB" sz="1100" dirty="0"/>
          </a:p>
          <a:p>
            <a:pPr hangingPunct="0"/>
            <a:r>
              <a:rPr lang="en-GB" sz="4000" dirty="0"/>
              <a:t>Through `Settings` on the GitHub repo we can add other GitHub users as collaborators.</a:t>
            </a:r>
          </a:p>
          <a:p>
            <a:pPr algn="ctr" hangingPunct="0"/>
            <a:endParaRPr lang="en-GB" sz="1100" dirty="0">
              <a:sym typeface="Verlag Condensed"/>
            </a:endParaRPr>
          </a:p>
          <a:p>
            <a:pPr hangingPunct="0"/>
            <a:r>
              <a:rPr lang="en-GB" sz="4000" dirty="0"/>
              <a:t>Any GitHub user can </a:t>
            </a:r>
            <a:r>
              <a:rPr lang="en-GB" sz="4000" b="1" dirty="0"/>
              <a:t>fork</a:t>
            </a:r>
            <a:r>
              <a:rPr lang="en-GB" sz="4000" dirty="0"/>
              <a:t> a GitHub repo to work on it – then submit a </a:t>
            </a:r>
            <a:r>
              <a:rPr lang="en-GB" sz="4000" b="1" dirty="0"/>
              <a:t>pull request</a:t>
            </a:r>
            <a:r>
              <a:rPr lang="en-GB" sz="4000" dirty="0"/>
              <a:t> to propose changes to the original owner.</a:t>
            </a:r>
            <a:endParaRPr lang="en-GB" sz="4000" dirty="0"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188832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fork a neighbour’s repo!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 smtClean="0"/>
              <a:t>Go to the homepage of a neighbour’s repo on GitHub.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 smtClean="0"/>
              <a:t>Click `Fork` to fork their repo.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/>
              <a:t>O</a:t>
            </a:r>
            <a:r>
              <a:rPr lang="en-GB" dirty="0" smtClean="0"/>
              <a:t>n GitHub add some text to their README – maybe a compliment!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 smtClean="0"/>
              <a:t>Commit direct to the master branch</a:t>
            </a:r>
            <a:br>
              <a:rPr lang="en-GB" dirty="0" smtClean="0"/>
            </a:br>
            <a:r>
              <a:rPr lang="en-GB" sz="3200" dirty="0" smtClean="0"/>
              <a:t>(we’ll discuss the other option after </a:t>
            </a:r>
            <a:r>
              <a:rPr lang="en-GB" sz="3200" smtClean="0"/>
              <a:t>this task)</a:t>
            </a:r>
          </a:p>
          <a:p>
            <a:pPr marL="914400" indent="-914400">
              <a:buFont typeface="+mj-lt"/>
              <a:buAutoNum type="arabicPeriod"/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54754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se both!"/>
          <p:cNvSpPr txBox="1"/>
          <p:nvPr/>
        </p:nvSpPr>
        <p:spPr>
          <a:xfrm>
            <a:off x="610234" y="2689041"/>
            <a:ext cx="11784331" cy="391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Use both!</a:t>
            </a:r>
          </a:p>
        </p:txBody>
      </p:sp>
      <p:sp>
        <p:nvSpPr>
          <p:cNvPr id="192" name="The 😡💩😱 will pay off"/>
          <p:cNvSpPr txBox="1"/>
          <p:nvPr/>
        </p:nvSpPr>
        <p:spPr>
          <a:xfrm>
            <a:off x="4203064" y="7324547"/>
            <a:ext cx="459867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4400"/>
            </a:pPr>
            <a:r>
              <a:t>The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😡💩😱</a:t>
            </a:r>
            <a:r>
              <a:t> will pay off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watch-me-diff-watch-me-rebase-smaller.png" descr="watch-me-diff-watch-me-rebase-sma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153" y="849393"/>
            <a:ext cx="11892494" cy="711061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happygitwithr.com"/>
          <p:cNvSpPr txBox="1"/>
          <p:nvPr/>
        </p:nvSpPr>
        <p:spPr>
          <a:xfrm>
            <a:off x="2081123" y="7464026"/>
            <a:ext cx="8842554" cy="131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2400"/>
              </a:spcBef>
              <a:defRPr sz="9600">
                <a:latin typeface="Archer-Hairline"/>
                <a:ea typeface="Archer-Hairline"/>
                <a:cs typeface="Archer-Hairline"/>
                <a:sym typeface="Archer-Hairline"/>
                <a:hlinkClick r:id="rId3"/>
              </a:defRPr>
            </a:lvl1pPr>
          </a:lstStyle>
          <a:p>
            <a:r>
              <a:rPr>
                <a:hlinkClick r:id="rId3"/>
              </a:rPr>
              <a:t>happygitwithr.com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cuse me, do you have a moment to talk about version control?…"/>
          <p:cNvSpPr txBox="1"/>
          <p:nvPr/>
        </p:nvSpPr>
        <p:spPr>
          <a:xfrm>
            <a:off x="149866" y="159044"/>
            <a:ext cx="1266933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400"/>
              </a:spcBef>
              <a:defRPr sz="67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dirty="0"/>
              <a:t>Excuse me, do you have a moment to talk about version control?</a:t>
            </a:r>
          </a:p>
          <a:p>
            <a: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dirty="0">
                <a:hlinkClick r:id="rId2"/>
              </a:rPr>
              <a:t>https://doi.org/10.7287/peerj.preprints.3159v2</a:t>
            </a:r>
          </a:p>
        </p:txBody>
      </p:sp>
      <p:pic>
        <p:nvPicPr>
          <p:cNvPr id="198" name="your-repo-their-repo-central-remote-repo.png" descr="your-repo-their-repo-central-remote-rep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220" y="3421333"/>
            <a:ext cx="7456079" cy="562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5" y="780535"/>
            <a:ext cx="11478465" cy="8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52" y="3364632"/>
            <a:ext cx="11809312" cy="3288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600" dirty="0" smtClean="0"/>
              <a:t>Demo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/>
              <a:t>A look around </a:t>
            </a:r>
            <a:r>
              <a:rPr lang="en-GB" sz="4800" dirty="0"/>
              <a:t>a</a:t>
            </a:r>
            <a:r>
              <a:rPr lang="en-GB" sz="4800" dirty="0" smtClean="0"/>
              <a:t> GitHub repo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(README, commits, issues)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1">
                  <a:hueOff val="-9935710"/>
                  <a:satOff val="-80396"/>
                  <a:lumOff val="-17077"/>
                </a:schemeClr>
              </a:solidFill>
              <a:effectLst/>
              <a:uFillTx/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90375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turn</a:t>
            </a:r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/>
              <a:t>Let’s make a repo!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/>
              <a:t>(Sign up for free and) log in to GitHub.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/>
              <a:t>Click ‘+’ to create </a:t>
            </a:r>
            <a:r>
              <a:rPr lang="en-GB" sz="4000" dirty="0" smtClean="0"/>
              <a:t>a public repository</a:t>
            </a:r>
            <a:br>
              <a:rPr lang="en-GB" sz="4000" dirty="0" smtClean="0"/>
            </a:br>
            <a:r>
              <a:rPr lang="en-GB" sz="4000" dirty="0" smtClean="0"/>
              <a:t> - choose to initialize with a README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Click to open README.md, select pencil icon (`Edit this file`) and write a sentence or two.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Commit your changes with a comment.</a:t>
            </a:r>
          </a:p>
          <a:p>
            <a:pPr marL="742950" lvl="3" indent="-742950">
              <a:buFont typeface="+mj-lt"/>
              <a:buAutoNum type="arabicPeriod"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627630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52" y="3364632"/>
            <a:ext cx="11809312" cy="3288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600" dirty="0" smtClean="0"/>
              <a:t>Demo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/>
              <a:t>A look at a repo in </a:t>
            </a:r>
            <a:r>
              <a:rPr lang="en-GB" sz="4800" dirty="0" err="1" smtClean="0"/>
              <a:t>RStudio</a:t>
            </a:r>
            <a:endParaRPr lang="en-GB" sz="48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(history,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 stage, commit, push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)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1">
                  <a:hueOff val="-9935710"/>
                  <a:satOff val="-80396"/>
                  <a:lumOff val="-17077"/>
                </a:schemeClr>
              </a:solidFill>
              <a:effectLst/>
              <a:uFillTx/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9414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turn</a:t>
            </a:r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/>
              <a:t>Let’s </a:t>
            </a:r>
            <a:r>
              <a:rPr lang="en-GB" sz="4000" dirty="0" smtClean="0"/>
              <a:t>make a project in </a:t>
            </a:r>
            <a:r>
              <a:rPr lang="en-GB" sz="4000" dirty="0" err="1" smtClean="0"/>
              <a:t>RStudio</a:t>
            </a:r>
            <a:r>
              <a:rPr lang="en-GB" sz="4000" dirty="0" smtClean="0"/>
              <a:t> from our repo</a:t>
            </a:r>
            <a:r>
              <a:rPr lang="en-GB" sz="4000" dirty="0"/>
              <a:t>!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On the repo homepage click `Clone or download` and copy the URL.</a:t>
            </a:r>
            <a:endParaRPr lang="en-GB" sz="4000" dirty="0"/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In </a:t>
            </a:r>
            <a:r>
              <a:rPr lang="en-GB" sz="4000" dirty="0" err="1" smtClean="0"/>
              <a:t>RStudio</a:t>
            </a:r>
            <a:r>
              <a:rPr lang="en-GB" sz="4000" dirty="0"/>
              <a:t> </a:t>
            </a:r>
            <a:r>
              <a:rPr lang="en-GB" sz="4000" dirty="0" smtClean="0"/>
              <a:t>go to File &gt; New Project… &gt; Version Control &gt; Git</a:t>
            </a:r>
            <a:br>
              <a:rPr lang="en-GB" sz="4000" dirty="0" smtClean="0"/>
            </a:br>
            <a:r>
              <a:rPr lang="en-GB" sz="4000" dirty="0" smtClean="0"/>
              <a:t> - paste the URL to create the project</a:t>
            </a:r>
            <a:endParaRPr lang="en-GB" sz="4000" dirty="0"/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Add a new section to your README, stage, commit and push the change.</a:t>
            </a:r>
          </a:p>
        </p:txBody>
      </p:sp>
    </p:spTree>
    <p:extLst>
      <p:ext uri="{BB962C8B-B14F-4D97-AF65-F5344CB8AC3E}">
        <p14:creationId xmlns:p14="http://schemas.microsoft.com/office/powerpoint/2010/main" val="340955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-packages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2-packages</Template>
  <TotalTime>98</TotalTime>
  <Words>241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2-packages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</vt:lpstr>
      <vt:lpstr>PowerPoint Presentation</vt:lpstr>
      <vt:lpstr>Your turn</vt:lpstr>
      <vt:lpstr>Collaboration</vt:lpstr>
      <vt:lpstr>Your turn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&amp; R code</dc:title>
  <dc:creator>hturner</dc:creator>
  <cp:lastModifiedBy>hturner</cp:lastModifiedBy>
  <cp:revision>11</cp:revision>
  <dcterms:created xsi:type="dcterms:W3CDTF">2018-05-10T15:39:14Z</dcterms:created>
  <dcterms:modified xsi:type="dcterms:W3CDTF">2018-05-10T17:17:43Z</dcterms:modified>
</cp:coreProperties>
</file>