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1pPr>
    <a:lvl2pPr marL="0" marR="0" indent="2286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2pPr>
    <a:lvl3pPr marL="0" marR="0" indent="4572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3pPr>
    <a:lvl4pPr marL="0" marR="0" indent="6858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4pPr>
    <a:lvl5pPr marL="0" marR="0" indent="9144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69845746-D688-48C4-A1C5-E4BE505253EA}" styleName="">
    <a:tblBg/>
    <a:wholeTbl>
      <a:tcTxStyle b="off" i="off">
        <a:fontRef idx="minor">
          <a:schemeClr val="accent1">
            <a:hueOff val="-9935710"/>
            <a:satOff val="-80396"/>
            <a:lumOff val="-17077"/>
          </a:schemeClr>
        </a:fontRef>
        <a:schemeClr val="accent1">
          <a:hueOff val="-9935710"/>
          <a:satOff val="-80396"/>
          <a:lumOff val="-17077"/>
        </a:schemeClr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254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6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6D6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n" i="off">
        <a:font>
          <a:latin typeface="Archer-Bold"/>
          <a:ea typeface="Archer-Bold"/>
          <a:cs typeface="Archer-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6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6D6"/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firstCol>
    <a:lastRow>
      <a:tcTxStyle b="on" i="off">
        <a:font>
          <a:latin typeface="Archer-Bold"/>
          <a:ea typeface="Archer-Bold"/>
          <a:cs typeface="Archer-Bold"/>
        </a:font>
        <a:schemeClr val="accent1">
          <a:hueOff val="-9935710"/>
          <a:satOff val="-80396"/>
          <a:lumOff val="-17077"/>
        </a:schemeClr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lastRow>
    <a:firstRow>
      <a:tcTxStyle b="on" i="off">
        <a:font>
          <a:latin typeface="Archer-Bold"/>
          <a:ea typeface="Archer-Bold"/>
          <a:cs typeface="Archer-Bold"/>
        </a:font>
        <a:schemeClr val="accent1">
          <a:hueOff val="-9935710"/>
          <a:satOff val="-80396"/>
          <a:lumOff val="-17077"/>
        </a:schemeClr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Shape 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/3.0/" TargetMode="External"/><Relationship Id="rId3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/3.0/us/" TargetMode="Externa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adley Wickham  @hadleywickham Chief Scientist, RStudio"/>
          <p:cNvSpPr/>
          <p:nvPr>
            <p:ph type="body" sz="quarter" idx="13"/>
          </p:nvPr>
        </p:nvSpPr>
        <p:spPr>
          <a:xfrm>
            <a:off x="764356" y="6363586"/>
            <a:ext cx="9417051" cy="21894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48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t>Hadley Wickham </a:t>
            </a:r>
            <a:br/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@hadleywickham</a:t>
            </a:r>
            <a:br/>
            <a:r>
              <a:t>Chief Scientist, </a:t>
            </a:r>
            <a:r>
              <a:t>RStudio</a:t>
            </a:r>
          </a:p>
        </p:txBody>
      </p:sp>
      <p:pic>
        <p:nvPicPr>
          <p:cNvPr id="12" name="3.tiff" descr="3.tiff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67856" y="9118886"/>
            <a:ext cx="1117601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3.tiff" descr="3.tiff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09400" y="9251950"/>
            <a:ext cx="11176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/>
          <p:nvPr>
            <p:ph type="title"/>
          </p:nvPr>
        </p:nvSpPr>
        <p:spPr>
          <a:xfrm>
            <a:off x="764356" y="494230"/>
            <a:ext cx="11503845" cy="31242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lnSpc>
                <a:spcPct val="90000"/>
              </a:lnSpc>
              <a:defRPr sz="99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Month 2016"/>
          <p:cNvSpPr txBox="1"/>
          <p:nvPr>
            <p:ph type="body" sz="quarter" idx="14"/>
          </p:nvPr>
        </p:nvSpPr>
        <p:spPr>
          <a:xfrm>
            <a:off x="764356" y="4635499"/>
            <a:ext cx="1751839" cy="48260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3000">
                <a:latin typeface="VerlagCondensed-BlackItalic"/>
                <a:ea typeface="VerlagCondensed-BlackItalic"/>
                <a:cs typeface="VerlagCondensed-BlackItalic"/>
                <a:sym typeface="VerlagCondensed-BlackItalic"/>
              </a:defRPr>
            </a:lvl1pPr>
          </a:lstStyle>
          <a:p>
            <a:pPr/>
            <a:r>
              <a:t>Month 2016</a:t>
            </a:r>
          </a:p>
        </p:txBody>
      </p:sp>
      <p:sp>
        <p:nvSpPr>
          <p:cNvPr id="1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ubtitle">
    <p:bg>
      <p:bgPr>
        <a:solidFill>
          <a:schemeClr val="accent1">
            <a:hueOff val="-9935710"/>
            <a:satOff val="-80396"/>
            <a:lumOff val="-1707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ctr">
              <a:spcBef>
                <a:spcPts val="2400"/>
              </a:spcBef>
              <a:defRPr sz="10000"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ssertion + Evid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/>
          <p:nvPr>
            <p:ph type="title"/>
          </p:nvPr>
        </p:nvSpPr>
        <p:spPr>
          <a:xfrm>
            <a:off x="-1" y="0"/>
            <a:ext cx="13004801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Your turn">
    <p:bg>
      <p:bgPr>
        <a:solidFill>
          <a:schemeClr val="accent4">
            <a:hueOff val="1914119"/>
            <a:satOff val="-50363"/>
            <a:lumOff val="4934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xfrm>
            <a:off x="-1" y="0"/>
            <a:ext cx="13004801" cy="990601"/>
          </a:xfrm>
          <a:prstGeom prst="rect">
            <a:avLst/>
          </a:prstGeom>
          <a:solidFill>
            <a:schemeClr val="accent1">
              <a:hueOff val="-9935710"/>
              <a:satOff val="-80396"/>
              <a:lumOff val="-17077"/>
            </a:schemeClr>
          </a:solidFill>
        </p:spPr>
        <p:txBody>
          <a:bodyPr anchor="ctr"/>
          <a:lstStyle>
            <a:lvl1pPr>
              <a:spcBef>
                <a:spcPts val="2400"/>
              </a:spcBef>
              <a:defRPr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" name="Body Level One…"/>
          <p:cNvSpPr/>
          <p:nvPr>
            <p:ph type="body" idx="1"/>
          </p:nvPr>
        </p:nvSpPr>
        <p:spPr>
          <a:xfrm>
            <a:off x="661906" y="2371536"/>
            <a:ext cx="11680988" cy="6509128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+mn-lt"/>
                <a:ea typeface="+mn-ea"/>
                <a:cs typeface="+mn-cs"/>
                <a:sym typeface="Verlag Condensed"/>
              </a:defRPr>
            </a:lvl1pPr>
            <a:lvl2pPr>
              <a:defRPr sz="5000">
                <a:latin typeface="+mn-lt"/>
                <a:ea typeface="+mn-ea"/>
                <a:cs typeface="+mn-cs"/>
                <a:sym typeface="Verlag Condensed"/>
              </a:defRPr>
            </a:lvl2pPr>
            <a:lvl3pPr>
              <a:defRPr sz="5000">
                <a:latin typeface="+mn-lt"/>
                <a:ea typeface="+mn-ea"/>
                <a:cs typeface="+mn-cs"/>
                <a:sym typeface="Verlag Condensed"/>
              </a:defRPr>
            </a:lvl3pPr>
            <a:lvl4pPr>
              <a:defRPr sz="5000">
                <a:latin typeface="+mn-lt"/>
                <a:ea typeface="+mn-ea"/>
                <a:cs typeface="+mn-cs"/>
                <a:sym typeface="Verlag Condensed"/>
              </a:defRPr>
            </a:lvl4pPr>
            <a:lvl5pPr>
              <a:defRPr sz="5000">
                <a:latin typeface="+mn-lt"/>
                <a:ea typeface="+mn-ea"/>
                <a:cs typeface="+mn-cs"/>
                <a:sym typeface="Verlag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pt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pty - dark">
    <p:bg>
      <p:bgPr>
        <a:solidFill>
          <a:schemeClr val="accent1">
            <a:hueOff val="-9935710"/>
            <a:satOff val="-80396"/>
            <a:lumOff val="-1707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icense">
    <p:bg>
      <p:bgPr>
        <a:solidFill>
          <a:schemeClr val="accent1">
            <a:hueOff val="-9935710"/>
            <a:satOff val="-80396"/>
            <a:lumOff val="-1707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his work is licensed under the  Creative Commons Attribution-Noncommercial 3.0  United States License.…"/>
          <p:cNvSpPr txBox="1"/>
          <p:nvPr/>
        </p:nvSpPr>
        <p:spPr>
          <a:xfrm>
            <a:off x="1278361" y="3161029"/>
            <a:ext cx="10448078" cy="343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4400"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pPr>
            <a:r>
              <a:t>This work is licensed under the </a:t>
            </a:r>
            <a:br/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Creative Commons Attribution-Noncommercial 3.0 </a:t>
            </a:r>
            <a:b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</a:b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United States License</a:t>
            </a:r>
            <a:r>
              <a:t>. </a:t>
            </a:r>
          </a:p>
          <a:p>
            <a:pPr algn="ctr">
              <a:defRPr sz="4400"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pPr>
            <a:r>
              <a:t>To view a copy of this license, visit </a:t>
            </a:r>
            <a:br/>
            <a:r>
              <a:rPr>
                <a:hlinkClick r:id="rId2" invalidUrl="" action="" tgtFrame="" tooltip="" history="1" highlightClick="0" endSnd="0"/>
              </a:rPr>
              <a:t>http://creativecommons.org/licenses/by-nc/3.0/us/</a:t>
            </a:r>
          </a:p>
        </p:txBody>
      </p:sp>
      <p:sp>
        <p:nvSpPr>
          <p:cNvPr id="7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2498135"/>
            <a:satOff val="-57619"/>
            <a:lumOff val="5585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/>
          <p:nvPr>
            <p:ph type="body" idx="1"/>
          </p:nvPr>
        </p:nvSpPr>
        <p:spPr>
          <a:xfrm>
            <a:off x="482600" y="1473200"/>
            <a:ext cx="12039600" cy="769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49605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1pPr>
      <a:lvl2pPr marL="0" marR="0" indent="2286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2pPr>
      <a:lvl3pPr marL="0" marR="0" indent="4572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3pPr>
      <a:lvl4pPr marL="0" marR="0" indent="6858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4pPr>
      <a:lvl5pPr marL="0" marR="0" indent="9144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5pPr>
      <a:lvl6pPr marL="0" marR="0" indent="11430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6pPr>
      <a:lvl7pPr marL="0" marR="0" indent="13716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7pPr>
      <a:lvl8pPr marL="0" marR="0" indent="16002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8pPr>
      <a:lvl9pPr marL="0" marR="0" indent="18288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/3.0/us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hyperlink" Target="http://r-pkgs.had.co.nz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://hyperboleandahalf.blogspot.com/2010/09/four-levels-of-social-entrapment.html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://hyperboleandahalf.blogspot.com/2010/06/this-is-why-ill-never-be-adult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Hadley Wickham,  Jenny Bryan,  Di Cook"/>
          <p:cNvSpPr/>
          <p:nvPr>
            <p:ph type="body" idx="13"/>
          </p:nvPr>
        </p:nvSpPr>
        <p:spPr>
          <a:xfrm>
            <a:off x="764356" y="6506339"/>
            <a:ext cx="5154702" cy="2189481"/>
          </a:xfrm>
          <a:prstGeom prst="rect">
            <a:avLst/>
          </a:prstGeom>
        </p:spPr>
        <p:txBody>
          <a:bodyPr/>
          <a:lstStyle/>
          <a:p>
            <a:pPr>
              <a:defRPr sz="48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t>Hadley Wickham, </a:t>
            </a:r>
            <a:br/>
            <a:r>
              <a:t>Jenny Bryan, </a:t>
            </a:r>
            <a:br/>
            <a:r>
              <a:t>Di Cook </a:t>
            </a:r>
          </a:p>
        </p:txBody>
      </p:sp>
      <p:sp>
        <p:nvSpPr>
          <p:cNvPr id="82" name="Women’s coding workshop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Women’s coding workshop</a:t>
            </a:r>
          </a:p>
        </p:txBody>
      </p:sp>
      <p:sp>
        <p:nvSpPr>
          <p:cNvPr id="83" name="December 2017"/>
          <p:cNvSpPr txBox="1"/>
          <p:nvPr>
            <p:ph type="body" idx="14"/>
          </p:nvPr>
        </p:nvSpPr>
        <p:spPr>
          <a:xfrm>
            <a:off x="764356" y="4635499"/>
            <a:ext cx="2229232" cy="482602"/>
          </a:xfrm>
          <a:prstGeom prst="rect">
            <a:avLst/>
          </a:prstGeom>
        </p:spPr>
        <p:txBody>
          <a:bodyPr/>
          <a:lstStyle/>
          <a:p>
            <a:pPr/>
            <a:r>
              <a:t>December 2017</a:t>
            </a:r>
          </a:p>
        </p:txBody>
      </p:sp>
      <p:sp>
        <p:nvSpPr>
          <p:cNvPr id="84" name="http://bit.ly/forwards-nz"/>
          <p:cNvSpPr txBox="1"/>
          <p:nvPr/>
        </p:nvSpPr>
        <p:spPr>
          <a:xfrm rot="1914496">
            <a:off x="7883228" y="3775266"/>
            <a:ext cx="3844596" cy="55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defRPr>
            </a:lvl1pPr>
          </a:lstStyle>
          <a:p>
            <a:pPr>
              <a:defRPr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</a:defRPr>
            </a:pP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http://bit.ly/forwards-nz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his work is licensed under the  Creative Commons Attribution-Noncommercial 3.0  United States License.…"/>
          <p:cNvSpPr txBox="1"/>
          <p:nvPr/>
        </p:nvSpPr>
        <p:spPr>
          <a:xfrm>
            <a:off x="1278361" y="3046729"/>
            <a:ext cx="10448078" cy="366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spcBef>
                <a:spcPts val="2400"/>
              </a:spcBef>
              <a:defRPr sz="4400"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pPr>
            <a:r>
              <a:t>This work is licensed under the </a:t>
            </a:r>
            <a:br/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Creative Commons Attribution-Noncommercial 3.0 </a:t>
            </a:r>
            <a:b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</a:b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United States License</a:t>
            </a:r>
            <a:r>
              <a:t>. </a:t>
            </a:r>
          </a:p>
          <a:p>
            <a:pPr algn="ctr">
              <a:spcBef>
                <a:spcPts val="2400"/>
              </a:spcBef>
              <a:defRPr sz="4400"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pPr>
            <a:r>
              <a:t>To view a copy of this license, visit </a:t>
            </a:r>
            <a:br/>
            <a:r>
              <a:rPr>
                <a:hlinkClick r:id="rId2" invalidUrl="" action="" tgtFrame="" tooltip="" history="1" highlightClick="0" endSnd="0"/>
              </a:rPr>
              <a:t>http://creativecommons.org/licenses/by-nc/3.0/us/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reliminari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Preliminaries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Introduction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89" name="Hadley Wickham"/>
          <p:cNvSpPr txBox="1"/>
          <p:nvPr/>
        </p:nvSpPr>
        <p:spPr>
          <a:xfrm>
            <a:off x="2242683" y="2659670"/>
            <a:ext cx="3754425" cy="779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pPr/>
            <a:r>
              <a:t>Hadley Wickham</a:t>
            </a:r>
          </a:p>
        </p:txBody>
      </p:sp>
      <p:sp>
        <p:nvSpPr>
          <p:cNvPr id="90" name="Jenny Bryan"/>
          <p:cNvSpPr txBox="1"/>
          <p:nvPr/>
        </p:nvSpPr>
        <p:spPr>
          <a:xfrm>
            <a:off x="7479268" y="4486908"/>
            <a:ext cx="2752853" cy="779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pPr/>
            <a:r>
              <a:t>Jenny Bryan</a:t>
            </a:r>
          </a:p>
        </p:txBody>
      </p:sp>
      <p:sp>
        <p:nvSpPr>
          <p:cNvPr id="91" name="Di Cook"/>
          <p:cNvSpPr txBox="1"/>
          <p:nvPr/>
        </p:nvSpPr>
        <p:spPr>
          <a:xfrm>
            <a:off x="3295456" y="7481376"/>
            <a:ext cx="1856957" cy="779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pPr/>
            <a:r>
              <a:t>Di Cook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Your tur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</a:t>
            </a:r>
          </a:p>
        </p:txBody>
      </p:sp>
      <p:sp>
        <p:nvSpPr>
          <p:cNvPr id="94" name="This course is very hands on, and while we’re here to help you, the best resource is often the person sitting next to you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course is very hands on, and while we’re here to help you, the best resource is often the person sitting next to you.</a:t>
            </a:r>
          </a:p>
          <a:p>
            <a:pPr/>
            <a:r>
              <a:t>Introduce yourself to your neighbours. Who are you and what are you using R for?</a:t>
            </a:r>
          </a:p>
        </p:txBody>
      </p:sp>
      <p:sp>
        <p:nvSpPr>
          <p:cNvPr id="95" name="This means that you have to work!"/>
          <p:cNvSpPr/>
          <p:nvPr/>
        </p:nvSpPr>
        <p:spPr>
          <a:xfrm>
            <a:off x="9328150" y="1019033"/>
            <a:ext cx="3346450" cy="2114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731" y="0"/>
                </a:moveTo>
                <a:lnTo>
                  <a:pt x="17911" y="2603"/>
                </a:lnTo>
                <a:lnTo>
                  <a:pt x="410" y="2603"/>
                </a:lnTo>
                <a:cubicBezTo>
                  <a:pt x="184" y="2603"/>
                  <a:pt x="0" y="2894"/>
                  <a:pt x="0" y="3252"/>
                </a:cubicBezTo>
                <a:lnTo>
                  <a:pt x="0" y="20951"/>
                </a:lnTo>
                <a:cubicBezTo>
                  <a:pt x="0" y="21310"/>
                  <a:pt x="184" y="21600"/>
                  <a:pt x="410" y="21600"/>
                </a:cubicBezTo>
                <a:lnTo>
                  <a:pt x="21190" y="21600"/>
                </a:lnTo>
                <a:cubicBezTo>
                  <a:pt x="21416" y="21600"/>
                  <a:pt x="21600" y="21310"/>
                  <a:pt x="21600" y="20951"/>
                </a:cubicBezTo>
                <a:lnTo>
                  <a:pt x="21600" y="3252"/>
                </a:lnTo>
                <a:cubicBezTo>
                  <a:pt x="21600" y="2894"/>
                  <a:pt x="21416" y="2603"/>
                  <a:pt x="21190" y="2603"/>
                </a:cubicBezTo>
                <a:lnTo>
                  <a:pt x="19551" y="2603"/>
                </a:lnTo>
                <a:lnTo>
                  <a:pt x="18731" y="0"/>
                </a:lnTo>
                <a:close/>
              </a:path>
            </a:pathLst>
          </a:custGeom>
          <a:solidFill>
            <a:schemeClr val="accent5">
              <a:hueOff val="2498135"/>
              <a:satOff val="-57619"/>
              <a:lumOff val="55856"/>
            </a:schemeClr>
          </a:solidFill>
          <a:ln w="25400">
            <a:solidFill>
              <a:schemeClr val="accent2">
                <a:hueOff val="-8546427"/>
                <a:satOff val="-16585"/>
                <a:lumOff val="3315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This means that you have to work!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ackage…"/>
          <p:cNvSpPr txBox="1"/>
          <p:nvPr/>
        </p:nvSpPr>
        <p:spPr>
          <a:xfrm>
            <a:off x="6444220" y="6204862"/>
            <a:ext cx="6560580" cy="2557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b="1" sz="5300"/>
            </a:pPr>
            <a:r>
              <a:t>Package</a:t>
            </a:r>
          </a:p>
          <a:p>
            <a:pPr algn="ctr">
              <a:defRPr sz="5300"/>
            </a:pPr>
            <a:r>
              <a:t>Defines reusable components</a:t>
            </a:r>
          </a:p>
          <a:p>
            <a:pPr algn="ctr">
              <a:defRPr sz="5300"/>
            </a:pPr>
            <a:r>
              <a:t>No side-effects </a:t>
            </a:r>
          </a:p>
        </p:txBody>
      </p:sp>
      <p:sp>
        <p:nvSpPr>
          <p:cNvPr id="98" name="Script…"/>
          <p:cNvSpPr txBox="1"/>
          <p:nvPr/>
        </p:nvSpPr>
        <p:spPr>
          <a:xfrm>
            <a:off x="268005" y="406638"/>
            <a:ext cx="4737825" cy="2557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b="1" sz="5300"/>
            </a:pPr>
            <a:r>
              <a:t>Script</a:t>
            </a:r>
          </a:p>
          <a:p>
            <a:pPr algn="ctr">
              <a:defRPr sz="5300"/>
            </a:pPr>
            <a:r>
              <a:t>One off data analysis</a:t>
            </a:r>
          </a:p>
          <a:p>
            <a:pPr algn="ctr">
              <a:defRPr sz="5300"/>
            </a:pPr>
            <a:r>
              <a:t>Primarily side-effects</a:t>
            </a:r>
          </a:p>
        </p:txBody>
      </p:sp>
      <p:cxnSp>
        <p:nvCxnSpPr>
          <p:cNvPr id="99" name="Connection Line"/>
          <p:cNvCxnSpPr>
            <a:stCxn id="98" idx="0"/>
            <a:endCxn id="97" idx="0"/>
          </p:cNvCxnSpPr>
          <p:nvPr/>
        </p:nvCxnSpPr>
        <p:spPr>
          <a:xfrm>
            <a:off x="2636917" y="1685529"/>
            <a:ext cx="7087594" cy="5798225"/>
          </a:xfrm>
          <a:prstGeom prst="straightConnector1">
            <a:avLst/>
          </a:prstGeom>
          <a:ln w="762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Why make a reusable component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Why make a reusable component?</a:t>
            </a:r>
          </a:p>
        </p:txBody>
      </p:sp>
      <p:sp>
        <p:nvSpPr>
          <p:cNvPr id="102" name="You want to test it…"/>
          <p:cNvSpPr txBox="1"/>
          <p:nvPr/>
        </p:nvSpPr>
        <p:spPr>
          <a:xfrm>
            <a:off x="1291380" y="2580262"/>
            <a:ext cx="7958634" cy="4973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0999" indent="-380999">
              <a:spcBef>
                <a:spcPts val="1800"/>
              </a:spcBef>
              <a:buSzPct val="75000"/>
              <a:buChar char="•"/>
              <a:defRPr sz="7200"/>
            </a:pPr>
            <a:r>
              <a:t>You want to </a:t>
            </a:r>
            <a:r>
              <a:rPr b="1"/>
              <a:t>test</a:t>
            </a:r>
            <a:r>
              <a:t> it</a:t>
            </a:r>
          </a:p>
          <a:p>
            <a:pPr marL="380999" indent="-380999">
              <a:spcBef>
                <a:spcPts val="1800"/>
              </a:spcBef>
              <a:buSzPct val="75000"/>
              <a:buChar char="•"/>
              <a:defRPr sz="7200"/>
            </a:pPr>
            <a:r>
              <a:t>You want to </a:t>
            </a:r>
            <a:r>
              <a:rPr b="1"/>
              <a:t>generalise</a:t>
            </a:r>
            <a:r>
              <a:t> it</a:t>
            </a:r>
          </a:p>
          <a:p>
            <a:pPr marL="380999" indent="-380999">
              <a:spcBef>
                <a:spcPts val="1800"/>
              </a:spcBef>
              <a:buSzPct val="75000"/>
              <a:buChar char="•"/>
              <a:defRPr sz="7200"/>
            </a:pPr>
            <a:r>
              <a:t>You want to </a:t>
            </a:r>
            <a:r>
              <a:rPr b="1"/>
              <a:t>document</a:t>
            </a:r>
            <a:r>
              <a:t> it</a:t>
            </a:r>
          </a:p>
          <a:p>
            <a:pPr marL="380999" indent="-380999">
              <a:spcBef>
                <a:spcPts val="1800"/>
              </a:spcBef>
              <a:buSzPct val="75000"/>
              <a:buChar char="•"/>
              <a:defRPr sz="7200"/>
            </a:pPr>
            <a:r>
              <a:t>You want to </a:t>
            </a:r>
            <a:r>
              <a:rPr b="1"/>
              <a:t>share</a:t>
            </a:r>
            <a:r>
              <a:t>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he material is mostly drawn from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material is mostly drawn from</a:t>
            </a:r>
          </a:p>
        </p:txBody>
      </p:sp>
      <p:pic>
        <p:nvPicPr>
          <p:cNvPr id="105" name="cover.png" descr="cover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 rot="20624194">
            <a:off x="2183445" y="2444324"/>
            <a:ext cx="4441599" cy="582737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03200" dist="117160" dir="5400000">
              <a:srgbClr val="000000">
                <a:alpha val="55538"/>
              </a:srgbClr>
            </a:outerShdw>
          </a:effectLst>
        </p:spPr>
      </p:pic>
      <p:sp>
        <p:nvSpPr>
          <p:cNvPr id="106" name="http://r-pkgs.had.co.nz"/>
          <p:cNvSpPr txBox="1"/>
          <p:nvPr/>
        </p:nvSpPr>
        <p:spPr>
          <a:xfrm>
            <a:off x="6772226" y="4234179"/>
            <a:ext cx="3914242" cy="59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http://r-pkgs.had.co.nz</a:t>
            </a:r>
          </a:p>
        </p:txBody>
      </p:sp>
      <p:sp>
        <p:nvSpPr>
          <p:cNvPr id="107" name="https://amzn.com/1491910399"/>
          <p:cNvSpPr txBox="1"/>
          <p:nvPr/>
        </p:nvSpPr>
        <p:spPr>
          <a:xfrm>
            <a:off x="7134938" y="4912359"/>
            <a:ext cx="3551530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defRPr>
            </a:lvl1pPr>
          </a:lstStyle>
          <a:p>
            <a:pPr>
              <a:defRPr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</a:defRPr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https://amzn.com/1491910399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4">
            <a:hueOff val="1914119"/>
            <a:satOff val="-50363"/>
            <a:lumOff val="4934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0302" t="7187" r="1161" b="2779"/>
          <a:stretch>
            <a:fillRect/>
          </a:stretch>
        </p:blipFill>
        <p:spPr>
          <a:xfrm>
            <a:off x="4850131" y="701063"/>
            <a:ext cx="10213386" cy="8781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597" fill="norm" stroke="1" extrusionOk="0">
                <a:moveTo>
                  <a:pt x="10678" y="0"/>
                </a:moveTo>
                <a:cubicBezTo>
                  <a:pt x="10210" y="1"/>
                  <a:pt x="9461" y="40"/>
                  <a:pt x="9265" y="82"/>
                </a:cubicBezTo>
                <a:cubicBezTo>
                  <a:pt x="9086" y="120"/>
                  <a:pt x="8889" y="138"/>
                  <a:pt x="7760" y="225"/>
                </a:cubicBezTo>
                <a:cubicBezTo>
                  <a:pt x="6914" y="290"/>
                  <a:pt x="6636" y="336"/>
                  <a:pt x="6179" y="484"/>
                </a:cubicBezTo>
                <a:cubicBezTo>
                  <a:pt x="6049" y="526"/>
                  <a:pt x="5919" y="560"/>
                  <a:pt x="5890" y="560"/>
                </a:cubicBezTo>
                <a:cubicBezTo>
                  <a:pt x="5772" y="560"/>
                  <a:pt x="5160" y="823"/>
                  <a:pt x="4866" y="999"/>
                </a:cubicBezTo>
                <a:cubicBezTo>
                  <a:pt x="4674" y="1115"/>
                  <a:pt x="4514" y="1187"/>
                  <a:pt x="4449" y="1187"/>
                </a:cubicBezTo>
                <a:cubicBezTo>
                  <a:pt x="4337" y="1187"/>
                  <a:pt x="4134" y="1305"/>
                  <a:pt x="4107" y="1386"/>
                </a:cubicBezTo>
                <a:cubicBezTo>
                  <a:pt x="4098" y="1412"/>
                  <a:pt x="4038" y="1444"/>
                  <a:pt x="3973" y="1456"/>
                </a:cubicBezTo>
                <a:cubicBezTo>
                  <a:pt x="3861" y="1477"/>
                  <a:pt x="3706" y="1604"/>
                  <a:pt x="3706" y="1674"/>
                </a:cubicBezTo>
                <a:cubicBezTo>
                  <a:pt x="3706" y="1722"/>
                  <a:pt x="3454" y="2108"/>
                  <a:pt x="3423" y="2108"/>
                </a:cubicBezTo>
                <a:cubicBezTo>
                  <a:pt x="3408" y="2108"/>
                  <a:pt x="3283" y="2236"/>
                  <a:pt x="3145" y="2393"/>
                </a:cubicBezTo>
                <a:cubicBezTo>
                  <a:pt x="2966" y="2597"/>
                  <a:pt x="2874" y="2736"/>
                  <a:pt x="2821" y="2880"/>
                </a:cubicBezTo>
                <a:cubicBezTo>
                  <a:pt x="2781" y="2991"/>
                  <a:pt x="2729" y="3116"/>
                  <a:pt x="2706" y="3157"/>
                </a:cubicBezTo>
                <a:cubicBezTo>
                  <a:pt x="2683" y="3198"/>
                  <a:pt x="2662" y="3244"/>
                  <a:pt x="2660" y="3259"/>
                </a:cubicBezTo>
                <a:cubicBezTo>
                  <a:pt x="2659" y="3273"/>
                  <a:pt x="2631" y="3356"/>
                  <a:pt x="2598" y="3442"/>
                </a:cubicBezTo>
                <a:cubicBezTo>
                  <a:pt x="2565" y="3529"/>
                  <a:pt x="2520" y="3683"/>
                  <a:pt x="2498" y="3784"/>
                </a:cubicBezTo>
                <a:cubicBezTo>
                  <a:pt x="2476" y="3885"/>
                  <a:pt x="2440" y="3994"/>
                  <a:pt x="2419" y="4024"/>
                </a:cubicBezTo>
                <a:cubicBezTo>
                  <a:pt x="2326" y="4158"/>
                  <a:pt x="2192" y="4498"/>
                  <a:pt x="2172" y="4650"/>
                </a:cubicBezTo>
                <a:cubicBezTo>
                  <a:pt x="2158" y="4752"/>
                  <a:pt x="2119" y="4854"/>
                  <a:pt x="2069" y="4915"/>
                </a:cubicBezTo>
                <a:cubicBezTo>
                  <a:pt x="2015" y="4980"/>
                  <a:pt x="1983" y="5068"/>
                  <a:pt x="1973" y="5173"/>
                </a:cubicBezTo>
                <a:cubicBezTo>
                  <a:pt x="1965" y="5260"/>
                  <a:pt x="1925" y="5415"/>
                  <a:pt x="1884" y="5516"/>
                </a:cubicBezTo>
                <a:cubicBezTo>
                  <a:pt x="1842" y="5618"/>
                  <a:pt x="1799" y="5757"/>
                  <a:pt x="1787" y="5828"/>
                </a:cubicBezTo>
                <a:cubicBezTo>
                  <a:pt x="1775" y="5898"/>
                  <a:pt x="1755" y="5981"/>
                  <a:pt x="1742" y="6012"/>
                </a:cubicBezTo>
                <a:cubicBezTo>
                  <a:pt x="1699" y="6114"/>
                  <a:pt x="1651" y="6323"/>
                  <a:pt x="1628" y="6511"/>
                </a:cubicBezTo>
                <a:cubicBezTo>
                  <a:pt x="1616" y="6612"/>
                  <a:pt x="1583" y="6735"/>
                  <a:pt x="1555" y="6785"/>
                </a:cubicBezTo>
                <a:cubicBezTo>
                  <a:pt x="1514" y="6858"/>
                  <a:pt x="1502" y="7008"/>
                  <a:pt x="1495" y="7559"/>
                </a:cubicBezTo>
                <a:cubicBezTo>
                  <a:pt x="1486" y="8169"/>
                  <a:pt x="1508" y="8633"/>
                  <a:pt x="1571" y="9145"/>
                </a:cubicBezTo>
                <a:cubicBezTo>
                  <a:pt x="1588" y="9282"/>
                  <a:pt x="1620" y="9344"/>
                  <a:pt x="1756" y="9498"/>
                </a:cubicBezTo>
                <a:cubicBezTo>
                  <a:pt x="1847" y="9600"/>
                  <a:pt x="1946" y="9733"/>
                  <a:pt x="1977" y="9792"/>
                </a:cubicBezTo>
                <a:cubicBezTo>
                  <a:pt x="2047" y="9930"/>
                  <a:pt x="2168" y="10035"/>
                  <a:pt x="2291" y="10064"/>
                </a:cubicBezTo>
                <a:cubicBezTo>
                  <a:pt x="2363" y="10081"/>
                  <a:pt x="2403" y="10125"/>
                  <a:pt x="2453" y="10241"/>
                </a:cubicBezTo>
                <a:cubicBezTo>
                  <a:pt x="2490" y="10326"/>
                  <a:pt x="2552" y="10435"/>
                  <a:pt x="2590" y="10483"/>
                </a:cubicBezTo>
                <a:cubicBezTo>
                  <a:pt x="2628" y="10530"/>
                  <a:pt x="2660" y="10589"/>
                  <a:pt x="2660" y="10614"/>
                </a:cubicBezTo>
                <a:cubicBezTo>
                  <a:pt x="2660" y="10663"/>
                  <a:pt x="2782" y="10878"/>
                  <a:pt x="2835" y="10923"/>
                </a:cubicBezTo>
                <a:cubicBezTo>
                  <a:pt x="2852" y="10938"/>
                  <a:pt x="2911" y="10950"/>
                  <a:pt x="2965" y="10950"/>
                </a:cubicBezTo>
                <a:cubicBezTo>
                  <a:pt x="3151" y="10951"/>
                  <a:pt x="3157" y="10997"/>
                  <a:pt x="3120" y="12203"/>
                </a:cubicBezTo>
                <a:lnTo>
                  <a:pt x="3097" y="12923"/>
                </a:lnTo>
                <a:lnTo>
                  <a:pt x="3235" y="13023"/>
                </a:lnTo>
                <a:cubicBezTo>
                  <a:pt x="3537" y="13244"/>
                  <a:pt x="3529" y="13230"/>
                  <a:pt x="3483" y="13503"/>
                </a:cubicBezTo>
                <a:cubicBezTo>
                  <a:pt x="3446" y="13716"/>
                  <a:pt x="3448" y="13757"/>
                  <a:pt x="3492" y="13835"/>
                </a:cubicBezTo>
                <a:cubicBezTo>
                  <a:pt x="3540" y="13920"/>
                  <a:pt x="3536" y="13938"/>
                  <a:pt x="3419" y="14206"/>
                </a:cubicBezTo>
                <a:cubicBezTo>
                  <a:pt x="3162" y="14794"/>
                  <a:pt x="2997" y="14974"/>
                  <a:pt x="2275" y="15447"/>
                </a:cubicBezTo>
                <a:cubicBezTo>
                  <a:pt x="2105" y="15558"/>
                  <a:pt x="1862" y="15719"/>
                  <a:pt x="1735" y="15803"/>
                </a:cubicBezTo>
                <a:cubicBezTo>
                  <a:pt x="1511" y="15952"/>
                  <a:pt x="1318" y="16150"/>
                  <a:pt x="883" y="16682"/>
                </a:cubicBezTo>
                <a:cubicBezTo>
                  <a:pt x="768" y="16823"/>
                  <a:pt x="593" y="17013"/>
                  <a:pt x="494" y="17104"/>
                </a:cubicBezTo>
                <a:cubicBezTo>
                  <a:pt x="84" y="17481"/>
                  <a:pt x="1" y="17646"/>
                  <a:pt x="0" y="18081"/>
                </a:cubicBezTo>
                <a:cubicBezTo>
                  <a:pt x="0" y="18572"/>
                  <a:pt x="232" y="18951"/>
                  <a:pt x="689" y="19207"/>
                </a:cubicBezTo>
                <a:cubicBezTo>
                  <a:pt x="1121" y="19448"/>
                  <a:pt x="1143" y="19459"/>
                  <a:pt x="1361" y="19517"/>
                </a:cubicBezTo>
                <a:cubicBezTo>
                  <a:pt x="1646" y="19593"/>
                  <a:pt x="2936" y="19624"/>
                  <a:pt x="3832" y="19576"/>
                </a:cubicBezTo>
                <a:cubicBezTo>
                  <a:pt x="4224" y="19556"/>
                  <a:pt x="5363" y="19519"/>
                  <a:pt x="6362" y="19494"/>
                </a:cubicBezTo>
                <a:lnTo>
                  <a:pt x="8180" y="19450"/>
                </a:lnTo>
                <a:lnTo>
                  <a:pt x="8322" y="19536"/>
                </a:lnTo>
                <a:cubicBezTo>
                  <a:pt x="8412" y="19592"/>
                  <a:pt x="8522" y="19625"/>
                  <a:pt x="8624" y="19628"/>
                </a:cubicBezTo>
                <a:cubicBezTo>
                  <a:pt x="8778" y="19632"/>
                  <a:pt x="8792" y="19642"/>
                  <a:pt x="8954" y="19849"/>
                </a:cubicBezTo>
                <a:cubicBezTo>
                  <a:pt x="9165" y="20119"/>
                  <a:pt x="9439" y="20654"/>
                  <a:pt x="9538" y="20990"/>
                </a:cubicBezTo>
                <a:cubicBezTo>
                  <a:pt x="9622" y="21276"/>
                  <a:pt x="9778" y="21488"/>
                  <a:pt x="9953" y="21553"/>
                </a:cubicBezTo>
                <a:cubicBezTo>
                  <a:pt x="10010" y="21574"/>
                  <a:pt x="10164" y="21594"/>
                  <a:pt x="10295" y="21596"/>
                </a:cubicBezTo>
                <a:cubicBezTo>
                  <a:pt x="10489" y="21599"/>
                  <a:pt x="10579" y="21579"/>
                  <a:pt x="10786" y="21487"/>
                </a:cubicBezTo>
                <a:cubicBezTo>
                  <a:pt x="10925" y="21425"/>
                  <a:pt x="11098" y="21334"/>
                  <a:pt x="11170" y="21285"/>
                </a:cubicBezTo>
                <a:cubicBezTo>
                  <a:pt x="11243" y="21235"/>
                  <a:pt x="11320" y="21195"/>
                  <a:pt x="11341" y="21195"/>
                </a:cubicBezTo>
                <a:cubicBezTo>
                  <a:pt x="11362" y="21195"/>
                  <a:pt x="11430" y="21158"/>
                  <a:pt x="11491" y="21114"/>
                </a:cubicBezTo>
                <a:cubicBezTo>
                  <a:pt x="11553" y="21069"/>
                  <a:pt x="11711" y="20990"/>
                  <a:pt x="11843" y="20936"/>
                </a:cubicBezTo>
                <a:cubicBezTo>
                  <a:pt x="11975" y="20882"/>
                  <a:pt x="12230" y="20777"/>
                  <a:pt x="12407" y="20703"/>
                </a:cubicBezTo>
                <a:cubicBezTo>
                  <a:pt x="12585" y="20629"/>
                  <a:pt x="12792" y="20567"/>
                  <a:pt x="12867" y="20566"/>
                </a:cubicBezTo>
                <a:cubicBezTo>
                  <a:pt x="12941" y="20565"/>
                  <a:pt x="13109" y="20537"/>
                  <a:pt x="13240" y="20505"/>
                </a:cubicBezTo>
                <a:cubicBezTo>
                  <a:pt x="13539" y="20430"/>
                  <a:pt x="15582" y="20395"/>
                  <a:pt x="16073" y="20456"/>
                </a:cubicBezTo>
                <a:cubicBezTo>
                  <a:pt x="16579" y="20519"/>
                  <a:pt x="18869" y="20550"/>
                  <a:pt x="19242" y="20499"/>
                </a:cubicBezTo>
                <a:cubicBezTo>
                  <a:pt x="19765" y="20427"/>
                  <a:pt x="19965" y="20376"/>
                  <a:pt x="20070" y="20287"/>
                </a:cubicBezTo>
                <a:cubicBezTo>
                  <a:pt x="20125" y="20241"/>
                  <a:pt x="20228" y="20175"/>
                  <a:pt x="20300" y="20142"/>
                </a:cubicBezTo>
                <a:cubicBezTo>
                  <a:pt x="20371" y="20108"/>
                  <a:pt x="20430" y="20068"/>
                  <a:pt x="20430" y="20051"/>
                </a:cubicBezTo>
                <a:cubicBezTo>
                  <a:pt x="20430" y="20034"/>
                  <a:pt x="20501" y="19975"/>
                  <a:pt x="20588" y="19920"/>
                </a:cubicBezTo>
                <a:cubicBezTo>
                  <a:pt x="20752" y="19816"/>
                  <a:pt x="20819" y="19718"/>
                  <a:pt x="20989" y="19333"/>
                </a:cubicBezTo>
                <a:cubicBezTo>
                  <a:pt x="21136" y="18999"/>
                  <a:pt x="21257" y="18873"/>
                  <a:pt x="21430" y="18873"/>
                </a:cubicBezTo>
                <a:cubicBezTo>
                  <a:pt x="21595" y="18873"/>
                  <a:pt x="21600" y="18851"/>
                  <a:pt x="21509" y="18545"/>
                </a:cubicBezTo>
                <a:cubicBezTo>
                  <a:pt x="21475" y="18431"/>
                  <a:pt x="21440" y="18298"/>
                  <a:pt x="21431" y="18247"/>
                </a:cubicBezTo>
                <a:cubicBezTo>
                  <a:pt x="21409" y="18126"/>
                  <a:pt x="21137" y="17768"/>
                  <a:pt x="21067" y="17768"/>
                </a:cubicBezTo>
                <a:cubicBezTo>
                  <a:pt x="21037" y="17768"/>
                  <a:pt x="20996" y="17748"/>
                  <a:pt x="20975" y="17724"/>
                </a:cubicBezTo>
                <a:cubicBezTo>
                  <a:pt x="20955" y="17700"/>
                  <a:pt x="20877" y="17671"/>
                  <a:pt x="20803" y="17659"/>
                </a:cubicBezTo>
                <a:cubicBezTo>
                  <a:pt x="20687" y="17641"/>
                  <a:pt x="20669" y="17626"/>
                  <a:pt x="20677" y="17560"/>
                </a:cubicBezTo>
                <a:cubicBezTo>
                  <a:pt x="20688" y="17467"/>
                  <a:pt x="20578" y="17422"/>
                  <a:pt x="20420" y="17455"/>
                </a:cubicBezTo>
                <a:cubicBezTo>
                  <a:pt x="20365" y="17466"/>
                  <a:pt x="20248" y="17458"/>
                  <a:pt x="20161" y="17435"/>
                </a:cubicBezTo>
                <a:cubicBezTo>
                  <a:pt x="20006" y="17395"/>
                  <a:pt x="19919" y="17377"/>
                  <a:pt x="19464" y="17292"/>
                </a:cubicBezTo>
                <a:cubicBezTo>
                  <a:pt x="19342" y="17269"/>
                  <a:pt x="19164" y="17210"/>
                  <a:pt x="19068" y="17163"/>
                </a:cubicBezTo>
                <a:cubicBezTo>
                  <a:pt x="18972" y="17115"/>
                  <a:pt x="18851" y="17054"/>
                  <a:pt x="18799" y="17028"/>
                </a:cubicBezTo>
                <a:cubicBezTo>
                  <a:pt x="18746" y="17002"/>
                  <a:pt x="18694" y="16984"/>
                  <a:pt x="18681" y="16987"/>
                </a:cubicBezTo>
                <a:cubicBezTo>
                  <a:pt x="18669" y="16990"/>
                  <a:pt x="18643" y="16959"/>
                  <a:pt x="18624" y="16918"/>
                </a:cubicBezTo>
                <a:cubicBezTo>
                  <a:pt x="18594" y="16854"/>
                  <a:pt x="18607" y="16817"/>
                  <a:pt x="18704" y="16679"/>
                </a:cubicBezTo>
                <a:cubicBezTo>
                  <a:pt x="18767" y="16589"/>
                  <a:pt x="18868" y="16391"/>
                  <a:pt x="18929" y="16239"/>
                </a:cubicBezTo>
                <a:cubicBezTo>
                  <a:pt x="19070" y="15882"/>
                  <a:pt x="19233" y="15686"/>
                  <a:pt x="19559" y="15480"/>
                </a:cubicBezTo>
                <a:cubicBezTo>
                  <a:pt x="19629" y="15436"/>
                  <a:pt x="19752" y="15339"/>
                  <a:pt x="19833" y="15266"/>
                </a:cubicBezTo>
                <a:cubicBezTo>
                  <a:pt x="19914" y="15193"/>
                  <a:pt x="20026" y="15104"/>
                  <a:pt x="20082" y="15068"/>
                </a:cubicBezTo>
                <a:cubicBezTo>
                  <a:pt x="20183" y="15003"/>
                  <a:pt x="20184" y="15001"/>
                  <a:pt x="20171" y="14766"/>
                </a:cubicBezTo>
                <a:cubicBezTo>
                  <a:pt x="20155" y="14466"/>
                  <a:pt x="20116" y="14416"/>
                  <a:pt x="19787" y="14274"/>
                </a:cubicBezTo>
                <a:cubicBezTo>
                  <a:pt x="19483" y="14142"/>
                  <a:pt x="19058" y="14083"/>
                  <a:pt x="18415" y="14083"/>
                </a:cubicBezTo>
                <a:lnTo>
                  <a:pt x="17995" y="14083"/>
                </a:lnTo>
                <a:lnTo>
                  <a:pt x="17953" y="13984"/>
                </a:lnTo>
                <a:cubicBezTo>
                  <a:pt x="17921" y="13907"/>
                  <a:pt x="17868" y="13869"/>
                  <a:pt x="17722" y="13819"/>
                </a:cubicBezTo>
                <a:cubicBezTo>
                  <a:pt x="17567" y="13766"/>
                  <a:pt x="17477" y="13698"/>
                  <a:pt x="17240" y="13458"/>
                </a:cubicBezTo>
                <a:cubicBezTo>
                  <a:pt x="17079" y="13295"/>
                  <a:pt x="16887" y="13069"/>
                  <a:pt x="16812" y="12956"/>
                </a:cubicBezTo>
                <a:cubicBezTo>
                  <a:pt x="16738" y="12843"/>
                  <a:pt x="16639" y="12694"/>
                  <a:pt x="16594" y="12626"/>
                </a:cubicBezTo>
                <a:lnTo>
                  <a:pt x="16511" y="12501"/>
                </a:lnTo>
                <a:lnTo>
                  <a:pt x="16489" y="10317"/>
                </a:lnTo>
                <a:cubicBezTo>
                  <a:pt x="16455" y="6945"/>
                  <a:pt x="16423" y="5638"/>
                  <a:pt x="16367" y="5258"/>
                </a:cubicBezTo>
                <a:cubicBezTo>
                  <a:pt x="16266" y="4581"/>
                  <a:pt x="16217" y="4293"/>
                  <a:pt x="16155" y="4026"/>
                </a:cubicBezTo>
                <a:cubicBezTo>
                  <a:pt x="16119" y="3875"/>
                  <a:pt x="16091" y="3714"/>
                  <a:pt x="16091" y="3667"/>
                </a:cubicBezTo>
                <a:cubicBezTo>
                  <a:pt x="16091" y="3620"/>
                  <a:pt x="16048" y="3476"/>
                  <a:pt x="15995" y="3348"/>
                </a:cubicBezTo>
                <a:cubicBezTo>
                  <a:pt x="15943" y="3219"/>
                  <a:pt x="15901" y="3103"/>
                  <a:pt x="15901" y="3090"/>
                </a:cubicBezTo>
                <a:cubicBezTo>
                  <a:pt x="15901" y="3077"/>
                  <a:pt x="15860" y="2987"/>
                  <a:pt x="15809" y="2891"/>
                </a:cubicBezTo>
                <a:cubicBezTo>
                  <a:pt x="15759" y="2794"/>
                  <a:pt x="15707" y="2674"/>
                  <a:pt x="15694" y="2623"/>
                </a:cubicBezTo>
                <a:cubicBezTo>
                  <a:pt x="15682" y="2573"/>
                  <a:pt x="15566" y="2404"/>
                  <a:pt x="15437" y="2249"/>
                </a:cubicBezTo>
                <a:cubicBezTo>
                  <a:pt x="15309" y="2095"/>
                  <a:pt x="15203" y="1955"/>
                  <a:pt x="15203" y="1937"/>
                </a:cubicBezTo>
                <a:cubicBezTo>
                  <a:pt x="15203" y="1920"/>
                  <a:pt x="15110" y="1839"/>
                  <a:pt x="14996" y="1758"/>
                </a:cubicBezTo>
                <a:cubicBezTo>
                  <a:pt x="14882" y="1676"/>
                  <a:pt x="14703" y="1531"/>
                  <a:pt x="14597" y="1434"/>
                </a:cubicBezTo>
                <a:cubicBezTo>
                  <a:pt x="14492" y="1338"/>
                  <a:pt x="14361" y="1231"/>
                  <a:pt x="14306" y="1199"/>
                </a:cubicBezTo>
                <a:cubicBezTo>
                  <a:pt x="14251" y="1167"/>
                  <a:pt x="14177" y="1113"/>
                  <a:pt x="14142" y="1079"/>
                </a:cubicBezTo>
                <a:cubicBezTo>
                  <a:pt x="14067" y="1006"/>
                  <a:pt x="13752" y="785"/>
                  <a:pt x="13570" y="678"/>
                </a:cubicBezTo>
                <a:cubicBezTo>
                  <a:pt x="13439" y="602"/>
                  <a:pt x="12656" y="375"/>
                  <a:pt x="12521" y="375"/>
                </a:cubicBezTo>
                <a:cubicBezTo>
                  <a:pt x="12480" y="375"/>
                  <a:pt x="12295" y="333"/>
                  <a:pt x="12107" y="281"/>
                </a:cubicBezTo>
                <a:cubicBezTo>
                  <a:pt x="11423" y="89"/>
                  <a:pt x="11225" y="39"/>
                  <a:pt x="11023" y="11"/>
                </a:cubicBezTo>
                <a:cubicBezTo>
                  <a:pt x="10960" y="3"/>
                  <a:pt x="10835" y="-1"/>
                  <a:pt x="10678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10" name="The bad news: It’s going to be frustrating"/>
          <p:cNvSpPr txBox="1"/>
          <p:nvPr/>
        </p:nvSpPr>
        <p:spPr>
          <a:xfrm>
            <a:off x="316123" y="373354"/>
            <a:ext cx="5218629" cy="2727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2400"/>
              </a:spcBef>
              <a:defRPr b="1" sz="6100">
                <a:latin typeface="Archer-Bold"/>
                <a:ea typeface="Archer-Bold"/>
                <a:cs typeface="Archer-Bold"/>
                <a:sym typeface="Archer-Bold"/>
              </a:defRPr>
            </a:pPr>
            <a:r>
              <a:t>The bad news:</a:t>
            </a:r>
            <a:br/>
            <a:r>
              <a:rPr b="0">
                <a:latin typeface="Archer-Hairline"/>
                <a:ea typeface="Archer-Hairline"/>
                <a:cs typeface="Archer-Hairline"/>
                <a:sym typeface="Archer-Hairline"/>
              </a:rPr>
              <a:t>It’s going to be frustrating</a:t>
            </a:r>
          </a:p>
        </p:txBody>
      </p:sp>
      <p:sp>
        <p:nvSpPr>
          <p:cNvPr id="111" name="http://hyperboleandahalf.blogspot.com/2010/09/four-levels-of-social-entrapment.html"/>
          <p:cNvSpPr txBox="1"/>
          <p:nvPr/>
        </p:nvSpPr>
        <p:spPr>
          <a:xfrm>
            <a:off x="0" y="9279266"/>
            <a:ext cx="1223645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latin typeface="Inconsolata Regular"/>
                <a:ea typeface="Inconsolata Regular"/>
                <a:cs typeface="Inconsolata Regular"/>
                <a:sym typeface="Inconsolata Regular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http://hyperboleandahalf.blogspot.com/2010/09/four-levels-of-social-entrapment.html</a:t>
            </a:r>
          </a:p>
        </p:txBody>
      </p:sp>
      <p:sp>
        <p:nvSpPr>
          <p:cNvPr id="112" name="© Allie Brosh"/>
          <p:cNvSpPr txBox="1"/>
          <p:nvPr/>
        </p:nvSpPr>
        <p:spPr>
          <a:xfrm>
            <a:off x="11181715" y="35534"/>
            <a:ext cx="1823086" cy="48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/>
            </a:lvl1pPr>
          </a:lstStyle>
          <a:p>
            <a:pPr/>
            <a:r>
              <a:t>© Allie Brosh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he good news: Frustration is typical and temporary"/>
          <p:cNvSpPr txBox="1"/>
          <p:nvPr/>
        </p:nvSpPr>
        <p:spPr>
          <a:xfrm>
            <a:off x="6502400" y="4505523"/>
            <a:ext cx="5918468" cy="2547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5700">
                <a:solidFill>
                  <a:srgbClr val="FFFFFF"/>
                </a:solidFill>
                <a:latin typeface="Archer-Bold"/>
                <a:ea typeface="Archer-Bold"/>
                <a:cs typeface="Archer-Bold"/>
                <a:sym typeface="Archer-Bold"/>
              </a:defRPr>
            </a:pPr>
            <a:r>
              <a:t>The good news:</a:t>
            </a:r>
            <a:br/>
            <a:r>
              <a:rPr b="0">
                <a:latin typeface="Archer-Hairline"/>
                <a:ea typeface="Archer-Hairline"/>
                <a:cs typeface="Archer-Hairline"/>
                <a:sym typeface="Archer-Hairline"/>
              </a:rPr>
              <a:t>Frustration is typical and temporary</a:t>
            </a:r>
          </a:p>
        </p:txBody>
      </p:sp>
      <p:sp>
        <p:nvSpPr>
          <p:cNvPr id="116" name="http://hyperboleandahalf.blogspot.com/2010/06/this-is-why-ill-never-be-adult.html"/>
          <p:cNvSpPr txBox="1"/>
          <p:nvPr/>
        </p:nvSpPr>
        <p:spPr>
          <a:xfrm>
            <a:off x="-37834" y="9335516"/>
            <a:ext cx="12458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Inconsolata Regular"/>
                <a:ea typeface="Inconsolata Regular"/>
                <a:cs typeface="Inconsolata Regular"/>
                <a:sym typeface="Inconsolata Regular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http://hyperboleandahalf.blogspot.com/2010/06/this-is-why-ill-never-be-adult.html</a:t>
            </a:r>
          </a:p>
        </p:txBody>
      </p:sp>
      <p:sp>
        <p:nvSpPr>
          <p:cNvPr id="117" name="© Allie Brosh"/>
          <p:cNvSpPr txBox="1"/>
          <p:nvPr/>
        </p:nvSpPr>
        <p:spPr>
          <a:xfrm>
            <a:off x="11181715" y="38099"/>
            <a:ext cx="1823086" cy="48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400"/>
              </a:spcBef>
              <a:defRPr b="1" sz="3000">
                <a:solidFill>
                  <a:srgbClr val="FFFFFF"/>
                </a:solidFill>
              </a:defRPr>
            </a:lvl1pPr>
          </a:lstStyle>
          <a:p>
            <a:pPr/>
            <a:r>
              <a:t>© Allie Brosh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F3A2D"/>
      </a:dk1>
      <a:lt1>
        <a:srgbClr val="121F3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Verlag Condensed"/>
        <a:ea typeface="Verlag Condensed"/>
        <a:cs typeface="Verlag Condensed"/>
      </a:majorFont>
      <a:minorFont>
        <a:latin typeface="Verlag Condensed"/>
        <a:ea typeface="Verlag Condensed"/>
        <a:cs typeface="Verlag Condense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29711"/>
          </a:srgbClr>
        </a:solidFill>
        <a:ln w="254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Verlag Condensed"/>
        <a:ea typeface="Verlag Condensed"/>
        <a:cs typeface="Verlag Condensed"/>
      </a:majorFont>
      <a:minorFont>
        <a:latin typeface="Verlag Condensed"/>
        <a:ea typeface="Verlag Condensed"/>
        <a:cs typeface="Verlag Condense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29711"/>
          </a:srgbClr>
        </a:solidFill>
        <a:ln w="254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