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B1E41BC9-A336-4D9D-A2C1-37034477CD32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Relationship Id="rId3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us/" TargetMode="Externa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/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@hadleywickham</a:t>
            </a:r>
            <a:br/>
            <a:r>
              <a:t>Chief Scientist, </a:t>
            </a:r>
            <a:r>
              <a:t>RStudio</a:t>
            </a:r>
          </a:p>
        </p:txBody>
      </p:sp>
      <p:pic>
        <p:nvPicPr>
          <p:cNvPr id="12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/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Month 2016"/>
          <p:cNvSpPr txBox="1"/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Month 2016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itl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spcBef>
                <a:spcPts val="2400"/>
              </a:spcBef>
              <a:defRPr sz="100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ssertion +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idx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  <a:lvl2pPr>
              <a:defRPr sz="3600">
                <a:latin typeface="Inconsolata Regular"/>
                <a:ea typeface="Inconsolata Regular"/>
                <a:cs typeface="Inconsolata Regular"/>
                <a:sym typeface="Inconsolata Regular"/>
              </a:defRPr>
            </a:lvl2pPr>
            <a:lvl3pPr>
              <a:defRPr sz="3600">
                <a:latin typeface="Inconsolata Regular"/>
                <a:ea typeface="Inconsolata Regular"/>
                <a:cs typeface="Inconsolata Regular"/>
                <a:sym typeface="Inconsolata Regular"/>
              </a:defRPr>
            </a:lvl3pPr>
            <a:lvl4pPr>
              <a:defRPr sz="3600">
                <a:latin typeface="Inconsolata Regular"/>
                <a:ea typeface="Inconsolata Regular"/>
                <a:cs typeface="Inconsolata Regular"/>
                <a:sym typeface="Inconsolata Regular"/>
              </a:defRPr>
            </a:lvl4pPr>
            <a:lvl5pPr>
              <a:defRPr sz="3600">
                <a:latin typeface="Inconsolata Regular"/>
                <a:ea typeface="Inconsolata Regular"/>
                <a:cs typeface="Inconsolata Regular"/>
                <a:sym typeface="Inconsolata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it.ly/tidy-tools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hyperlink" Target="http://happygitwithr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i.org/10.7287/peerj.preprints.3159v2" TargetMode="External"/><Relationship Id="rId3" Type="http://schemas.openxmlformats.org/officeDocument/2006/relationships/image" Target="../media/image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ckages &amp; R code"/>
          <p:cNvSpPr/>
          <p:nvPr>
            <p:ph type="ctrTitle"/>
          </p:nvPr>
        </p:nvSpPr>
        <p:spPr>
          <a:xfrm>
            <a:off x="764356" y="494230"/>
            <a:ext cx="11503844" cy="3877382"/>
          </a:xfrm>
          <a:prstGeom prst="rect">
            <a:avLst/>
          </a:prstGeom>
        </p:spPr>
        <p:txBody>
          <a:bodyPr/>
          <a:lstStyle/>
          <a:p>
            <a:pPr/>
            <a:r>
              <a:t>Packages &amp; R code</a:t>
            </a:r>
          </a:p>
        </p:txBody>
      </p:sp>
      <p:sp>
        <p:nvSpPr>
          <p:cNvPr id="91" name="Hadley Wickham,  Jenny Bryan,  Di Cook"/>
          <p:cNvSpPr/>
          <p:nvPr/>
        </p:nvSpPr>
        <p:spPr>
          <a:xfrm>
            <a:off x="764356" y="6506339"/>
            <a:ext cx="5154702" cy="218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Wickham, </a:t>
            </a:r>
            <a:br/>
            <a:r>
              <a:t>Jenny Bryan, </a:t>
            </a:r>
            <a:br/>
            <a:r>
              <a:t>Di Cook </a:t>
            </a:r>
          </a:p>
        </p:txBody>
      </p:sp>
      <p:sp>
        <p:nvSpPr>
          <p:cNvPr id="92" name="December 2017"/>
          <p:cNvSpPr txBox="1"/>
          <p:nvPr/>
        </p:nvSpPr>
        <p:spPr>
          <a:xfrm>
            <a:off x="764356" y="4635499"/>
            <a:ext cx="2229232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December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Manage working directories"/>
          <p:cNvSpPr/>
          <p:nvPr>
            <p:ph type="title"/>
          </p:nvPr>
        </p:nvSpPr>
        <p:spPr>
          <a:xfrm>
            <a:off x="12700" y="-1"/>
            <a:ext cx="13004800" cy="990601"/>
          </a:xfrm>
          <a:prstGeom prst="rect">
            <a:avLst/>
          </a:prstGeom>
        </p:spPr>
        <p:txBody>
          <a:bodyPr/>
          <a:lstStyle/>
          <a:p>
            <a:pPr/>
            <a:r>
              <a:t>Manage working directories</a:t>
            </a:r>
          </a:p>
        </p:txBody>
      </p:sp>
      <p:sp>
        <p:nvSpPr>
          <p:cNvPr id="115" name="If the first line of your #rstats script is…"/>
          <p:cNvSpPr txBox="1"/>
          <p:nvPr/>
        </p:nvSpPr>
        <p:spPr>
          <a:xfrm>
            <a:off x="207118" y="3163619"/>
            <a:ext cx="12797682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400"/>
              </a:spcBef>
              <a:defRPr sz="34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If the first line of your #rstats script is</a:t>
            </a:r>
          </a:p>
          <a:p>
            <a:pPr>
              <a:spcBef>
                <a:spcPts val="2400"/>
              </a:spcBef>
              <a:defRPr sz="2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setwd("C:\Users\jenny\path\that\only\I\have")</a:t>
            </a:r>
          </a:p>
          <a:p>
            <a:pPr>
              <a:spcBef>
                <a:spcPts val="2400"/>
              </a:spcBef>
              <a:defRPr sz="34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I will come into your lab and SET YOUR COMPUTER ON FIRE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🔥</a:t>
            </a:r>
            <a:r>
              <a:t>.</a:t>
            </a:r>
          </a:p>
          <a:p>
            <a:pPr algn="r">
              <a:spcBef>
                <a:spcPts val="2400"/>
              </a:spcBef>
              <a:defRPr i="1" sz="3400">
                <a:latin typeface="Archer-BookItalic"/>
                <a:ea typeface="Archer-BookItalic"/>
                <a:cs typeface="Archer-BookItalic"/>
                <a:sym typeface="Archer-BookItalic"/>
              </a:defRPr>
            </a:pPr>
            <a:r>
              <a:t>— Mash-up of rage tweets by @jennybc and @tpoi.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nhanced navig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Enhanced navigation</a:t>
            </a:r>
          </a:p>
        </p:txBody>
      </p:sp>
      <p:pic>
        <p:nvPicPr>
          <p:cNvPr id="118" name="Screen Shot 2017-09-06 at 9.58.11 AM.png" descr="Screen Shot 2017-09-06 at 9.58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2047" y="1508312"/>
            <a:ext cx="6844372" cy="616544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Ctrl + . = find functions/files"/>
          <p:cNvSpPr txBox="1"/>
          <p:nvPr/>
        </p:nvSpPr>
        <p:spPr>
          <a:xfrm>
            <a:off x="900505" y="7065435"/>
            <a:ext cx="4359403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Ctrl + . = find functions/files</a:t>
            </a:r>
          </a:p>
        </p:txBody>
      </p:sp>
      <p:pic>
        <p:nvPicPr>
          <p:cNvPr id="120" name="Screen Shot 2017-09-06 at 9.58.25 AM.png" descr="Screen Shot 2017-09-06 at 9.58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459" y="2945789"/>
            <a:ext cx="6844388" cy="61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F2 = jump to definition"/>
          <p:cNvSpPr txBox="1"/>
          <p:nvPr/>
        </p:nvSpPr>
        <p:spPr>
          <a:xfrm>
            <a:off x="8123911" y="8418177"/>
            <a:ext cx="3601365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F2 = jump to 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y first packag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first 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# Verify that you can create a package with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Verify that you can create a package with: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usethis::create_package("~/Desktop/mypackage")</a:t>
            </a:r>
          </a:p>
          <a:p>
            <a:pPr/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What other files and directories are created?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You can also create new project using RStudio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but it has some slight differences that will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cause hassles today (but not in general)</a:t>
            </a:r>
          </a:p>
        </p:txBody>
      </p:sp>
      <p:sp>
        <p:nvSpPr>
          <p:cNvPr id="126" name="Your turn"/>
          <p:cNvSpPr/>
          <p:nvPr>
            <p:ph type="title"/>
          </p:nvPr>
        </p:nvSpPr>
        <p:spPr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</a:ln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Your 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happens we run create_package()?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What happens we run create_package()?</a:t>
            </a:r>
          </a:p>
        </p:txBody>
      </p:sp>
      <p:sp>
        <p:nvSpPr>
          <p:cNvPr id="129" name="R/"/>
          <p:cNvSpPr/>
          <p:nvPr/>
        </p:nvSpPr>
        <p:spPr>
          <a:xfrm>
            <a:off x="8116241" y="3594683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 sz="4400"/>
            </a:lvl1pPr>
          </a:lstStyle>
          <a:p>
            <a:pPr/>
            <a:r>
              <a:t>R/</a:t>
            </a:r>
          </a:p>
        </p:txBody>
      </p:sp>
      <p:sp>
        <p:nvSpPr>
          <p:cNvPr id="130" name="mypackage.Rproj"/>
          <p:cNvSpPr/>
          <p:nvPr/>
        </p:nvSpPr>
        <p:spPr>
          <a:xfrm>
            <a:off x="4876917" y="1556263"/>
            <a:ext cx="3575504" cy="1362403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 sz="4400"/>
            </a:lvl1pPr>
          </a:lstStyle>
          <a:p>
            <a:pPr/>
            <a:r>
              <a:t>mypackage.Rproj</a:t>
            </a:r>
          </a:p>
        </p:txBody>
      </p:sp>
      <p:sp>
        <p:nvSpPr>
          <p:cNvPr id="131" name="DESCRIPTION"/>
          <p:cNvSpPr/>
          <p:nvPr/>
        </p:nvSpPr>
        <p:spPr>
          <a:xfrm>
            <a:off x="8116241" y="5540701"/>
            <a:ext cx="354460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 sz="4400"/>
            </a:lvl1pPr>
          </a:lstStyle>
          <a:p>
            <a:pPr/>
            <a:r>
              <a:t>DESCRIPTION</a:t>
            </a:r>
          </a:p>
        </p:txBody>
      </p:sp>
      <p:cxnSp>
        <p:nvCxnSpPr>
          <p:cNvPr id="132" name="Connection Line"/>
          <p:cNvCxnSpPr>
            <a:stCxn id="135" idx="0"/>
            <a:endCxn id="130" idx="0"/>
          </p:cNvCxnSpPr>
          <p:nvPr/>
        </p:nvCxnSpPr>
        <p:spPr>
          <a:xfrm flipV="1">
            <a:off x="4241577" y="2237464"/>
            <a:ext cx="2423092" cy="2917796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133" name="Connection Line"/>
          <p:cNvCxnSpPr>
            <a:stCxn id="135" idx="0"/>
            <a:endCxn id="131" idx="0"/>
          </p:cNvCxnSpPr>
          <p:nvPr/>
        </p:nvCxnSpPr>
        <p:spPr>
          <a:xfrm>
            <a:off x="4241577" y="5155259"/>
            <a:ext cx="5646968" cy="1020443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134" name="Connection Line"/>
          <p:cNvCxnSpPr>
            <a:stCxn id="135" idx="0"/>
            <a:endCxn id="129" idx="0"/>
          </p:cNvCxnSpPr>
          <p:nvPr/>
        </p:nvCxnSpPr>
        <p:spPr>
          <a:xfrm flipV="1">
            <a:off x="4241577" y="4229683"/>
            <a:ext cx="4509665" cy="925577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35" name="create_package(&quot;mypackage&quot;)"/>
          <p:cNvSpPr txBox="1"/>
          <p:nvPr/>
        </p:nvSpPr>
        <p:spPr>
          <a:xfrm>
            <a:off x="669702" y="4831409"/>
            <a:ext cx="71437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create_package("mypackage")</a:t>
            </a:r>
          </a:p>
        </p:txBody>
      </p:sp>
      <p:sp>
        <p:nvSpPr>
          <p:cNvPr id="136" name="NAMESPACE"/>
          <p:cNvSpPr/>
          <p:nvPr/>
        </p:nvSpPr>
        <p:spPr>
          <a:xfrm>
            <a:off x="5193934" y="7486719"/>
            <a:ext cx="354460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 sz="4400"/>
            </a:lvl1pPr>
          </a:lstStyle>
          <a:p>
            <a:pPr/>
            <a:r>
              <a:t>NAMESPACE</a:t>
            </a:r>
          </a:p>
        </p:txBody>
      </p:sp>
      <p:cxnSp>
        <p:nvCxnSpPr>
          <p:cNvPr id="137" name="Connection Line"/>
          <p:cNvCxnSpPr>
            <a:stCxn id="135" idx="0"/>
            <a:endCxn id="136" idx="0"/>
          </p:cNvCxnSpPr>
          <p:nvPr/>
        </p:nvCxnSpPr>
        <p:spPr>
          <a:xfrm>
            <a:off x="4241577" y="5155259"/>
            <a:ext cx="2724661" cy="2966461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ackage.skeleton()"/>
          <p:cNvSpPr txBox="1"/>
          <p:nvPr/>
        </p:nvSpPr>
        <p:spPr>
          <a:xfrm>
            <a:off x="682823" y="4159250"/>
            <a:ext cx="115443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package.skeleton()</a:t>
            </a:r>
          </a:p>
        </p:txBody>
      </p:sp>
      <p:sp>
        <p:nvSpPr>
          <p:cNvPr id="140" name="Never use this!"/>
          <p:cNvSpPr txBox="1"/>
          <p:nvPr/>
        </p:nvSpPr>
        <p:spPr>
          <a:xfrm>
            <a:off x="5158087" y="6234056"/>
            <a:ext cx="2593773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Never use this!</a:t>
            </a:r>
          </a:p>
        </p:txBody>
      </p:sp>
      <p:sp>
        <p:nvSpPr>
          <p:cNvPr id="141" name="Shape"/>
          <p:cNvSpPr/>
          <p:nvPr/>
        </p:nvSpPr>
        <p:spPr>
          <a:xfrm>
            <a:off x="-741760" y="-670719"/>
            <a:ext cx="14393467" cy="1109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3" y="0"/>
                </a:moveTo>
                <a:lnTo>
                  <a:pt x="0" y="1284"/>
                </a:lnTo>
                <a:lnTo>
                  <a:pt x="9769" y="10800"/>
                </a:lnTo>
                <a:lnTo>
                  <a:pt x="0" y="20315"/>
                </a:lnTo>
                <a:lnTo>
                  <a:pt x="743" y="21600"/>
                </a:lnTo>
                <a:lnTo>
                  <a:pt x="10800" y="11804"/>
                </a:lnTo>
                <a:lnTo>
                  <a:pt x="20857" y="21600"/>
                </a:lnTo>
                <a:lnTo>
                  <a:pt x="21600" y="20315"/>
                </a:lnTo>
                <a:lnTo>
                  <a:pt x="11831" y="10800"/>
                </a:lnTo>
                <a:lnTo>
                  <a:pt x="21600" y="1284"/>
                </a:lnTo>
                <a:lnTo>
                  <a:pt x="20857" y="0"/>
                </a:lnTo>
                <a:lnTo>
                  <a:pt x="10800" y="9796"/>
                </a:lnTo>
                <a:lnTo>
                  <a:pt x="743" y="0"/>
                </a:lnTo>
                <a:close/>
              </a:path>
            </a:pathLst>
          </a:custGeom>
          <a:solidFill>
            <a:schemeClr val="accent2">
              <a:hueOff val="-8546427"/>
              <a:satOff val="-16585"/>
              <a:lumOff val="33158"/>
              <a:alpha val="51333"/>
            </a:schemeClr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 algn="ctr">
              <a:spcBef>
                <a:spcPts val="240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y bother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bother?</a:t>
            </a:r>
          </a:p>
        </p:txBody>
      </p:sp>
      <p:sp>
        <p:nvSpPr>
          <p:cNvPr id="144" name="Modify code"/>
          <p:cNvSpPr/>
          <p:nvPr/>
        </p:nvSpPr>
        <p:spPr>
          <a:xfrm>
            <a:off x="1877924" y="1733496"/>
            <a:ext cx="2387542" cy="1894812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code</a:t>
            </a:r>
          </a:p>
        </p:txBody>
      </p:sp>
      <p:sp>
        <p:nvSpPr>
          <p:cNvPr id="145" name="You don’t even need to save your code!"/>
          <p:cNvSpPr/>
          <p:nvPr/>
        </p:nvSpPr>
        <p:spPr>
          <a:xfrm rot="704350">
            <a:off x="9096954" y="659540"/>
            <a:ext cx="3495228" cy="1473618"/>
          </a:xfrm>
          <a:prstGeom prst="rect">
            <a:avLst/>
          </a:pr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ffectLst>
            <a:outerShdw sx="100000" sy="100000" kx="0" ky="0" algn="b" rotWithShape="0" blurRad="190500" dist="25400" dir="5400000">
              <a:schemeClr val="accent1">
                <a:hueOff val="-9935710"/>
                <a:satOff val="-80396"/>
                <a:lumOff val="-1707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You don’t even need to save your code!</a:t>
            </a:r>
          </a:p>
        </p:txBody>
      </p:sp>
      <p:sp>
        <p:nvSpPr>
          <p:cNvPr id="146" name="devtools::load_all()…"/>
          <p:cNvSpPr/>
          <p:nvPr/>
        </p:nvSpPr>
        <p:spPr>
          <a:xfrm>
            <a:off x="7330792" y="3243715"/>
            <a:ext cx="4914658" cy="1904568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 sz="2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devtools::load_all()</a:t>
            </a:r>
          </a:p>
          <a:p>
            <a:pPr algn="ctr"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Cmd/Ctrl + Shift +L </a:t>
            </a:r>
          </a:p>
        </p:txBody>
      </p:sp>
      <p:sp>
        <p:nvSpPr>
          <p:cNvPr id="147" name="Explore in console"/>
          <p:cNvSpPr/>
          <p:nvPr/>
        </p:nvSpPr>
        <p:spPr>
          <a:xfrm>
            <a:off x="3210882" y="6951329"/>
            <a:ext cx="3152121" cy="1904568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Explore in console</a:t>
            </a:r>
          </a:p>
        </p:txBody>
      </p:sp>
      <p:cxnSp>
        <p:nvCxnSpPr>
          <p:cNvPr id="148" name="Connection Line"/>
          <p:cNvCxnSpPr>
            <a:stCxn id="144" idx="0"/>
            <a:endCxn id="146" idx="0"/>
          </p:cNvCxnSpPr>
          <p:nvPr/>
        </p:nvCxnSpPr>
        <p:spPr>
          <a:xfrm>
            <a:off x="3071695" y="2680902"/>
            <a:ext cx="6716426" cy="1515098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149" name="Connection Line"/>
          <p:cNvCxnSpPr>
            <a:stCxn id="147" idx="0"/>
            <a:endCxn id="146" idx="0"/>
          </p:cNvCxnSpPr>
          <p:nvPr/>
        </p:nvCxnSpPr>
        <p:spPr>
          <a:xfrm flipV="1">
            <a:off x="4786942" y="4195999"/>
            <a:ext cx="5001179" cy="3707615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cxnSp>
        <p:nvCxnSpPr>
          <p:cNvPr id="150" name="Connection Line"/>
          <p:cNvCxnSpPr>
            <a:stCxn id="147" idx="0"/>
            <a:endCxn id="144" idx="0"/>
          </p:cNvCxnSpPr>
          <p:nvPr/>
        </p:nvCxnSpPr>
        <p:spPr>
          <a:xfrm flipH="1" flipV="1">
            <a:off x="3071695" y="2680902"/>
            <a:ext cx="1715248" cy="5222712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Your turn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153" name="Open mylittlepackage.Rproj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Open mylittlepackage.Rproj. </a:t>
            </a:r>
          </a:p>
          <a:p>
            <a:pPr>
              <a:spcBef>
                <a:spcPts val="1200"/>
              </a:spcBef>
            </a:pPr>
            <a:r>
              <a:t>Jump to rpony() using only the keyboard.</a:t>
            </a:r>
          </a:p>
          <a:p>
            <a:pPr>
              <a:spcBef>
                <a:spcPts val="1200"/>
              </a:spcBef>
            </a:pPr>
            <a:r>
              <a:t>Load all the functions, then run rpony(10).</a:t>
            </a:r>
          </a:p>
          <a:p>
            <a:pPr>
              <a:spcBef>
                <a:spcPts val="1200"/>
              </a:spcBef>
            </a:pPr>
            <a:r>
              <a:t>Uhoh! I have forgotten to include Fluttershy in the list of ponies. Add her, reload the code, and verify that your change worked.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7839028" y="116839"/>
            <a:ext cx="228550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2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b="0"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 b="1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  <a:hlinkClick r:id="rId2" invalidUrl="" action="" tgtFrame="" tooltip="" history="1" highlightClick="0" endSnd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# There's a usethis helper for that too!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There's a usethis helper for that too!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usethis::use_r("file-name")</a:t>
            </a:r>
          </a:p>
          <a:p>
            <a:pPr/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Organise files so that related code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lives together. If you can give a file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a concise and informative name, it's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probably about right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</p:txBody>
      </p:sp>
      <p:sp>
        <p:nvSpPr>
          <p:cNvPr id="157" name="What if you need to create a new fil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if you need to create a new file?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# Setup some code that is run every time  # you start 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Setup some code that is run every time </a:t>
            </a:r>
            <a:b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</a:b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you start R</a:t>
            </a: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usethis::edit_r_profile()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  <a:p>
            <a:pPr/>
            <a:r>
              <a:t>if (interactive()) {</a:t>
            </a:r>
          </a:p>
          <a:p>
            <a:pPr/>
            <a:r>
              <a:t>  suppressMessages(require(devtools))</a:t>
            </a:r>
          </a:p>
          <a:p>
            <a:pPr/>
            <a:r>
              <a:t>  suppressMessages(require(usethis))</a:t>
            </a:r>
          </a:p>
          <a:p>
            <a:pPr/>
            <a:r>
              <a:t>  suppressMessages(require(testthat))</a:t>
            </a:r>
          </a:p>
          <a:p>
            <a:pPr/>
            <a:r>
              <a:t>}</a:t>
            </a:r>
          </a:p>
        </p:txBody>
      </p:sp>
      <p:sp>
        <p:nvSpPr>
          <p:cNvPr id="160" name="Workflow setup: your .Rprofi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 setup: your .Rprofile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otiv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f (interactive())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if (interactive()) {</a:t>
            </a:r>
          </a:p>
          <a:p>
            <a:pPr/>
            <a:r>
              <a:t>  suppressMessages(require(ggplot2))</a:t>
            </a:r>
          </a:p>
          <a:p>
            <a:pPr/>
            <a:r>
              <a:t>  suppressMessages(require(dplyr))</a:t>
            </a:r>
          </a:p>
          <a:p>
            <a:pPr/>
            <a:r>
              <a:t>}</a:t>
            </a:r>
          </a:p>
        </p:txBody>
      </p:sp>
      <p:sp>
        <p:nvSpPr>
          <p:cNvPr id="163" name="Never include analysis packages he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Never include analysis packages here</a:t>
            </a:r>
          </a:p>
        </p:txBody>
      </p:sp>
      <p:sp>
        <p:nvSpPr>
          <p:cNvPr id="164" name="Shape"/>
          <p:cNvSpPr/>
          <p:nvPr/>
        </p:nvSpPr>
        <p:spPr>
          <a:xfrm>
            <a:off x="-741760" y="-670719"/>
            <a:ext cx="14393467" cy="1109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3" y="0"/>
                </a:moveTo>
                <a:lnTo>
                  <a:pt x="0" y="1284"/>
                </a:lnTo>
                <a:lnTo>
                  <a:pt x="9769" y="10800"/>
                </a:lnTo>
                <a:lnTo>
                  <a:pt x="0" y="20315"/>
                </a:lnTo>
                <a:lnTo>
                  <a:pt x="743" y="21600"/>
                </a:lnTo>
                <a:lnTo>
                  <a:pt x="10800" y="11804"/>
                </a:lnTo>
                <a:lnTo>
                  <a:pt x="20857" y="21600"/>
                </a:lnTo>
                <a:lnTo>
                  <a:pt x="21600" y="20315"/>
                </a:lnTo>
                <a:lnTo>
                  <a:pt x="11831" y="10800"/>
                </a:lnTo>
                <a:lnTo>
                  <a:pt x="21600" y="1284"/>
                </a:lnTo>
                <a:lnTo>
                  <a:pt x="20857" y="0"/>
                </a:lnTo>
                <a:lnTo>
                  <a:pt x="10800" y="9796"/>
                </a:lnTo>
                <a:lnTo>
                  <a:pt x="743" y="0"/>
                </a:lnTo>
                <a:close/>
              </a:path>
            </a:pathLst>
          </a:custGeom>
          <a:solidFill>
            <a:schemeClr val="accent2">
              <a:hueOff val="-8546427"/>
              <a:satOff val="-16585"/>
              <a:lumOff val="33158"/>
              <a:alpha val="51333"/>
            </a:schemeClr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 algn="ctr">
              <a:spcBef>
                <a:spcPts val="240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ptions(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options(</a:t>
            </a:r>
          </a:p>
          <a:p>
            <a:pPr/>
            <a:r>
              <a:t>  warnPartialMatchArgs = TRUE</a:t>
            </a:r>
          </a:p>
          <a:p>
            <a:pPr/>
            <a:r>
              <a:t>  warnPartialMatchDollar = TRUE,</a:t>
            </a:r>
          </a:p>
          <a:p>
            <a:pPr/>
            <a:r>
              <a:t>  warnPartialMatchAttr = TRUE</a:t>
            </a:r>
          </a:p>
          <a:p>
            <a:pPr/>
            <a:r>
              <a:t>)</a:t>
            </a:r>
          </a:p>
        </p:txBody>
      </p:sp>
      <p:sp>
        <p:nvSpPr>
          <p:cNvPr id="167" name="While you’re in there, also ad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you’re in there, also add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5-05-27 at 9.46.39 AM.png" descr="Screen Shot 2015-05-27 at 9.46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4697" y="0"/>
            <a:ext cx="969540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 flipH="1" flipV="1">
            <a:off x="8329383" y="3018820"/>
            <a:ext cx="2660714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1312811" y="2608956"/>
            <a:ext cx="2418646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Combine with Ctrl/cmd+ shift + F10"/>
          <p:cNvSpPr txBox="1"/>
          <p:nvPr/>
        </p:nvSpPr>
        <p:spPr>
          <a:xfrm>
            <a:off x="4610278" y="7310970"/>
            <a:ext cx="6055361" cy="6096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rPr b="0"/>
              <a:t>Combine with</a:t>
            </a:r>
            <a:r>
              <a:t> Ctrl/cmd+ shift + F10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175" name="Follow the instructions in previous slides and make sure that you’re optimally configured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 the instructions in previous slides and make sure that you’re optimally configured.</a:t>
            </a:r>
          </a:p>
          <a:p>
            <a:pPr/>
            <a:r>
              <a:t>Determine the rules for package names via experimentation.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about scripts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scripts?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rrently no strong convention for scrip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Currently no strong convention for scripts</a:t>
            </a:r>
          </a:p>
        </p:txBody>
      </p:sp>
      <p:sp>
        <p:nvSpPr>
          <p:cNvPr id="180" name="It’s optional — you don’t have to put an analysis in a package, and not all packages will have analyses.…"/>
          <p:cNvSpPr txBox="1"/>
          <p:nvPr/>
        </p:nvSpPr>
        <p:spPr>
          <a:xfrm>
            <a:off x="637433" y="2240562"/>
            <a:ext cx="8123107" cy="601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1200"/>
              </a:spcBef>
              <a:defRPr sz="4200"/>
            </a:pPr>
            <a:r>
              <a:t>It’s optional — you don’t have to put an analysis in a package, and not all packages will have analyses.</a:t>
            </a:r>
          </a:p>
          <a:p>
            <a:pPr>
              <a:spcBef>
                <a:spcPts val="1200"/>
              </a:spcBef>
              <a:defRPr sz="4200"/>
            </a:pPr>
            <a:r>
              <a:t>For today, I recommend using analysis/. There are no tools, and it might change in the future, but it’s what I’m currently thinking</a:t>
            </a:r>
          </a:p>
          <a:p>
            <a:pPr>
              <a:spcBef>
                <a:spcPts val="1200"/>
              </a:spcBef>
              <a:defRPr sz="4200"/>
            </a:pPr>
            <a:r>
              <a:t>If you want to use the package in the scripts, you’ll need to build and reload so that the package is installed and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eware working directory conven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Beware working directory conventions</a:t>
            </a:r>
          </a:p>
        </p:txBody>
      </p:sp>
      <p:pic>
        <p:nvPicPr>
          <p:cNvPr id="183" name="Screen Shot 2017-09-11 at 3.51.34 PM.png" descr="Screen Shot 2017-09-11 at 3.51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162" y="4712062"/>
            <a:ext cx="11125201" cy="392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When you run R code, the working directory is the project directory…"/>
          <p:cNvSpPr txBox="1"/>
          <p:nvPr/>
        </p:nvSpPr>
        <p:spPr>
          <a:xfrm>
            <a:off x="541162" y="1933556"/>
            <a:ext cx="12317427" cy="242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you run R code, the working directory is the project directory</a:t>
            </a:r>
          </a:p>
          <a:p>
            <a:pPr/>
            <a:r>
              <a:t>When you knit an Rmd, the working directory is changed to the document directory.</a:t>
            </a:r>
          </a:p>
          <a:p>
            <a:pPr/>
          </a:p>
          <a:p>
            <a:pPr/>
            <a:r>
              <a:t>Can change from Knitr menu: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8516943" y="7471761"/>
            <a:ext cx="3887402" cy="1"/>
          </a:xfrm>
          <a:prstGeom prst="line">
            <a:avLst/>
          </a:prstGeom>
          <a:ln w="1016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Requires RStudio 1.1"/>
          <p:cNvSpPr txBox="1"/>
          <p:nvPr/>
        </p:nvSpPr>
        <p:spPr>
          <a:xfrm>
            <a:off x="8410210" y="8972656"/>
            <a:ext cx="3043124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Requires RStudio 1.1</a:t>
            </a:r>
          </a:p>
        </p:txBody>
      </p:sp>
      <p:sp>
        <p:nvSpPr>
          <p:cNvPr id="187" name="Or use the here package"/>
          <p:cNvSpPr txBox="1"/>
          <p:nvPr/>
        </p:nvSpPr>
        <p:spPr>
          <a:xfrm rot="19501002">
            <a:off x="1322779" y="4190998"/>
            <a:ext cx="10074911" cy="1371604"/>
          </a:xfrm>
          <a:prstGeom prst="rect">
            <a:avLst/>
          </a:prstGeom>
          <a:solidFill>
            <a:schemeClr val="accent5">
              <a:hueOff val="2498135"/>
              <a:satOff val="-57619"/>
              <a:lumOff val="55856"/>
              <a:alpha val="8748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0000"/>
            </a:pPr>
            <a:r>
              <a:t>Or use the </a:t>
            </a:r>
            <a:r>
              <a:rPr b="1"/>
              <a:t>here</a:t>
            </a:r>
            <a:r>
              <a:t> 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it + GitHub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+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se both!"/>
          <p:cNvSpPr txBox="1"/>
          <p:nvPr/>
        </p:nvSpPr>
        <p:spPr>
          <a:xfrm>
            <a:off x="610234" y="2689041"/>
            <a:ext cx="11784331" cy="391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Use both!</a:t>
            </a:r>
          </a:p>
        </p:txBody>
      </p:sp>
      <p:sp>
        <p:nvSpPr>
          <p:cNvPr id="192" name="The 😡💩😱 will pay off"/>
          <p:cNvSpPr txBox="1"/>
          <p:nvPr/>
        </p:nvSpPr>
        <p:spPr>
          <a:xfrm>
            <a:off x="4203064" y="7324547"/>
            <a:ext cx="459867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4400"/>
            </a:pPr>
            <a:r>
              <a:t>The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😡💩😱</a:t>
            </a:r>
            <a:r>
              <a:t> will pay 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watch-me-diff-watch-me-rebase-smaller.png" descr="watch-me-diff-watch-me-rebase-sma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153" y="849393"/>
            <a:ext cx="11892494" cy="711061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happygitwithr.com"/>
          <p:cNvSpPr txBox="1"/>
          <p:nvPr/>
        </p:nvSpPr>
        <p:spPr>
          <a:xfrm>
            <a:off x="2081123" y="7464026"/>
            <a:ext cx="8842554" cy="131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2400"/>
              </a:spcBef>
              <a:defRPr sz="9600">
                <a:latin typeface="Archer-Hairline"/>
                <a:ea typeface="Archer-Hairline"/>
                <a:cs typeface="Archer-Hairline"/>
                <a:sym typeface="Archer-Hairlin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happygitwithr.com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“Workflow: you should have one” — Jenny Bryan"/>
          <p:cNvSpPr txBox="1"/>
          <p:nvPr/>
        </p:nvSpPr>
        <p:spPr>
          <a:xfrm>
            <a:off x="2816682" y="4069080"/>
            <a:ext cx="8662798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2400"/>
              </a:spcBef>
              <a:defRPr sz="54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“Workflow: you should have one”</a:t>
            </a:r>
            <a:br/>
            <a:r>
              <a:t>— </a:t>
            </a:r>
            <a:r>
              <a:rPr i="1">
                <a:latin typeface="Archer-BookItalic"/>
                <a:ea typeface="Archer-BookItalic"/>
                <a:cs typeface="Archer-BookItalic"/>
                <a:sym typeface="Archer-BookItalic"/>
              </a:rPr>
              <a:t>Jenny Bryan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cuse me, do you have a moment to talk about version control?…"/>
          <p:cNvSpPr txBox="1"/>
          <p:nvPr/>
        </p:nvSpPr>
        <p:spPr>
          <a:xfrm>
            <a:off x="149866" y="159044"/>
            <a:ext cx="1266933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400"/>
              </a:spcBef>
              <a:defRPr sz="67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Excuse me, do you have a moment to talk about version control?</a:t>
            </a:r>
          </a:p>
          <a:p>
            <a: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>
                <a:hlinkClick r:id="rId2" invalidUrl="" action="" tgtFrame="" tooltip="" history="1" highlightClick="0" endSnd="0"/>
              </a:rPr>
              <a:t>https://doi.org/10.7287/peerj.preprints.3159v2</a:t>
            </a:r>
          </a:p>
        </p:txBody>
      </p:sp>
      <p:pic>
        <p:nvPicPr>
          <p:cNvPr id="198" name="your-repo-their-repo-central-remote-repo.png" descr="your-repo-their-repo-central-remote-rep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220" y="3421333"/>
            <a:ext cx="7456079" cy="562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 package is a set of conventions that  (with the right tools)  makes your life easier"/>
          <p:cNvSpPr txBox="1"/>
          <p:nvPr/>
        </p:nvSpPr>
        <p:spPr>
          <a:xfrm>
            <a:off x="1016000" y="2165350"/>
            <a:ext cx="10972800" cy="542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2400"/>
              </a:spcBef>
              <a:defRPr sz="80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A package is a set of conventions that </a:t>
            </a:r>
            <a:br/>
            <a:r>
              <a:rPr sz="72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(with the right tools)</a:t>
            </a:r>
            <a:r>
              <a:rPr sz="7200"/>
              <a:t> </a:t>
            </a:r>
            <a:br>
              <a:rPr sz="7200"/>
            </a:br>
            <a:r>
              <a:t>makes your life easier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“Seriously, it doesn’t have to be about sharing your code (although that is an added benefit!). It is about saving yourself time.”…"/>
          <p:cNvSpPr/>
          <p:nvPr/>
        </p:nvSpPr>
        <p:spPr>
          <a:xfrm>
            <a:off x="1270000" y="1909229"/>
            <a:ext cx="10464800" cy="593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spcBef>
                <a:spcPts val="2400"/>
              </a:spcBef>
              <a:defRPr sz="54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“Seriously, it doesn’t have to be about sharing your code (although that is an added benefit!). It is about saving yourself time.”</a:t>
            </a:r>
          </a:p>
          <a:p>
            <a:pPr algn="r">
              <a:spcBef>
                <a:spcPts val="2400"/>
              </a:spcBef>
              <a:defRPr sz="54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— </a:t>
            </a:r>
            <a:r>
              <a:rPr i="1">
                <a:latin typeface="Archer-BookItalic"/>
                <a:ea typeface="Archer-BookItalic"/>
                <a:cs typeface="Archer-BookItalic"/>
                <a:sym typeface="Archer-BookItalic"/>
              </a:rPr>
              <a:t>Hilary Parker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ckage…"/>
          <p:cNvSpPr txBox="1"/>
          <p:nvPr/>
        </p:nvSpPr>
        <p:spPr>
          <a:xfrm>
            <a:off x="6444220" y="6204862"/>
            <a:ext cx="6560580" cy="255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5300"/>
            </a:pPr>
            <a:r>
              <a:t>Package</a:t>
            </a:r>
          </a:p>
          <a:p>
            <a:pPr algn="ctr">
              <a:defRPr sz="5300"/>
            </a:pPr>
            <a:r>
              <a:t>Defines reusable components</a:t>
            </a:r>
          </a:p>
          <a:p>
            <a:pPr algn="ctr">
              <a:defRPr sz="5300"/>
            </a:pPr>
            <a:r>
              <a:t>No side-effects </a:t>
            </a:r>
          </a:p>
        </p:txBody>
      </p:sp>
      <p:sp>
        <p:nvSpPr>
          <p:cNvPr id="103" name="Script…"/>
          <p:cNvSpPr txBox="1"/>
          <p:nvPr/>
        </p:nvSpPr>
        <p:spPr>
          <a:xfrm>
            <a:off x="268005" y="406638"/>
            <a:ext cx="4737825" cy="255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5300"/>
            </a:pPr>
            <a:r>
              <a:t>Script</a:t>
            </a:r>
          </a:p>
          <a:p>
            <a:pPr algn="ctr">
              <a:defRPr sz="5300"/>
            </a:pPr>
            <a:r>
              <a:t>One off data analysis</a:t>
            </a:r>
          </a:p>
          <a:p>
            <a:pPr algn="ctr">
              <a:defRPr sz="5300"/>
            </a:pPr>
            <a:r>
              <a:t>Primarily side-effects</a:t>
            </a:r>
          </a:p>
        </p:txBody>
      </p:sp>
      <p:cxnSp>
        <p:nvCxnSpPr>
          <p:cNvPr id="104" name="Connection Line"/>
          <p:cNvCxnSpPr>
            <a:stCxn id="103" idx="0"/>
            <a:endCxn id="102" idx="0"/>
          </p:cNvCxnSpPr>
          <p:nvPr/>
        </p:nvCxnSpPr>
        <p:spPr>
          <a:xfrm>
            <a:off x="2636917" y="1685529"/>
            <a:ext cx="7087594" cy="5798225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Studio projec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RStudio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hy use RStudio projects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RStudio projects?</a:t>
            </a:r>
          </a:p>
        </p:txBody>
      </p:sp>
      <p:sp>
        <p:nvSpPr>
          <p:cNvPr id="109" name="3 reasons"/>
          <p:cNvSpPr txBox="1"/>
          <p:nvPr/>
        </p:nvSpPr>
        <p:spPr>
          <a:xfrm>
            <a:off x="863639" y="634994"/>
            <a:ext cx="11277522" cy="8483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0"/>
            </a:pPr>
            <a:r>
              <a:rPr b="1"/>
              <a:t>3</a:t>
            </a:r>
            <a:r>
              <a:t> reasons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test.png" descr="test.png"/>
          <p:cNvPicPr>
            <a:picLocks noChangeAspect="1"/>
          </p:cNvPicPr>
          <p:nvPr/>
        </p:nvPicPr>
        <p:blipFill>
          <a:blip r:embed="rId2">
            <a:extLst/>
          </a:blip>
          <a:srcRect l="11370" t="38222" r="11370" b="38222"/>
          <a:stretch>
            <a:fillRect/>
          </a:stretch>
        </p:blipFill>
        <p:spPr>
          <a:xfrm>
            <a:off x="296267" y="3059112"/>
            <a:ext cx="12412109" cy="236524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Work on multiple projects simultaneously and independently"/>
          <p:cNvSpPr txBox="1"/>
          <p:nvPr/>
        </p:nvSpPr>
        <p:spPr>
          <a:xfrm>
            <a:off x="668375" y="5768339"/>
            <a:ext cx="10327844" cy="62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/>
            <a:r>
              <a:t>Work on multiple projects simultaneously and independently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