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60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chemeClr val="accent1">
            <a:hueOff val="-9935710"/>
            <a:satOff val="-80396"/>
            <a:lumOff val="-17077"/>
          </a:schemeClr>
        </a:solidFill>
        <a:effectLst/>
        <a:uFillTx/>
        <a:latin typeface="+mn-lt"/>
        <a:ea typeface="+mn-ea"/>
        <a:cs typeface="+mn-cs"/>
        <a:sym typeface="Verlag Condensed"/>
      </a:defRPr>
    </a:lvl1pPr>
    <a:lvl2pPr marL="0" marR="0" indent="228600" algn="l" defTabSz="584200" rtl="0" fontAlgn="auto" latinLnBrk="0" hangingPunct="0">
      <a:lnSpc>
        <a:spcPct val="100000"/>
      </a:lnSpc>
      <a:spcBef>
        <a:spcPts val="60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chemeClr val="accent1">
            <a:hueOff val="-9935710"/>
            <a:satOff val="-80396"/>
            <a:lumOff val="-17077"/>
          </a:schemeClr>
        </a:solidFill>
        <a:effectLst/>
        <a:uFillTx/>
        <a:latin typeface="+mn-lt"/>
        <a:ea typeface="+mn-ea"/>
        <a:cs typeface="+mn-cs"/>
        <a:sym typeface="Verlag Condensed"/>
      </a:defRPr>
    </a:lvl2pPr>
    <a:lvl3pPr marL="0" marR="0" indent="457200" algn="l" defTabSz="584200" rtl="0" fontAlgn="auto" latinLnBrk="0" hangingPunct="0">
      <a:lnSpc>
        <a:spcPct val="100000"/>
      </a:lnSpc>
      <a:spcBef>
        <a:spcPts val="60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chemeClr val="accent1">
            <a:hueOff val="-9935710"/>
            <a:satOff val="-80396"/>
            <a:lumOff val="-17077"/>
          </a:schemeClr>
        </a:solidFill>
        <a:effectLst/>
        <a:uFillTx/>
        <a:latin typeface="+mn-lt"/>
        <a:ea typeface="+mn-ea"/>
        <a:cs typeface="+mn-cs"/>
        <a:sym typeface="Verlag Condensed"/>
      </a:defRPr>
    </a:lvl3pPr>
    <a:lvl4pPr marL="0" marR="0" indent="685800" algn="l" defTabSz="584200" rtl="0" fontAlgn="auto" latinLnBrk="0" hangingPunct="0">
      <a:lnSpc>
        <a:spcPct val="100000"/>
      </a:lnSpc>
      <a:spcBef>
        <a:spcPts val="60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chemeClr val="accent1">
            <a:hueOff val="-9935710"/>
            <a:satOff val="-80396"/>
            <a:lumOff val="-17077"/>
          </a:schemeClr>
        </a:solidFill>
        <a:effectLst/>
        <a:uFillTx/>
        <a:latin typeface="+mn-lt"/>
        <a:ea typeface="+mn-ea"/>
        <a:cs typeface="+mn-cs"/>
        <a:sym typeface="Verlag Condensed"/>
      </a:defRPr>
    </a:lvl4pPr>
    <a:lvl5pPr marL="0" marR="0" indent="914400" algn="l" defTabSz="584200" rtl="0" fontAlgn="auto" latinLnBrk="0" hangingPunct="0">
      <a:lnSpc>
        <a:spcPct val="100000"/>
      </a:lnSpc>
      <a:spcBef>
        <a:spcPts val="60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chemeClr val="accent1">
            <a:hueOff val="-9935710"/>
            <a:satOff val="-80396"/>
            <a:lumOff val="-17077"/>
          </a:schemeClr>
        </a:solidFill>
        <a:effectLst/>
        <a:uFillTx/>
        <a:latin typeface="+mn-lt"/>
        <a:ea typeface="+mn-ea"/>
        <a:cs typeface="+mn-cs"/>
        <a:sym typeface="Verlag Condensed"/>
      </a:defRPr>
    </a:lvl5pPr>
    <a:lvl6pPr marL="0" marR="0" indent="1143000" algn="l" defTabSz="584200" rtl="0" fontAlgn="auto" latinLnBrk="0" hangingPunct="0">
      <a:lnSpc>
        <a:spcPct val="100000"/>
      </a:lnSpc>
      <a:spcBef>
        <a:spcPts val="60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chemeClr val="accent1">
            <a:hueOff val="-9935710"/>
            <a:satOff val="-80396"/>
            <a:lumOff val="-17077"/>
          </a:schemeClr>
        </a:solidFill>
        <a:effectLst/>
        <a:uFillTx/>
        <a:latin typeface="+mn-lt"/>
        <a:ea typeface="+mn-ea"/>
        <a:cs typeface="+mn-cs"/>
        <a:sym typeface="Verlag Condensed"/>
      </a:defRPr>
    </a:lvl6pPr>
    <a:lvl7pPr marL="0" marR="0" indent="1371600" algn="l" defTabSz="584200" rtl="0" fontAlgn="auto" latinLnBrk="0" hangingPunct="0">
      <a:lnSpc>
        <a:spcPct val="100000"/>
      </a:lnSpc>
      <a:spcBef>
        <a:spcPts val="60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chemeClr val="accent1">
            <a:hueOff val="-9935710"/>
            <a:satOff val="-80396"/>
            <a:lumOff val="-17077"/>
          </a:schemeClr>
        </a:solidFill>
        <a:effectLst/>
        <a:uFillTx/>
        <a:latin typeface="+mn-lt"/>
        <a:ea typeface="+mn-ea"/>
        <a:cs typeface="+mn-cs"/>
        <a:sym typeface="Verlag Condensed"/>
      </a:defRPr>
    </a:lvl7pPr>
    <a:lvl8pPr marL="0" marR="0" indent="1600200" algn="l" defTabSz="584200" rtl="0" fontAlgn="auto" latinLnBrk="0" hangingPunct="0">
      <a:lnSpc>
        <a:spcPct val="100000"/>
      </a:lnSpc>
      <a:spcBef>
        <a:spcPts val="60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chemeClr val="accent1">
            <a:hueOff val="-9935710"/>
            <a:satOff val="-80396"/>
            <a:lumOff val="-17077"/>
          </a:schemeClr>
        </a:solidFill>
        <a:effectLst/>
        <a:uFillTx/>
        <a:latin typeface="+mn-lt"/>
        <a:ea typeface="+mn-ea"/>
        <a:cs typeface="+mn-cs"/>
        <a:sym typeface="Verlag Condensed"/>
      </a:defRPr>
    </a:lvl8pPr>
    <a:lvl9pPr marL="0" marR="0" indent="1828800" algn="l" defTabSz="584200" rtl="0" fontAlgn="auto" latinLnBrk="0" hangingPunct="0">
      <a:lnSpc>
        <a:spcPct val="100000"/>
      </a:lnSpc>
      <a:spcBef>
        <a:spcPts val="60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chemeClr val="accent1">
            <a:hueOff val="-9935710"/>
            <a:satOff val="-80396"/>
            <a:lumOff val="-17077"/>
          </a:schemeClr>
        </a:solidFill>
        <a:effectLst/>
        <a:uFillTx/>
        <a:latin typeface="+mn-lt"/>
        <a:ea typeface="+mn-ea"/>
        <a:cs typeface="+mn-cs"/>
        <a:sym typeface="Verlag Condensed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A889068C-27F9-4032-8ED6-940F774E460D}" styleName="">
    <a:tblBg/>
    <a:wholeTbl>
      <a:tcTxStyle b="off" i="off">
        <a:fontRef idx="minor">
          <a:schemeClr val="accent1">
            <a:hueOff val="-9935710"/>
            <a:satOff val="-80396"/>
            <a:lumOff val="-17077"/>
          </a:schemeClr>
        </a:fontRef>
        <a:schemeClr val="accent1">
          <a:hueOff val="-9935710"/>
          <a:satOff val="-80396"/>
          <a:lumOff val="-17077"/>
        </a:schemeClr>
      </a:tcTxStyle>
      <a:tcStyle>
        <a:tcBdr>
          <a:left>
            <a:ln w="254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6D6"/>
              </a:solidFill>
              <a:prstDash val="solid"/>
              <a:miter lim="400000"/>
            </a:ln>
          </a:right>
          <a:top>
            <a:ln w="254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6D6"/>
              </a:solidFill>
              <a:prstDash val="solid"/>
              <a:miter lim="400000"/>
            </a:ln>
          </a:bottom>
          <a:insideH>
            <a:ln w="25400" cap="flat">
              <a:solidFill>
                <a:srgbClr val="D6D6D6"/>
              </a:solidFill>
              <a:prstDash val="solid"/>
              <a:miter lim="400000"/>
            </a:ln>
          </a:insideH>
          <a:insideV>
            <a:ln w="25400" cap="flat">
              <a:solidFill>
                <a:srgbClr val="D6D6D6"/>
              </a:solidFill>
              <a:prstDash val="solid"/>
              <a:miter lim="400000"/>
            </a:ln>
          </a:insideV>
        </a:tcBdr>
        <a:fill>
          <a:solidFill>
            <a:schemeClr val="accent5">
              <a:hueOff val="2498135"/>
              <a:satOff val="-57619"/>
              <a:lumOff val="55856"/>
            </a:schemeClr>
          </a:solidFill>
        </a:fill>
      </a:tcStyle>
    </a:wholeTbl>
    <a:band2H>
      <a:tcTxStyle b="def" i="def"/>
      <a:tcStyle>
        <a:tcBdr/>
        <a:fill>
          <a:solidFill>
            <a:srgbClr val="EFF1F3"/>
          </a:solidFill>
        </a:fill>
      </a:tcStyle>
    </a:band2H>
    <a:firstCol>
      <a:tcTxStyle b="on" i="off">
        <a:font>
          <a:latin typeface="Archer-Bold"/>
          <a:ea typeface="Archer-Bold"/>
          <a:cs typeface="Archer-Bold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chemeClr val="accent3">
                  <a:hueOff val="5855911"/>
                  <a:satOff val="-72794"/>
                  <a:lumOff val="7086"/>
                </a:schemeClr>
              </a:solidFill>
              <a:prstDash val="solid"/>
              <a:miter lim="400000"/>
            </a:ln>
          </a:right>
          <a:top>
            <a:ln w="254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6D6"/>
              </a:solidFill>
              <a:prstDash val="solid"/>
              <a:miter lim="400000"/>
            </a:ln>
          </a:bottom>
          <a:insideH>
            <a:ln w="25400" cap="flat">
              <a:solidFill>
                <a:srgbClr val="D6D6D6"/>
              </a:solidFill>
              <a:prstDash val="solid"/>
              <a:miter lim="400000"/>
            </a:ln>
          </a:insideH>
          <a:insideV>
            <a:ln w="25400" cap="flat">
              <a:solidFill>
                <a:schemeClr val="accent3">
                  <a:hueOff val="5855911"/>
                  <a:satOff val="-72794"/>
                  <a:lumOff val="7086"/>
                </a:schemeClr>
              </a:solidFill>
              <a:prstDash val="solid"/>
              <a:miter lim="400000"/>
            </a:ln>
          </a:insideV>
        </a:tcBdr>
        <a:fill>
          <a:solidFill>
            <a:schemeClr val="accent5">
              <a:hueOff val="2498135"/>
              <a:satOff val="-57619"/>
              <a:lumOff val="55856"/>
            </a:schemeClr>
          </a:solidFill>
        </a:fill>
      </a:tcStyle>
    </a:firstCol>
    <a:lastRow>
      <a:tcTxStyle b="on" i="off">
        <a:font>
          <a:latin typeface="Archer-Bold"/>
          <a:ea typeface="Archer-Bold"/>
          <a:cs typeface="Archer-Bold"/>
        </a:font>
        <a:schemeClr val="accent1">
          <a:hueOff val="-9935710"/>
          <a:satOff val="-80396"/>
          <a:lumOff val="-17077"/>
        </a:schemeClr>
      </a:tcTxStyle>
      <a:tcStyle>
        <a:tcBdr>
          <a:left>
            <a:ln w="254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6D6"/>
              </a:solidFill>
              <a:prstDash val="solid"/>
              <a:miter lim="400000"/>
            </a:ln>
          </a:right>
          <a:top>
            <a:ln w="25400" cap="flat">
              <a:solidFill>
                <a:schemeClr val="accent3">
                  <a:hueOff val="5855911"/>
                  <a:satOff val="-72794"/>
                  <a:lumOff val="7086"/>
                </a:scheme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D6D6D6"/>
              </a:solidFill>
              <a:prstDash val="solid"/>
              <a:miter lim="400000"/>
            </a:ln>
          </a:insideV>
        </a:tcBdr>
        <a:fill>
          <a:solidFill>
            <a:schemeClr val="accent5">
              <a:hueOff val="2498135"/>
              <a:satOff val="-57619"/>
              <a:lumOff val="55856"/>
            </a:schemeClr>
          </a:solidFill>
        </a:fill>
      </a:tcStyle>
    </a:lastRow>
    <a:firstRow>
      <a:tcTxStyle b="on" i="off">
        <a:font>
          <a:latin typeface="Archer-Bold"/>
          <a:ea typeface="Archer-Bold"/>
          <a:cs typeface="Archer-Bold"/>
        </a:font>
        <a:schemeClr val="accent1">
          <a:hueOff val="-9935710"/>
          <a:satOff val="-80396"/>
          <a:lumOff val="-17077"/>
        </a:schemeClr>
      </a:tcTxStyle>
      <a:tcStyle>
        <a:tcBdr>
          <a:left>
            <a:ln w="254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6D6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chemeClr val="accent3">
                  <a:hueOff val="5855911"/>
                  <a:satOff val="-72794"/>
                  <a:lumOff val="7086"/>
                </a:scheme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D6D6D6"/>
              </a:solidFill>
              <a:prstDash val="solid"/>
              <a:miter lim="400000"/>
            </a:ln>
          </a:insideV>
        </a:tcBdr>
        <a:fill>
          <a:solidFill>
            <a:schemeClr val="accent5">
              <a:hueOff val="2498135"/>
              <a:satOff val="-57619"/>
              <a:lumOff val="55856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9" name="Shape 7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creativecommons.org/licenses/by-nc/3.0/" TargetMode="External"/><Relationship Id="rId3" Type="http://schemas.openxmlformats.org/officeDocument/2006/relationships/image" Target="../media/image1.tif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creativecommons.org/licenses/by-nc/3.0/us/" TargetMode="Externa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Hadley Wickham  @hadleywickham Chief Scientist, RStudio"/>
          <p:cNvSpPr/>
          <p:nvPr>
            <p:ph type="body" sz="quarter" idx="13"/>
          </p:nvPr>
        </p:nvSpPr>
        <p:spPr>
          <a:xfrm>
            <a:off x="764356" y="6363586"/>
            <a:ext cx="9417051" cy="218948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 sz="4800">
                <a:latin typeface="Archer-Hairline"/>
                <a:ea typeface="Archer-Hairline"/>
                <a:cs typeface="Archer-Hairline"/>
                <a:sym typeface="Archer-Hairline"/>
              </a:defRPr>
            </a:pPr>
            <a:r>
              <a:t>Hadley Wickham </a:t>
            </a:r>
            <a:br/>
            <a:r>
              <a:rPr>
                <a:solidFill>
                  <a:schemeClr val="accent2">
                    <a:hueOff val="-8546427"/>
                    <a:satOff val="-16585"/>
                    <a:lumOff val="33158"/>
                  </a:schemeClr>
                </a:solidFill>
              </a:rPr>
              <a:t>@hadleywickham</a:t>
            </a:r>
            <a:br/>
            <a:r>
              <a:t>Chief Scientist, </a:t>
            </a:r>
            <a:r>
              <a:t>RStudio</a:t>
            </a:r>
          </a:p>
        </p:txBody>
      </p:sp>
      <p:pic>
        <p:nvPicPr>
          <p:cNvPr id="12" name="3.tiff" descr="3.tiff">
            <a:hlinkClick r:id="rId2" invalidUrl="" action="" tgtFrame="" tooltip="" history="1" highlightClick="0" endSnd="0"/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767856" y="9118886"/>
            <a:ext cx="1117601" cy="393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" name="3.tiff" descr="3.tiff">
            <a:hlinkClick r:id="rId2" invalidUrl="" action="" tgtFrame="" tooltip="" history="1" highlightClick="0" endSnd="0"/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709400" y="9251950"/>
            <a:ext cx="1117600" cy="393700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Title Text"/>
          <p:cNvSpPr/>
          <p:nvPr>
            <p:ph type="title"/>
          </p:nvPr>
        </p:nvSpPr>
        <p:spPr>
          <a:xfrm>
            <a:off x="764356" y="494230"/>
            <a:ext cx="11503845" cy="3124201"/>
          </a:xfrm>
          <a:prstGeom prst="rect">
            <a:avLst/>
          </a:prstGeom>
        </p:spPr>
        <p:txBody>
          <a:bodyPr lIns="50800" tIns="50800" rIns="50800" bIns="50800" anchor="ctr"/>
          <a:lstStyle>
            <a:lvl1pPr>
              <a:lnSpc>
                <a:spcPct val="90000"/>
              </a:lnSpc>
              <a:defRPr sz="9900"/>
            </a:lvl1pPr>
          </a:lstStyle>
          <a:p>
            <a:pPr/>
            <a:r>
              <a:t>Title Text</a:t>
            </a:r>
          </a:p>
        </p:txBody>
      </p:sp>
      <p:sp>
        <p:nvSpPr>
          <p:cNvPr id="15" name="Month 2016"/>
          <p:cNvSpPr txBox="1"/>
          <p:nvPr>
            <p:ph type="body" sz="quarter" idx="14"/>
          </p:nvPr>
        </p:nvSpPr>
        <p:spPr>
          <a:xfrm>
            <a:off x="764356" y="4635499"/>
            <a:ext cx="1751839" cy="482602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sz="3000">
                <a:latin typeface="VerlagCondensed-BlackItalic"/>
                <a:ea typeface="VerlagCondensed-BlackItalic"/>
                <a:cs typeface="VerlagCondensed-BlackItalic"/>
                <a:sym typeface="VerlagCondensed-BlackItalic"/>
              </a:defRPr>
            </a:lvl1pPr>
          </a:lstStyle>
          <a:p>
            <a:pPr/>
            <a:r>
              <a:t>Month 2016</a:t>
            </a:r>
          </a:p>
        </p:txBody>
      </p:sp>
      <p:sp>
        <p:nvSpPr>
          <p:cNvPr id="16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ubtitle">
    <p:bg>
      <p:bgPr>
        <a:solidFill>
          <a:schemeClr val="accent1">
            <a:hueOff val="-9935710"/>
            <a:satOff val="-80396"/>
            <a:lumOff val="-17077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Text"/>
          <p:cNvSpPr/>
          <p:nvPr>
            <p:ph type="title"/>
          </p:nvPr>
        </p:nvSpPr>
        <p:spPr>
          <a:xfrm>
            <a:off x="1270000" y="2971800"/>
            <a:ext cx="10464800" cy="3810000"/>
          </a:xfrm>
          <a:prstGeom prst="rect">
            <a:avLst/>
          </a:prstGeom>
        </p:spPr>
        <p:txBody>
          <a:bodyPr lIns="50800" tIns="50800" rIns="50800" bIns="50800" anchor="ctr"/>
          <a:lstStyle>
            <a:lvl1pPr algn="ctr">
              <a:spcBef>
                <a:spcPts val="2400"/>
              </a:spcBef>
              <a:defRPr sz="10000">
                <a:solidFill>
                  <a:schemeClr val="accent4">
                    <a:hueOff val="1914119"/>
                    <a:satOff val="-50363"/>
                    <a:lumOff val="49342"/>
                  </a:schemeClr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4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Assertion + Evid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Text"/>
          <p:cNvSpPr/>
          <p:nvPr>
            <p:ph type="title"/>
          </p:nvPr>
        </p:nvSpPr>
        <p:spPr>
          <a:xfrm>
            <a:off x="-1" y="0"/>
            <a:ext cx="13004801" cy="9906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2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Body Level One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1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Your turn">
    <p:bg>
      <p:bgPr>
        <a:solidFill>
          <a:schemeClr val="accent4">
            <a:hueOff val="1914119"/>
            <a:satOff val="-50363"/>
            <a:lumOff val="49342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/>
          <p:nvPr>
            <p:ph type="title"/>
          </p:nvPr>
        </p:nvSpPr>
        <p:spPr>
          <a:xfrm>
            <a:off x="-1" y="0"/>
            <a:ext cx="13004801" cy="990601"/>
          </a:xfrm>
          <a:prstGeom prst="rect">
            <a:avLst/>
          </a:prstGeom>
          <a:solidFill>
            <a:schemeClr val="accent1">
              <a:hueOff val="-9935710"/>
              <a:satOff val="-80396"/>
              <a:lumOff val="-17077"/>
            </a:schemeClr>
          </a:solidFill>
        </p:spPr>
        <p:txBody>
          <a:bodyPr anchor="ctr"/>
          <a:lstStyle>
            <a:lvl1pPr>
              <a:spcBef>
                <a:spcPts val="2400"/>
              </a:spcBef>
              <a:defRPr>
                <a:solidFill>
                  <a:schemeClr val="accent4">
                    <a:hueOff val="1914119"/>
                    <a:satOff val="-50363"/>
                    <a:lumOff val="49342"/>
                  </a:schemeClr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9" name="Body Level One…"/>
          <p:cNvSpPr/>
          <p:nvPr>
            <p:ph type="body" idx="1"/>
          </p:nvPr>
        </p:nvSpPr>
        <p:spPr>
          <a:xfrm>
            <a:off x="661906" y="2371536"/>
            <a:ext cx="11680988" cy="6509128"/>
          </a:xfrm>
          <a:prstGeom prst="rect">
            <a:avLst/>
          </a:prstGeom>
        </p:spPr>
        <p:txBody>
          <a:bodyPr/>
          <a:lstStyle>
            <a:lvl1pPr>
              <a:defRPr sz="5000">
                <a:latin typeface="+mn-lt"/>
                <a:ea typeface="+mn-ea"/>
                <a:cs typeface="+mn-cs"/>
                <a:sym typeface="Verlag Condensed"/>
              </a:defRPr>
            </a:lvl1pPr>
            <a:lvl2pPr>
              <a:defRPr sz="5000">
                <a:latin typeface="+mn-lt"/>
                <a:ea typeface="+mn-ea"/>
                <a:cs typeface="+mn-cs"/>
                <a:sym typeface="Verlag Condensed"/>
              </a:defRPr>
            </a:lvl2pPr>
            <a:lvl3pPr>
              <a:defRPr sz="5000">
                <a:latin typeface="+mn-lt"/>
                <a:ea typeface="+mn-ea"/>
                <a:cs typeface="+mn-cs"/>
                <a:sym typeface="Verlag Condensed"/>
              </a:defRPr>
            </a:lvl3pPr>
            <a:lvl4pPr>
              <a:defRPr sz="5000">
                <a:latin typeface="+mn-lt"/>
                <a:ea typeface="+mn-ea"/>
                <a:cs typeface="+mn-cs"/>
                <a:sym typeface="Verlag Condensed"/>
              </a:defRPr>
            </a:lvl4pPr>
            <a:lvl5pPr>
              <a:defRPr sz="5000">
                <a:latin typeface="+mn-lt"/>
                <a:ea typeface="+mn-ea"/>
                <a:cs typeface="+mn-cs"/>
                <a:sym typeface="Verlag Condense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0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Empty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Empty - dark">
    <p:bg>
      <p:bgPr>
        <a:solidFill>
          <a:schemeClr val="accent1">
            <a:hueOff val="-9935710"/>
            <a:satOff val="-80396"/>
            <a:lumOff val="-17077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License">
    <p:bg>
      <p:bgPr>
        <a:solidFill>
          <a:schemeClr val="accent1">
            <a:hueOff val="-9935710"/>
            <a:satOff val="-80396"/>
            <a:lumOff val="-17077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his work is licensed under the  Creative Commons Attribution-Noncommercial 3.0  United States License.…"/>
          <p:cNvSpPr txBox="1"/>
          <p:nvPr/>
        </p:nvSpPr>
        <p:spPr>
          <a:xfrm>
            <a:off x="1278361" y="3161029"/>
            <a:ext cx="10448078" cy="3431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>
              <a:defRPr sz="4400">
                <a:solidFill>
                  <a:schemeClr val="accent4">
                    <a:hueOff val="1914119"/>
                    <a:satOff val="-50363"/>
                    <a:lumOff val="49342"/>
                  </a:schemeClr>
                </a:solidFill>
              </a:defRPr>
            </a:pPr>
            <a:r>
              <a:t>This work is licensed under the </a:t>
            </a:r>
            <a:br/>
            <a:r>
              <a:rPr>
                <a:solidFill>
                  <a:schemeClr val="accent2">
                    <a:hueOff val="-8546427"/>
                    <a:satOff val="-16585"/>
                    <a:lumOff val="33158"/>
                  </a:schemeClr>
                </a:solidFill>
              </a:rPr>
              <a:t>Creative Commons Attribution-Noncommercial 3.0 </a:t>
            </a:r>
            <a:br>
              <a:rPr>
                <a:solidFill>
                  <a:schemeClr val="accent2">
                    <a:hueOff val="-8546427"/>
                    <a:satOff val="-16585"/>
                    <a:lumOff val="33158"/>
                  </a:schemeClr>
                </a:solidFill>
              </a:rPr>
            </a:br>
            <a:r>
              <a:rPr>
                <a:solidFill>
                  <a:schemeClr val="accent2">
                    <a:hueOff val="-8546427"/>
                    <a:satOff val="-16585"/>
                    <a:lumOff val="33158"/>
                  </a:schemeClr>
                </a:solidFill>
              </a:rPr>
              <a:t>United States License</a:t>
            </a:r>
            <a:r>
              <a:t>. </a:t>
            </a:r>
          </a:p>
          <a:p>
            <a:pPr algn="ctr">
              <a:defRPr sz="4400">
                <a:solidFill>
                  <a:schemeClr val="accent4">
                    <a:hueOff val="1914119"/>
                    <a:satOff val="-50363"/>
                    <a:lumOff val="49342"/>
                  </a:schemeClr>
                </a:solidFill>
              </a:defRPr>
            </a:pPr>
            <a:r>
              <a:t>To view a copy of this license, visit </a:t>
            </a:r>
            <a:br/>
            <a:r>
              <a:rPr>
                <a:hlinkClick r:id="rId2" invalidUrl="" action="" tgtFrame="" tooltip="" history="1" highlightClick="0" endSnd="0"/>
              </a:rPr>
              <a:t>http://creativecommons.org/licenses/by-nc/3.0/us/</a:t>
            </a:r>
          </a:p>
        </p:txBody>
      </p:sp>
      <p:sp>
        <p:nvSpPr>
          <p:cNvPr id="72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hueOff val="2498135"/>
            <a:satOff val="-57619"/>
            <a:lumOff val="55856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/>
          <p:nvPr>
            <p:ph type="body" idx="1"/>
          </p:nvPr>
        </p:nvSpPr>
        <p:spPr>
          <a:xfrm>
            <a:off x="482600" y="1473200"/>
            <a:ext cx="12039600" cy="7696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" name="Title Text"/>
          <p:cNvSpPr/>
          <p:nvPr>
            <p:ph type="title"/>
          </p:nvPr>
        </p:nvSpPr>
        <p:spPr>
          <a:xfrm>
            <a:off x="0" y="-1"/>
            <a:ext cx="13004801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0" tIns="127000" rIns="127000" bIns="1270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Slide Number"/>
          <p:cNvSpPr/>
          <p:nvPr>
            <p:ph type="sldNum" sz="quarter" idx="2"/>
          </p:nvPr>
        </p:nvSpPr>
        <p:spPr>
          <a:xfrm>
            <a:off x="6496050" y="9258300"/>
            <a:ext cx="342900" cy="3683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normAutofit fontScale="100000" lnSpcReduction="0"/>
          </a:bodyPr>
          <a:lstStyle>
            <a:lvl1pPr>
              <a:defRPr sz="18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 xmlns:p14="http://schemas.microsoft.com/office/powerpoint/2010/main" spd="med" advClick="1"/>
  <p:txStyles>
    <p:titleStyle>
      <a:lvl1pPr marL="0" marR="0" indent="0" algn="l" defTabSz="584200" latinLnBrk="0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chemeClr val="accent1">
              <a:hueOff val="-9935710"/>
              <a:satOff val="-80396"/>
              <a:lumOff val="-17077"/>
            </a:schemeClr>
          </a:solidFill>
          <a:uFillTx/>
          <a:latin typeface="Archer-Hairline"/>
          <a:ea typeface="Archer-Hairline"/>
          <a:cs typeface="Archer-Hairline"/>
          <a:sym typeface="Archer-Hairline"/>
        </a:defRPr>
      </a:lvl1pPr>
      <a:lvl2pPr marL="0" marR="0" indent="228600" algn="l" defTabSz="584200" latinLnBrk="0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chemeClr val="accent1">
              <a:hueOff val="-9935710"/>
              <a:satOff val="-80396"/>
              <a:lumOff val="-17077"/>
            </a:schemeClr>
          </a:solidFill>
          <a:uFillTx/>
          <a:latin typeface="Archer-Hairline"/>
          <a:ea typeface="Archer-Hairline"/>
          <a:cs typeface="Archer-Hairline"/>
          <a:sym typeface="Archer-Hairline"/>
        </a:defRPr>
      </a:lvl2pPr>
      <a:lvl3pPr marL="0" marR="0" indent="457200" algn="l" defTabSz="584200" latinLnBrk="0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chemeClr val="accent1">
              <a:hueOff val="-9935710"/>
              <a:satOff val="-80396"/>
              <a:lumOff val="-17077"/>
            </a:schemeClr>
          </a:solidFill>
          <a:uFillTx/>
          <a:latin typeface="Archer-Hairline"/>
          <a:ea typeface="Archer-Hairline"/>
          <a:cs typeface="Archer-Hairline"/>
          <a:sym typeface="Archer-Hairline"/>
        </a:defRPr>
      </a:lvl3pPr>
      <a:lvl4pPr marL="0" marR="0" indent="685800" algn="l" defTabSz="584200" latinLnBrk="0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chemeClr val="accent1">
              <a:hueOff val="-9935710"/>
              <a:satOff val="-80396"/>
              <a:lumOff val="-17077"/>
            </a:schemeClr>
          </a:solidFill>
          <a:uFillTx/>
          <a:latin typeface="Archer-Hairline"/>
          <a:ea typeface="Archer-Hairline"/>
          <a:cs typeface="Archer-Hairline"/>
          <a:sym typeface="Archer-Hairline"/>
        </a:defRPr>
      </a:lvl4pPr>
      <a:lvl5pPr marL="0" marR="0" indent="914400" algn="l" defTabSz="584200" latinLnBrk="0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chemeClr val="accent1">
              <a:hueOff val="-9935710"/>
              <a:satOff val="-80396"/>
              <a:lumOff val="-17077"/>
            </a:schemeClr>
          </a:solidFill>
          <a:uFillTx/>
          <a:latin typeface="Archer-Hairline"/>
          <a:ea typeface="Archer-Hairline"/>
          <a:cs typeface="Archer-Hairline"/>
          <a:sym typeface="Archer-Hairline"/>
        </a:defRPr>
      </a:lvl5pPr>
      <a:lvl6pPr marL="0" marR="0" indent="1143000" algn="l" defTabSz="584200" latinLnBrk="0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chemeClr val="accent1">
              <a:hueOff val="-9935710"/>
              <a:satOff val="-80396"/>
              <a:lumOff val="-17077"/>
            </a:schemeClr>
          </a:solidFill>
          <a:uFillTx/>
          <a:latin typeface="Archer-Hairline"/>
          <a:ea typeface="Archer-Hairline"/>
          <a:cs typeface="Archer-Hairline"/>
          <a:sym typeface="Archer-Hairline"/>
        </a:defRPr>
      </a:lvl6pPr>
      <a:lvl7pPr marL="0" marR="0" indent="1371600" algn="l" defTabSz="584200" latinLnBrk="0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chemeClr val="accent1">
              <a:hueOff val="-9935710"/>
              <a:satOff val="-80396"/>
              <a:lumOff val="-17077"/>
            </a:schemeClr>
          </a:solidFill>
          <a:uFillTx/>
          <a:latin typeface="Archer-Hairline"/>
          <a:ea typeface="Archer-Hairline"/>
          <a:cs typeface="Archer-Hairline"/>
          <a:sym typeface="Archer-Hairline"/>
        </a:defRPr>
      </a:lvl7pPr>
      <a:lvl8pPr marL="0" marR="0" indent="1600200" algn="l" defTabSz="584200" latinLnBrk="0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chemeClr val="accent1">
              <a:hueOff val="-9935710"/>
              <a:satOff val="-80396"/>
              <a:lumOff val="-17077"/>
            </a:schemeClr>
          </a:solidFill>
          <a:uFillTx/>
          <a:latin typeface="Archer-Hairline"/>
          <a:ea typeface="Archer-Hairline"/>
          <a:cs typeface="Archer-Hairline"/>
          <a:sym typeface="Archer-Hairline"/>
        </a:defRPr>
      </a:lvl8pPr>
      <a:lvl9pPr marL="0" marR="0" indent="1828800" algn="l" defTabSz="584200" latinLnBrk="0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chemeClr val="accent1">
              <a:hueOff val="-9935710"/>
              <a:satOff val="-80396"/>
              <a:lumOff val="-17077"/>
            </a:schemeClr>
          </a:solidFill>
          <a:uFillTx/>
          <a:latin typeface="Archer-Hairline"/>
          <a:ea typeface="Archer-Hairline"/>
          <a:cs typeface="Archer-Hairline"/>
          <a:sym typeface="Archer-Hairline"/>
        </a:defRPr>
      </a:lvl9pPr>
    </p:titleStyle>
    <p:bodyStyle>
      <a:lvl1pPr marL="0" marR="0" indent="0" algn="l" defTabSz="584200" rtl="0" latinLnBrk="0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chemeClr val="accent1">
              <a:hueOff val="-9935710"/>
              <a:satOff val="-80396"/>
              <a:lumOff val="-17077"/>
            </a:schemeClr>
          </a:solidFill>
          <a:uFillTx/>
          <a:latin typeface="Helvetica"/>
          <a:ea typeface="Helvetica"/>
          <a:cs typeface="Helvetica"/>
          <a:sym typeface="Helvetica"/>
        </a:defRPr>
      </a:lvl1pPr>
      <a:lvl2pPr marL="0" marR="0" indent="0" algn="l" defTabSz="584200" rtl="0" latinLnBrk="0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chemeClr val="accent1">
              <a:hueOff val="-9935710"/>
              <a:satOff val="-80396"/>
              <a:lumOff val="-17077"/>
            </a:schemeClr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0" algn="l" defTabSz="584200" rtl="0" latinLnBrk="0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chemeClr val="accent1">
              <a:hueOff val="-9935710"/>
              <a:satOff val="-80396"/>
              <a:lumOff val="-17077"/>
            </a:schemeClr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0" algn="l" defTabSz="584200" rtl="0" latinLnBrk="0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chemeClr val="accent1">
              <a:hueOff val="-9935710"/>
              <a:satOff val="-80396"/>
              <a:lumOff val="-17077"/>
            </a:schemeClr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0" algn="l" defTabSz="584200" rtl="0" latinLnBrk="0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chemeClr val="accent1">
              <a:hueOff val="-9935710"/>
              <a:satOff val="-80396"/>
              <a:lumOff val="-17077"/>
            </a:schemeClr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0" algn="l" defTabSz="584200" rtl="0" latinLnBrk="0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chemeClr val="accent1">
              <a:hueOff val="-9935710"/>
              <a:satOff val="-80396"/>
              <a:lumOff val="-17077"/>
            </a:schemeClr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0" algn="l" defTabSz="584200" rtl="0" latinLnBrk="0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chemeClr val="accent1">
              <a:hueOff val="-9935710"/>
              <a:satOff val="-80396"/>
              <a:lumOff val="-17077"/>
            </a:schemeClr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0" algn="l" defTabSz="584200" rtl="0" latinLnBrk="0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chemeClr val="accent1">
              <a:hueOff val="-9935710"/>
              <a:satOff val="-80396"/>
              <a:lumOff val="-17077"/>
            </a:schemeClr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0" algn="l" defTabSz="584200" rtl="0" latinLnBrk="0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chemeClr val="accent1">
              <a:hueOff val="-9935710"/>
              <a:satOff val="-80396"/>
              <a:lumOff val="-17077"/>
            </a:schemeClr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l" defTabSz="584200" latinLnBrk="0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228600" algn="l" defTabSz="584200" latinLnBrk="0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457200" algn="l" defTabSz="584200" latinLnBrk="0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685800" algn="l" defTabSz="584200" latinLnBrk="0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914400" algn="l" defTabSz="584200" latinLnBrk="0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1143000" algn="l" defTabSz="584200" latinLnBrk="0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1371600" algn="l" defTabSz="584200" latinLnBrk="0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1600200" algn="l" defTabSz="584200" latinLnBrk="0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1828800" algn="l" defTabSz="584200" latinLnBrk="0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eg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community.rstudio.com" TargetMode="Externa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hyperlink" Target="http://adv-r.hadley.nz/" TargetMode="External"/><Relationship Id="rId5" Type="http://schemas.openxmlformats.org/officeDocument/2006/relationships/hyperlink" Target="http://r4ds.had.co.nz" TargetMode="External"/><Relationship Id="rId6" Type="http://schemas.openxmlformats.org/officeDocument/2006/relationships/image" Target="../media/image5.png"/><Relationship Id="rId7" Type="http://schemas.openxmlformats.org/officeDocument/2006/relationships/hyperlink" Target="http://r-pkgs.had.co.nz" TargetMode="External"/></Relationships>
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2.tif"/></Relationships>
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re!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Share!</a:t>
            </a:r>
          </a:p>
        </p:txBody>
      </p:sp>
      <p:sp>
        <p:nvSpPr>
          <p:cNvPr id="82" name="Hadley Wickham,  Jenny Bryan,  Di Cook"/>
          <p:cNvSpPr/>
          <p:nvPr/>
        </p:nvSpPr>
        <p:spPr>
          <a:xfrm>
            <a:off x="764356" y="6506339"/>
            <a:ext cx="5154702" cy="2189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4800">
                <a:latin typeface="Archer-Hairline"/>
                <a:ea typeface="Archer-Hairline"/>
                <a:cs typeface="Archer-Hairline"/>
                <a:sym typeface="Archer-Hairline"/>
              </a:defRPr>
            </a:pPr>
            <a:r>
              <a:t>Hadley Wickham, </a:t>
            </a:r>
            <a:br/>
            <a:r>
              <a:t>Jenny Bryan, </a:t>
            </a:r>
            <a:br/>
            <a:r>
              <a:t>Di Cook </a:t>
            </a:r>
          </a:p>
        </p:txBody>
      </p:sp>
      <p:sp>
        <p:nvSpPr>
          <p:cNvPr id="83" name="December 2017"/>
          <p:cNvSpPr txBox="1"/>
          <p:nvPr/>
        </p:nvSpPr>
        <p:spPr>
          <a:xfrm>
            <a:off x="764356" y="4635499"/>
            <a:ext cx="2229232" cy="482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latin typeface="VerlagCondensed-BlackItalic"/>
                <a:ea typeface="VerlagCondensed-BlackItalic"/>
                <a:cs typeface="VerlagCondensed-BlackItalic"/>
                <a:sym typeface="VerlagCondensed-BlackItalic"/>
              </a:defRPr>
            </a:lvl1pPr>
          </a:lstStyle>
          <a:p>
            <a:pPr/>
            <a:r>
              <a:t>December 2017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Dependencies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11600"/>
            </a:lvl1pPr>
          </a:lstStyle>
          <a:p>
            <a:pPr/>
            <a:r>
              <a:t>Dependencies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library(xyz)…"/>
          <p:cNvSpPr txBox="1"/>
          <p:nvPr/>
        </p:nvSpPr>
        <p:spPr>
          <a:xfrm>
            <a:off x="1120774" y="3060700"/>
            <a:ext cx="10763251" cy="3632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>
              <a:defRPr sz="1290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library(xyz)</a:t>
            </a:r>
          </a:p>
          <a:p>
            <a:pPr algn="ctr">
              <a:defRPr sz="12900">
                <a:solidFill>
                  <a:srgbClr val="000000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require(xyz)</a:t>
            </a:r>
          </a:p>
        </p:txBody>
      </p:sp>
      <p:sp>
        <p:nvSpPr>
          <p:cNvPr id="117" name="Shape"/>
          <p:cNvSpPr/>
          <p:nvPr/>
        </p:nvSpPr>
        <p:spPr>
          <a:xfrm>
            <a:off x="-741760" y="-670719"/>
            <a:ext cx="14393467" cy="11095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743" y="0"/>
                </a:moveTo>
                <a:lnTo>
                  <a:pt x="0" y="1284"/>
                </a:lnTo>
                <a:lnTo>
                  <a:pt x="9769" y="10800"/>
                </a:lnTo>
                <a:lnTo>
                  <a:pt x="0" y="20315"/>
                </a:lnTo>
                <a:lnTo>
                  <a:pt x="743" y="21600"/>
                </a:lnTo>
                <a:lnTo>
                  <a:pt x="10800" y="11804"/>
                </a:lnTo>
                <a:lnTo>
                  <a:pt x="20857" y="21600"/>
                </a:lnTo>
                <a:lnTo>
                  <a:pt x="21600" y="20315"/>
                </a:lnTo>
                <a:lnTo>
                  <a:pt x="11831" y="10800"/>
                </a:lnTo>
                <a:lnTo>
                  <a:pt x="21600" y="1284"/>
                </a:lnTo>
                <a:lnTo>
                  <a:pt x="20857" y="0"/>
                </a:lnTo>
                <a:lnTo>
                  <a:pt x="10800" y="9796"/>
                </a:lnTo>
                <a:lnTo>
                  <a:pt x="743" y="0"/>
                </a:lnTo>
                <a:close/>
              </a:path>
            </a:pathLst>
          </a:custGeom>
          <a:solidFill>
            <a:schemeClr val="accent2">
              <a:hueOff val="-8546427"/>
              <a:satOff val="-16585"/>
              <a:lumOff val="33158"/>
              <a:alpha val="51333"/>
            </a:schemeClr>
          </a:solidFill>
          <a:ln w="12700">
            <a:miter lim="400000"/>
          </a:ln>
        </p:spPr>
        <p:txBody>
          <a:bodyPr lIns="63500" tIns="63500" rIns="63500" bIns="63500" anchor="ctr"/>
          <a:lstStyle/>
          <a:p>
            <a:pPr algn="ctr">
              <a:spcBef>
                <a:spcPts val="2400"/>
              </a:spcBef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Depends: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Depends:</a:t>
            </a:r>
          </a:p>
          <a:p>
            <a:pPr/>
            <a:r>
              <a:t>  R (&gt;= 3.0.2) # optional version spec</a:t>
            </a:r>
          </a:p>
          <a:p>
            <a:pPr/>
            <a:r>
              <a:t>Imports:</a:t>
            </a:r>
          </a:p>
          <a:p>
            <a:pPr/>
            <a:r>
              <a:t>  stringr (&gt;= 1.0.0),</a:t>
            </a:r>
          </a:p>
          <a:p>
            <a:pPr/>
            <a:r>
              <a:t>  lubridate</a:t>
            </a:r>
          </a:p>
          <a:p>
            <a:pPr/>
            <a:r>
              <a:t>Suggests:</a:t>
            </a:r>
          </a:p>
          <a:p>
            <a:pPr/>
            <a:r>
              <a:t>  ggplot2</a:t>
            </a:r>
          </a:p>
        </p:txBody>
      </p:sp>
      <p:sp>
        <p:nvSpPr>
          <p:cNvPr id="120" name="Title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1" name="I need you!"/>
          <p:cNvSpPr/>
          <p:nvPr/>
        </p:nvSpPr>
        <p:spPr>
          <a:xfrm>
            <a:off x="495300" y="3082882"/>
            <a:ext cx="2097882" cy="10838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39" y="0"/>
                </a:moveTo>
                <a:cubicBezTo>
                  <a:pt x="243" y="0"/>
                  <a:pt x="0" y="470"/>
                  <a:pt x="0" y="1044"/>
                </a:cubicBezTo>
                <a:lnTo>
                  <a:pt x="0" y="17234"/>
                </a:lnTo>
                <a:cubicBezTo>
                  <a:pt x="0" y="17809"/>
                  <a:pt x="243" y="18278"/>
                  <a:pt x="539" y="18278"/>
                </a:cubicBezTo>
                <a:lnTo>
                  <a:pt x="1859" y="18278"/>
                </a:lnTo>
                <a:lnTo>
                  <a:pt x="2934" y="21600"/>
                </a:lnTo>
                <a:lnTo>
                  <a:pt x="4009" y="18278"/>
                </a:lnTo>
                <a:lnTo>
                  <a:pt x="21061" y="18278"/>
                </a:lnTo>
                <a:cubicBezTo>
                  <a:pt x="21357" y="18278"/>
                  <a:pt x="21600" y="17809"/>
                  <a:pt x="21600" y="17234"/>
                </a:cubicBezTo>
                <a:lnTo>
                  <a:pt x="21600" y="1044"/>
                </a:lnTo>
                <a:cubicBezTo>
                  <a:pt x="21600" y="470"/>
                  <a:pt x="21357" y="0"/>
                  <a:pt x="21061" y="0"/>
                </a:cubicBezTo>
                <a:lnTo>
                  <a:pt x="539" y="0"/>
                </a:lnTo>
                <a:close/>
              </a:path>
            </a:pathLst>
          </a:custGeom>
          <a:solidFill>
            <a:schemeClr val="accent5">
              <a:hueOff val="2498135"/>
              <a:satOff val="-57619"/>
              <a:lumOff val="55856"/>
            </a:schemeClr>
          </a:solidFill>
          <a:ln w="25400">
            <a:solidFill>
              <a:schemeClr val="accent2">
                <a:hueOff val="-8546427"/>
                <a:satOff val="-16585"/>
                <a:lumOff val="33158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3500" tIns="63500" rIns="63500" bIns="63500" anchor="ctr"/>
          <a:lstStyle>
            <a:lvl1pPr algn="ctr">
              <a:defRPr>
                <a:solidFill>
                  <a:srgbClr val="5E5E5E"/>
                </a:solidFill>
              </a:defRPr>
            </a:lvl1pPr>
          </a:lstStyle>
          <a:p>
            <a:pPr/>
            <a:r>
              <a:t>I need you!</a:t>
            </a:r>
          </a:p>
        </p:txBody>
      </p:sp>
      <p:sp>
        <p:nvSpPr>
          <p:cNvPr id="122" name="I like having you around"/>
          <p:cNvSpPr/>
          <p:nvPr/>
        </p:nvSpPr>
        <p:spPr>
          <a:xfrm>
            <a:off x="495300" y="6667475"/>
            <a:ext cx="3688954" cy="12977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91" y="0"/>
                </a:moveTo>
                <a:lnTo>
                  <a:pt x="1401" y="2854"/>
                </a:lnTo>
                <a:lnTo>
                  <a:pt x="344" y="2854"/>
                </a:lnTo>
                <a:cubicBezTo>
                  <a:pt x="153" y="2854"/>
                  <a:pt x="0" y="3290"/>
                  <a:pt x="0" y="3831"/>
                </a:cubicBezTo>
                <a:lnTo>
                  <a:pt x="0" y="20616"/>
                </a:lnTo>
                <a:cubicBezTo>
                  <a:pt x="0" y="21157"/>
                  <a:pt x="153" y="21600"/>
                  <a:pt x="344" y="21600"/>
                </a:cubicBezTo>
                <a:lnTo>
                  <a:pt x="21256" y="21600"/>
                </a:lnTo>
                <a:cubicBezTo>
                  <a:pt x="21447" y="21600"/>
                  <a:pt x="21600" y="21157"/>
                  <a:pt x="21600" y="20616"/>
                </a:cubicBezTo>
                <a:lnTo>
                  <a:pt x="21600" y="3831"/>
                </a:lnTo>
                <a:cubicBezTo>
                  <a:pt x="21600" y="3290"/>
                  <a:pt x="21447" y="2854"/>
                  <a:pt x="21256" y="2854"/>
                </a:cubicBezTo>
                <a:lnTo>
                  <a:pt x="2782" y="2854"/>
                </a:lnTo>
                <a:lnTo>
                  <a:pt x="2091" y="0"/>
                </a:lnTo>
                <a:close/>
              </a:path>
            </a:pathLst>
          </a:custGeom>
          <a:solidFill>
            <a:schemeClr val="accent5">
              <a:hueOff val="2498135"/>
              <a:satOff val="-57619"/>
              <a:lumOff val="55856"/>
            </a:schemeClr>
          </a:solidFill>
          <a:ln w="25400">
            <a:solidFill>
              <a:schemeClr val="accent2">
                <a:hueOff val="-8546427"/>
                <a:satOff val="-16585"/>
                <a:lumOff val="33158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3500" tIns="63500" rIns="63500" bIns="63500" anchor="ctr"/>
          <a:lstStyle>
            <a:lvl1pPr algn="ctr">
              <a:defRPr>
                <a:solidFill>
                  <a:srgbClr val="5E5E5E"/>
                </a:solidFill>
              </a:defRPr>
            </a:lvl1pPr>
          </a:lstStyle>
          <a:p>
            <a:pPr/>
            <a:r>
              <a:t>I like having you around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1" grpId="1"/>
      <p:bldP build="whole" bldLvl="1" animBg="1" rev="0" advAuto="0" spid="122" grpId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ports = required. Installed automatically.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2400"/>
              </a:spcBef>
              <a:defRPr sz="6100">
                <a:latin typeface="+mn-lt"/>
                <a:ea typeface="+mn-ea"/>
                <a:cs typeface="+mn-cs"/>
                <a:sym typeface="Verlag Condensed"/>
              </a:defRPr>
            </a:pPr>
            <a:r>
              <a:rPr b="1"/>
              <a:t>Imports</a:t>
            </a:r>
            <a:r>
              <a:t> = required</a:t>
            </a:r>
            <a:r>
              <a:rPr b="1"/>
              <a:t>. </a:t>
            </a:r>
            <a:r>
              <a:t>Installed automatically.</a:t>
            </a:r>
          </a:p>
          <a:p>
            <a:pPr>
              <a:spcBef>
                <a:spcPts val="2400"/>
              </a:spcBef>
              <a:defRPr sz="6100">
                <a:latin typeface="+mn-lt"/>
                <a:ea typeface="+mn-ea"/>
                <a:cs typeface="+mn-cs"/>
                <a:sym typeface="Verlag Condensed"/>
              </a:defRPr>
            </a:pPr>
            <a:r>
              <a:rPr b="1"/>
              <a:t>Suggests</a:t>
            </a:r>
            <a:r>
              <a:t> = optional: development only; used in vignette or example. </a:t>
            </a:r>
            <a:r>
              <a:rPr>
                <a:solidFill>
                  <a:schemeClr val="accent2">
                    <a:hueOff val="-8546427"/>
                    <a:satOff val="-16585"/>
                    <a:lumOff val="33158"/>
                  </a:schemeClr>
                </a:solidFill>
              </a:rPr>
              <a:t>Not</a:t>
            </a:r>
            <a:r>
              <a:t> installed automatically.</a:t>
            </a:r>
          </a:p>
          <a:p>
            <a:pPr>
              <a:spcBef>
                <a:spcPts val="2400"/>
              </a:spcBef>
              <a:defRPr sz="6100">
                <a:latin typeface="+mn-lt"/>
                <a:ea typeface="+mn-ea"/>
                <a:cs typeface="+mn-cs"/>
                <a:sym typeface="Verlag Condensed"/>
              </a:defRPr>
            </a:pPr>
            <a:r>
              <a:rPr b="1"/>
              <a:t>Depends</a:t>
            </a:r>
            <a:r>
              <a:t> = basically deprecated for packages.</a:t>
            </a:r>
            <a:r>
              <a:rPr sz="4600"/>
              <a:t>(Correct uses exist, but beyond the scope of this class)</a:t>
            </a:r>
          </a:p>
        </p:txBody>
      </p:sp>
      <p:sp>
        <p:nvSpPr>
          <p:cNvPr id="125" name="There are three types of dependency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There are three types of dependency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# In DESCRIPTION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929292"/>
                </a:solidFill>
              </a:defRPr>
            </a:pPr>
            <a:r>
              <a:t># In DESCRIPTION</a:t>
            </a:r>
          </a:p>
          <a:p>
            <a:pPr/>
            <a:r>
              <a:t>Imports: foo</a:t>
            </a:r>
          </a:p>
          <a:p>
            <a:pPr/>
          </a:p>
          <a:p>
            <a:pPr>
              <a:defRPr>
                <a:solidFill>
                  <a:srgbClr val="929292"/>
                </a:solidFill>
              </a:defRPr>
            </a:pPr>
            <a:r>
              <a:t># In bar.R</a:t>
            </a:r>
          </a:p>
          <a:p>
            <a:pPr/>
            <a:r>
              <a:t>new_function &lt;- function(x, y, z) {</a:t>
            </a:r>
          </a:p>
          <a:p>
            <a:pPr/>
            <a:r>
              <a:t>  foo::bar(x, y) + z</a:t>
            </a:r>
          </a:p>
          <a:p>
            <a:pPr/>
            <a:r>
              <a:t>}</a:t>
            </a:r>
          </a:p>
        </p:txBody>
      </p:sp>
      <p:sp>
        <p:nvSpPr>
          <p:cNvPr id="128" name="Use :: to access functions in imported packages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Use :: to access functions in imported packages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# In DESCRIPTION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2800">
                <a:solidFill>
                  <a:srgbClr val="929292"/>
                </a:solidFill>
              </a:defRPr>
            </a:pPr>
            <a:r>
              <a:t># In DESCRIPTION</a:t>
            </a:r>
          </a:p>
          <a:p>
            <a:pPr>
              <a:defRPr sz="2800"/>
            </a:pPr>
            <a:r>
              <a:t>Suggests: foo</a:t>
            </a:r>
          </a:p>
          <a:p>
            <a:pPr>
              <a:defRPr sz="2800"/>
            </a:pPr>
          </a:p>
          <a:p>
            <a:pPr>
              <a:defRPr sz="2800">
                <a:solidFill>
                  <a:srgbClr val="929292"/>
                </a:solidFill>
              </a:defRPr>
            </a:pPr>
            <a:r>
              <a:t># In bar.R</a:t>
            </a:r>
          </a:p>
          <a:p>
            <a:pPr>
              <a:defRPr sz="2800"/>
            </a:pPr>
            <a:r>
              <a:t>new_function &lt;- function(x, y, z) {</a:t>
            </a:r>
          </a:p>
          <a:p>
            <a:pPr>
              <a:defRPr sz="2800"/>
            </a:pPr>
            <a:r>
              <a:t>  if (!requireNamespace("foo", quietly = TRUE)) {</a:t>
            </a:r>
          </a:p>
          <a:p>
            <a:pPr>
              <a:defRPr sz="2800"/>
            </a:pPr>
            <a:r>
              <a:t>    stop("Need foo! Use install.packages('foo').")</a:t>
            </a:r>
          </a:p>
          <a:p>
            <a:pPr>
              <a:defRPr sz="2800"/>
            </a:pPr>
            <a:r>
              <a:t>  }</a:t>
            </a:r>
          </a:p>
          <a:p>
            <a:pPr>
              <a:defRPr sz="2800"/>
            </a:pPr>
            <a:r>
              <a:t>  foo::bar(x, y) + z</a:t>
            </a:r>
          </a:p>
          <a:p>
            <a:pPr>
              <a:defRPr sz="2800"/>
            </a:pPr>
            <a:r>
              <a:t>}</a:t>
            </a:r>
          </a:p>
        </p:txBody>
      </p:sp>
      <p:sp>
        <p:nvSpPr>
          <p:cNvPr id="131" name="Should check if suggested package available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Should check if suggested package available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Reasons to use depends instead of imports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Reasons to use depends instead of imports</a:t>
            </a:r>
          </a:p>
        </p:txBody>
      </p:sp>
      <p:sp>
        <p:nvSpPr>
          <p:cNvPr id="134" name="This page has been intentionally left blank"/>
          <p:cNvSpPr/>
          <p:nvPr/>
        </p:nvSpPr>
        <p:spPr>
          <a:xfrm>
            <a:off x="3182340" y="4382769"/>
            <a:ext cx="6640120" cy="988062"/>
          </a:xfrm>
          <a:prstGeom prst="rect">
            <a:avLst/>
          </a:prstGeom>
          <a:solidFill>
            <a:srgbClr val="FFFFFF">
              <a:alpha val="29711"/>
            </a:srgbClr>
          </a:solidFill>
          <a:ln w="25400">
            <a:solidFill>
              <a:schemeClr val="accent1">
                <a:hueOff val="-9935710"/>
                <a:satOff val="-80396"/>
                <a:lumOff val="-17077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0" tIns="254000" rIns="254000" bIns="254000" anchor="ctr">
            <a:spAutoFit/>
          </a:bodyPr>
          <a:lstStyle>
            <a:lvl1pPr algn="ctr"/>
          </a:lstStyle>
          <a:p>
            <a:pPr/>
            <a:r>
              <a:t>This page has been intentionally left blank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# use_package() will modify the DESCRIPTION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929292"/>
                </a:solidFill>
              </a:defRPr>
            </a:pPr>
            <a:r>
              <a:t># use_package() will modify the DESCRIPTION</a:t>
            </a:r>
          </a:p>
          <a:p>
            <a:pPr>
              <a:defRPr>
                <a:solidFill>
                  <a:srgbClr val="929292"/>
                </a:solidFill>
              </a:defRPr>
            </a:pPr>
            <a:r>
              <a:t># and remind you how to use the function.</a:t>
            </a:r>
          </a:p>
          <a:p>
            <a:pPr/>
            <a:r>
              <a:t>usethis::use_package("ggplot2")</a:t>
            </a:r>
          </a:p>
          <a:p>
            <a:pPr/>
            <a:r>
              <a:t>usethis::use_package("ggplot2", "suggests")</a:t>
            </a:r>
          </a:p>
        </p:txBody>
      </p:sp>
      <p:sp>
        <p:nvSpPr>
          <p:cNvPr id="137" name="Title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Namespace: imports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Namespace: imports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# Or you might want to use an infix function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>
                <a:solidFill>
                  <a:schemeClr val="accent3">
                    <a:hueOff val="5855911"/>
                    <a:satOff val="-72794"/>
                    <a:lumOff val="7086"/>
                  </a:schemeClr>
                </a:solidFill>
              </a:rPr>
              <a:t># Or you might want to use an infix function</a:t>
            </a:r>
            <a:endParaRPr>
              <a:solidFill>
                <a:schemeClr val="accent3">
                  <a:hueOff val="5855911"/>
                  <a:satOff val="-72794"/>
                  <a:lumOff val="7086"/>
                </a:schemeClr>
              </a:solidFill>
            </a:endParaRPr>
          </a:p>
          <a:p>
            <a:pPr lvl="1"/>
            <a:r>
              <a:t>`%&gt;%` &lt;- magittr::`%&gt;%`</a:t>
            </a:r>
          </a:p>
          <a:p>
            <a:pPr/>
          </a:p>
          <a:p>
            <a:pPr/>
            <a:r>
              <a:t>col_summary &lt;- function(df, fun) {</a:t>
            </a:r>
          </a:p>
          <a:p>
            <a:pPr/>
            <a:r>
              <a:t>  stopifnot(is.data.frame(df))</a:t>
            </a:r>
          </a:p>
          <a:p>
            <a:pPr/>
            <a:r>
              <a:t>  </a:t>
            </a:r>
          </a:p>
          <a:p>
            <a:pPr/>
            <a:r>
              <a:t>  df %&gt;% </a:t>
            </a:r>
          </a:p>
          <a:p>
            <a:pPr/>
            <a:r>
              <a:t>    purrr::keep(is.numeric) %&gt;% </a:t>
            </a:r>
          </a:p>
          <a:p>
            <a:pPr/>
            <a:r>
              <a:t>    purrr::modify(fun)</a:t>
            </a:r>
          </a:p>
          <a:p>
            <a:pPr/>
            <a:r>
              <a:t>}</a:t>
            </a:r>
          </a:p>
        </p:txBody>
      </p:sp>
      <p:sp>
        <p:nvSpPr>
          <p:cNvPr id="142" name="You might get tired of using :: all the time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You might get tired of using :: all the time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License…"/>
          <p:cNvSpPr txBox="1"/>
          <p:nvPr/>
        </p:nvSpPr>
        <p:spPr>
          <a:xfrm>
            <a:off x="2593898" y="1402078"/>
            <a:ext cx="7817004" cy="6949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635000" indent="-635000">
              <a:spcBef>
                <a:spcPts val="1800"/>
              </a:spcBef>
              <a:buClr>
                <a:schemeClr val="accent2">
                  <a:hueOff val="-8546427"/>
                  <a:satOff val="-16585"/>
                  <a:lumOff val="33158"/>
                </a:schemeClr>
              </a:buClr>
              <a:buSzPct val="100000"/>
              <a:buAutoNum type="arabicPeriod" startAt="1"/>
              <a:defRPr sz="6400"/>
            </a:pPr>
            <a:r>
              <a:t>License</a:t>
            </a:r>
          </a:p>
          <a:p>
            <a:pPr marL="635000" indent="-635000">
              <a:spcBef>
                <a:spcPts val="1800"/>
              </a:spcBef>
              <a:buClr>
                <a:schemeClr val="accent2">
                  <a:hueOff val="-8546427"/>
                  <a:satOff val="-16585"/>
                  <a:lumOff val="33158"/>
                </a:schemeClr>
              </a:buClr>
              <a:buSzPct val="100000"/>
              <a:buAutoNum type="arabicPeriod" startAt="1"/>
              <a:defRPr sz="6400"/>
            </a:pPr>
            <a:r>
              <a:t>Dependencies</a:t>
            </a:r>
          </a:p>
          <a:p>
            <a:pPr marL="635000" indent="-635000">
              <a:spcBef>
                <a:spcPts val="1800"/>
              </a:spcBef>
              <a:buClr>
                <a:schemeClr val="accent2">
                  <a:hueOff val="-8546427"/>
                  <a:satOff val="-16585"/>
                  <a:lumOff val="33158"/>
                </a:schemeClr>
              </a:buClr>
              <a:buSzPct val="100000"/>
              <a:buAutoNum type="arabicPeriod" startAt="1"/>
              <a:defRPr sz="6400"/>
            </a:pPr>
            <a:r>
              <a:t>Namespace: imports</a:t>
            </a:r>
          </a:p>
          <a:p>
            <a:pPr marL="635000" indent="-635000">
              <a:spcBef>
                <a:spcPts val="1800"/>
              </a:spcBef>
              <a:buClr>
                <a:schemeClr val="accent2">
                  <a:hueOff val="-8546427"/>
                  <a:satOff val="-16585"/>
                  <a:lumOff val="33158"/>
                </a:schemeClr>
              </a:buClr>
              <a:buSzPct val="100000"/>
              <a:buAutoNum type="arabicPeriod" startAt="1"/>
              <a:defRPr sz="6400"/>
            </a:pPr>
            <a:r>
              <a:t>Namespace: exports</a:t>
            </a:r>
          </a:p>
          <a:p>
            <a:pPr marL="635000" indent="-635000">
              <a:spcBef>
                <a:spcPts val="1800"/>
              </a:spcBef>
              <a:buClr>
                <a:schemeClr val="accent2">
                  <a:hueOff val="-8546427"/>
                  <a:satOff val="-16585"/>
                  <a:lumOff val="33158"/>
                </a:schemeClr>
              </a:buClr>
              <a:buSzPct val="100000"/>
              <a:buAutoNum type="arabicPeriod" startAt="1"/>
              <a:defRPr sz="6400"/>
            </a:pPr>
            <a:r>
              <a:t>R CMD check</a:t>
            </a:r>
          </a:p>
          <a:p>
            <a:pPr marL="635000" indent="-635000">
              <a:spcBef>
                <a:spcPts val="1800"/>
              </a:spcBef>
              <a:buClr>
                <a:schemeClr val="accent2">
                  <a:hueOff val="-8546427"/>
                  <a:satOff val="-16585"/>
                  <a:lumOff val="33158"/>
                </a:schemeClr>
              </a:buClr>
              <a:buSzPct val="100000"/>
              <a:buAutoNum type="arabicPeriod" startAt="1"/>
              <a:defRPr sz="6400"/>
            </a:pPr>
            <a:r>
              <a:t>CRAN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#' @importFrom purrr keep modify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>
                <a:solidFill>
                  <a:schemeClr val="accent3">
                    <a:hueOff val="5855911"/>
                    <a:satOff val="-72794"/>
                    <a:lumOff val="7086"/>
                  </a:schemeClr>
                </a:solidFill>
              </a:rPr>
              <a:t>#' @importFrom purrr keep modify</a:t>
            </a:r>
            <a:endParaRPr>
              <a:solidFill>
                <a:schemeClr val="accent3">
                  <a:hueOff val="5855911"/>
                  <a:satOff val="-72794"/>
                  <a:lumOff val="7086"/>
                </a:schemeClr>
              </a:solidFill>
            </a:endParaRPr>
          </a:p>
          <a:p>
            <a:pPr/>
            <a:r>
              <a:rPr>
                <a:solidFill>
                  <a:schemeClr val="accent3">
                    <a:hueOff val="5855911"/>
                    <a:satOff val="-72794"/>
                    <a:lumOff val="7086"/>
                  </a:schemeClr>
                </a:solidFill>
              </a:rPr>
              <a:t>#' @importFrom magrittr %&gt;%</a:t>
            </a:r>
            <a:endParaRPr>
              <a:solidFill>
                <a:schemeClr val="accent3">
                  <a:hueOff val="5855911"/>
                  <a:satOff val="-72794"/>
                  <a:lumOff val="7086"/>
                </a:schemeClr>
              </a:solidFill>
            </a:endParaRPr>
          </a:p>
          <a:p>
            <a:pPr/>
            <a:r>
              <a:t>col_summary &lt;- function(df, fun) {</a:t>
            </a:r>
          </a:p>
          <a:p>
            <a:pPr/>
            <a:r>
              <a:t>  stopifnot(is.data.frame(df))</a:t>
            </a:r>
          </a:p>
          <a:p>
            <a:pPr/>
            <a:r>
              <a:t>  </a:t>
            </a:r>
          </a:p>
          <a:p>
            <a:pPr/>
            <a:r>
              <a:t>  df %&gt;% </a:t>
            </a:r>
          </a:p>
          <a:p>
            <a:pPr/>
            <a:r>
              <a:t>    keep(is.numeric) %&gt;% </a:t>
            </a:r>
          </a:p>
          <a:p>
            <a:pPr/>
            <a:r>
              <a:t>    modify(fun)</a:t>
            </a:r>
          </a:p>
          <a:p>
            <a:pPr/>
            <a:r>
              <a:t>}</a:t>
            </a:r>
          </a:p>
        </p:txBody>
      </p:sp>
      <p:sp>
        <p:nvSpPr>
          <p:cNvPr id="145" name="You can import functions into the package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You can </a:t>
            </a:r>
            <a:r>
              <a:rPr b="1">
                <a:latin typeface="Archer-Bold"/>
                <a:ea typeface="Archer-Bold"/>
                <a:cs typeface="Archer-Bold"/>
                <a:sym typeface="Archer-Bold"/>
              </a:rPr>
              <a:t>import</a:t>
            </a:r>
            <a:r>
              <a:t> functions into the package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# Imports belong to the package, not to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>
                <a:solidFill>
                  <a:schemeClr val="accent3">
                    <a:hueOff val="5855911"/>
                    <a:satOff val="-72794"/>
                    <a:lumOff val="7086"/>
                  </a:schemeClr>
                </a:solidFill>
              </a:rPr>
              <a:t># Imports belong to the package, not to</a:t>
            </a:r>
            <a:endParaRPr>
              <a:solidFill>
                <a:schemeClr val="accent3">
                  <a:hueOff val="5855911"/>
                  <a:satOff val="-72794"/>
                  <a:lumOff val="7086"/>
                </a:schemeClr>
              </a:solidFill>
            </a:endParaRPr>
          </a:p>
          <a:p>
            <a:pPr/>
            <a:r>
              <a:rPr>
                <a:solidFill>
                  <a:schemeClr val="accent3">
                    <a:hueOff val="5855911"/>
                    <a:satOff val="-72794"/>
                    <a:lumOff val="7086"/>
                  </a:schemeClr>
                </a:solidFill>
              </a:rPr>
              <a:t># individual functions, so you might want</a:t>
            </a:r>
            <a:endParaRPr>
              <a:solidFill>
                <a:schemeClr val="accent3">
                  <a:hueOff val="5855911"/>
                  <a:satOff val="-72794"/>
                  <a:lumOff val="7086"/>
                </a:schemeClr>
              </a:solidFill>
            </a:endParaRPr>
          </a:p>
          <a:p>
            <a:pPr/>
            <a:r>
              <a:rPr>
                <a:solidFill>
                  <a:schemeClr val="accent3">
                    <a:hueOff val="5855911"/>
                    <a:satOff val="-72794"/>
                    <a:lumOff val="7086"/>
                  </a:schemeClr>
                </a:solidFill>
              </a:rPr>
              <a:t># to recognise this by storing in a central</a:t>
            </a:r>
            <a:endParaRPr>
              <a:solidFill>
                <a:schemeClr val="accent3">
                  <a:hueOff val="5855911"/>
                  <a:satOff val="-72794"/>
                  <a:lumOff val="7086"/>
                </a:schemeClr>
              </a:solidFill>
            </a:endParaRPr>
          </a:p>
          <a:p>
            <a:pPr/>
            <a:r>
              <a:rPr>
                <a:solidFill>
                  <a:schemeClr val="accent3">
                    <a:hueOff val="5855911"/>
                    <a:satOff val="-72794"/>
                    <a:lumOff val="7086"/>
                  </a:schemeClr>
                </a:solidFill>
              </a:rPr>
              <a:t># location</a:t>
            </a:r>
            <a:endParaRPr>
              <a:solidFill>
                <a:schemeClr val="accent3">
                  <a:hueOff val="5855911"/>
                  <a:satOff val="-72794"/>
                  <a:lumOff val="7086"/>
                </a:schemeClr>
              </a:solidFill>
            </a:endParaRPr>
          </a:p>
          <a:p>
            <a:pPr/>
          </a:p>
          <a:p>
            <a:pPr/>
            <a:r>
              <a:rPr>
                <a:solidFill>
                  <a:schemeClr val="accent3">
                    <a:hueOff val="5855911"/>
                    <a:satOff val="-72794"/>
                    <a:lumOff val="7086"/>
                  </a:schemeClr>
                </a:solidFill>
              </a:rPr>
              <a:t>#' @importFrom purrr keep map</a:t>
            </a:r>
            <a:endParaRPr>
              <a:solidFill>
                <a:schemeClr val="accent3">
                  <a:hueOff val="5855911"/>
                  <a:satOff val="-72794"/>
                  <a:lumOff val="7086"/>
                </a:schemeClr>
              </a:solidFill>
            </a:endParaRPr>
          </a:p>
          <a:p>
            <a:pPr/>
            <a:r>
              <a:rPr>
                <a:solidFill>
                  <a:schemeClr val="accent3">
                    <a:hueOff val="5855911"/>
                    <a:satOff val="-72794"/>
                    <a:lumOff val="7086"/>
                  </a:schemeClr>
                </a:solidFill>
              </a:rPr>
              <a:t>#' @importFrom magrittr %&gt;%</a:t>
            </a:r>
            <a:endParaRPr>
              <a:solidFill>
                <a:schemeClr val="accent3">
                  <a:hueOff val="5855911"/>
                  <a:satOff val="-72794"/>
                  <a:lumOff val="7086"/>
                </a:schemeClr>
              </a:solidFill>
            </a:endParaRPr>
          </a:p>
          <a:p>
            <a:pPr/>
            <a:r>
              <a:t>NULL</a:t>
            </a:r>
          </a:p>
        </p:txBody>
      </p:sp>
      <p:sp>
        <p:nvSpPr>
          <p:cNvPr id="148" name="Alternatively, create R/imports.R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Alternatively, create R/imports.R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#' @import purrr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>
                <a:solidFill>
                  <a:schemeClr val="accent3">
                    <a:hueOff val="5855911"/>
                    <a:satOff val="-72794"/>
                    <a:lumOff val="7086"/>
                  </a:schemeClr>
                </a:solidFill>
              </a:rPr>
              <a:t>#' @import purrr</a:t>
            </a:r>
            <a:endParaRPr>
              <a:solidFill>
                <a:schemeClr val="accent3">
                  <a:hueOff val="5855911"/>
                  <a:satOff val="-72794"/>
                  <a:lumOff val="7086"/>
                </a:schemeClr>
              </a:solidFill>
            </a:endParaRPr>
          </a:p>
          <a:p>
            <a:pPr/>
            <a:r>
              <a:t>col_summary &lt;- function(df, fun) {</a:t>
            </a:r>
          </a:p>
          <a:p>
            <a:pPr/>
            <a:r>
              <a:t>  stopifnot(is.data.frame(df))</a:t>
            </a:r>
          </a:p>
          <a:p>
            <a:pPr/>
            <a:r>
              <a:t>  </a:t>
            </a:r>
          </a:p>
          <a:p>
            <a:pPr/>
            <a:r>
              <a:t>  df %&gt;% </a:t>
            </a:r>
          </a:p>
          <a:p>
            <a:pPr/>
            <a:r>
              <a:t>    keep(is.numeric) %&gt;% </a:t>
            </a:r>
          </a:p>
          <a:p>
            <a:pPr/>
            <a:r>
              <a:t>    map_dfc(fun)</a:t>
            </a:r>
          </a:p>
          <a:p>
            <a:pPr/>
            <a:r>
              <a:t>}</a:t>
            </a:r>
          </a:p>
        </p:txBody>
      </p:sp>
      <p:sp>
        <p:nvSpPr>
          <p:cNvPr id="151" name="Importing everything from a package seems easy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Importing everything from a package seems easy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#' @import foo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>
                <a:solidFill>
                  <a:schemeClr val="accent3">
                    <a:hueOff val="5855911"/>
                    <a:satOff val="-72794"/>
                    <a:lumOff val="7086"/>
                  </a:schemeClr>
                </a:solidFill>
              </a:rPr>
              <a:t>#' @import foo</a:t>
            </a:r>
            <a:endParaRPr>
              <a:solidFill>
                <a:schemeClr val="accent3">
                  <a:hueOff val="5855911"/>
                  <a:satOff val="-72794"/>
                  <a:lumOff val="7086"/>
                </a:schemeClr>
              </a:solidFill>
            </a:endParaRPr>
          </a:p>
          <a:p>
            <a:pPr/>
            <a:r>
              <a:rPr>
                <a:solidFill>
                  <a:schemeClr val="accent3">
                    <a:hueOff val="5855911"/>
                    <a:satOff val="-72794"/>
                    <a:lumOff val="7086"/>
                  </a:schemeClr>
                </a:solidFill>
              </a:rPr>
              <a:t>#' @import bar</a:t>
            </a:r>
            <a:endParaRPr>
              <a:solidFill>
                <a:schemeClr val="accent3">
                  <a:hueOff val="5855911"/>
                  <a:satOff val="-72794"/>
                  <a:lumOff val="7086"/>
                </a:schemeClr>
              </a:solidFill>
            </a:endParaRPr>
          </a:p>
          <a:p>
            <a:pPr/>
            <a:r>
              <a:t>fun &lt;- function(x) {</a:t>
            </a:r>
          </a:p>
          <a:p>
            <a:pPr/>
            <a:r>
              <a:t>  fun1(x) + fun2(x)</a:t>
            </a:r>
          </a:p>
          <a:p>
            <a:pPr/>
            <a:r>
              <a:t>}</a:t>
            </a:r>
          </a:p>
          <a:p>
            <a:pPr>
              <a:defRPr>
                <a:solidFill>
                  <a:srgbClr val="000000"/>
                </a:solidFill>
              </a:defRPr>
            </a:pPr>
          </a:p>
          <a:p>
            <a:pPr>
              <a:defRPr>
                <a:solidFill>
                  <a:srgbClr val="000000"/>
                </a:solidFill>
              </a:defRPr>
            </a:pPr>
            <a:r>
              <a:rPr>
                <a:solidFill>
                  <a:schemeClr val="accent3">
                    <a:hueOff val="5855911"/>
                    <a:satOff val="-72794"/>
                    <a:lumOff val="7086"/>
                  </a:schemeClr>
                </a:solidFill>
              </a:rPr>
              <a:t># Works today</a:t>
            </a:r>
            <a:endParaRPr>
              <a:solidFill>
                <a:schemeClr val="accent3">
                  <a:hueOff val="5855911"/>
                  <a:satOff val="-72794"/>
                  <a:lumOff val="7086"/>
                </a:schemeClr>
              </a:solidFill>
            </a:endParaRPr>
          </a:p>
          <a:p>
            <a:pPr>
              <a:defRPr>
                <a:solidFill>
                  <a:srgbClr val="000000"/>
                </a:solidFill>
              </a:defRPr>
            </a:pPr>
            <a:r>
              <a:rPr>
                <a:solidFill>
                  <a:schemeClr val="accent3">
                    <a:hueOff val="5855911"/>
                    <a:satOff val="-72794"/>
                    <a:lumOff val="7086"/>
                  </a:schemeClr>
                </a:solidFill>
              </a:rPr>
              <a:t># But next year, bar package adds fun1 function</a:t>
            </a:r>
          </a:p>
        </p:txBody>
      </p:sp>
      <p:sp>
        <p:nvSpPr>
          <p:cNvPr id="154" name="But is dangerous...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But is dangerous...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6" name="Table"/>
          <p:cNvGraphicFramePr/>
          <p:nvPr/>
        </p:nvGraphicFramePr>
        <p:xfrm>
          <a:off x="1357764" y="892088"/>
          <a:ext cx="10288757" cy="7968265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{A889068C-27F9-4032-8ED6-940F774E460D}</a:tableStyleId>
              </a:tblPr>
              <a:tblGrid>
                <a:gridCol w="5144378"/>
                <a:gridCol w="5144378"/>
              </a:tblGrid>
              <a:tr h="2157108">
                <a:tc>
                  <a:txBody>
                    <a:bodyPr/>
                    <a:lstStyle/>
                    <a:p>
                      <a:pPr algn="ctr">
                        <a:spcBef>
                          <a:spcPts val="2400"/>
                        </a:spcBef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4000">
                          <a:solidFill>
                            <a:schemeClr val="accent1">
                              <a:hueOff val="-9935710"/>
                              <a:satOff val="-80396"/>
                              <a:lumOff val="-17077"/>
                            </a:schemeClr>
                          </a:solidFill>
                          <a:sym typeface="Archer-Bold"/>
                        </a:rPr>
                        <a:t>Description</a:t>
                      </a:r>
                    </a:p>
                  </a:txBody>
                  <a:tcPr marL="38100" marR="38100" marT="38100" marB="381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400"/>
                        </a:spcBef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4000">
                          <a:solidFill>
                            <a:schemeClr val="accent1">
                              <a:hueOff val="-9935710"/>
                              <a:satOff val="-80396"/>
                              <a:lumOff val="-17077"/>
                            </a:schemeClr>
                          </a:solidFill>
                          <a:sym typeface="Archer-Bold"/>
                        </a:rPr>
                        <a:t>NAMESPACE</a:t>
                      </a:r>
                    </a:p>
                  </a:txBody>
                  <a:tcPr marL="38100" marR="38100" marT="38100" marB="38100" anchor="ctr" anchorCtr="0" horzOverflow="overflow">
                    <a:lnR w="12700">
                      <a:miter lim="400000"/>
                    </a:lnR>
                  </a:tcPr>
                </a:tc>
              </a:tr>
              <a:tr h="1937051">
                <a:tc>
                  <a:txBody>
                    <a:bodyPr/>
                    <a:lstStyle/>
                    <a:p>
                      <a:pPr algn="ctr">
                        <a:spcBef>
                          <a:spcPts val="2400"/>
                        </a:spcBef>
                        <a:defRPr sz="4000">
                          <a:sym typeface="Verlag Condensed"/>
                        </a:defRPr>
                      </a:pPr>
                      <a:r>
                        <a:t>Makes </a:t>
                      </a:r>
                      <a:r>
                        <a:rPr b="1">
                          <a:solidFill>
                            <a:schemeClr val="accent2">
                              <a:hueOff val="-8546427"/>
                              <a:satOff val="-16585"/>
                              <a:lumOff val="33158"/>
                            </a:schemeClr>
                          </a:solidFill>
                        </a:rPr>
                        <a:t>package</a:t>
                      </a:r>
                      <a:r>
                        <a:t> available</a:t>
                      </a:r>
                    </a:p>
                  </a:txBody>
                  <a:tcPr marL="38100" marR="38100" marT="38100" marB="381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400"/>
                        </a:spcBef>
                        <a:defRPr sz="4000">
                          <a:sym typeface="Verlag Condensed"/>
                        </a:defRPr>
                      </a:pPr>
                      <a:r>
                        <a:t>Makes </a:t>
                      </a:r>
                      <a:r>
                        <a:rPr b="1">
                          <a:solidFill>
                            <a:schemeClr val="accent2">
                              <a:hueOff val="-8546427"/>
                              <a:satOff val="-16585"/>
                              <a:lumOff val="33158"/>
                            </a:schemeClr>
                          </a:solidFill>
                        </a:rPr>
                        <a:t>function</a:t>
                      </a:r>
                      <a:r>
                        <a:t> available</a:t>
                      </a:r>
                    </a:p>
                  </a:txBody>
                  <a:tcPr marL="38100" marR="38100" marT="38100" marB="38100" anchor="ctr" anchorCtr="0" horzOverflow="overflow">
                    <a:lnR w="12700">
                      <a:miter lim="400000"/>
                    </a:lnR>
                  </a:tcPr>
                </a:tc>
              </a:tr>
              <a:tr h="1937051">
                <a:tc>
                  <a:txBody>
                    <a:bodyPr/>
                    <a:lstStyle/>
                    <a:p>
                      <a:pPr algn="ctr">
                        <a:spcBef>
                          <a:spcPts val="2400"/>
                        </a:spcBef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000">
                          <a:solidFill>
                            <a:schemeClr val="accent1">
                              <a:hueOff val="-9935710"/>
                              <a:satOff val="-80396"/>
                              <a:lumOff val="-17077"/>
                            </a:schemeClr>
                          </a:solidFill>
                          <a:sym typeface="Verlag Condensed"/>
                        </a:rPr>
                        <a:t>Mandatory</a:t>
                      </a:r>
                    </a:p>
                  </a:txBody>
                  <a:tcPr marL="38100" marR="38100" marT="38100" marB="381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400"/>
                        </a:spcBef>
                        <a:defRPr sz="4000">
                          <a:sym typeface="Verlag Condensed"/>
                        </a:defRPr>
                      </a:pPr>
                      <a:r>
                        <a:t>Optional</a:t>
                      </a:r>
                      <a:br/>
                      <a:r>
                        <a:rPr sz="3200"/>
                        <a:t>(can use :: instead)</a:t>
                      </a:r>
                    </a:p>
                  </a:txBody>
                  <a:tcPr marL="38100" marR="38100" marT="38100" marB="38100" anchor="ctr" anchorCtr="0" horzOverflow="overflow">
                    <a:lnR w="12700">
                      <a:miter lim="400000"/>
                    </a:lnR>
                  </a:tcPr>
                </a:tc>
              </a:tr>
              <a:tr h="1937051">
                <a:tc>
                  <a:txBody>
                    <a:bodyPr/>
                    <a:lstStyle/>
                    <a:p>
                      <a:pPr algn="ctr">
                        <a:spcBef>
                          <a:spcPts val="2400"/>
                        </a:spcBef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000">
                          <a:solidFill>
                            <a:schemeClr val="accent1">
                              <a:hueOff val="-9935710"/>
                              <a:satOff val="-80396"/>
                              <a:lumOff val="-17077"/>
                            </a:schemeClr>
                          </a:solidFill>
                          <a:sym typeface="Verlag Condensed"/>
                        </a:rPr>
                        <a:t>use_package()</a:t>
                      </a:r>
                    </a:p>
                  </a:txBody>
                  <a:tcPr marL="38100" marR="38100" marT="38100" marB="38100" anchor="ctr" anchorCtr="0" horzOverflow="overflow">
                    <a:lnL w="12700">
                      <a:miter lim="400000"/>
                    </a:lnL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400"/>
                        </a:spcBef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000">
                          <a:solidFill>
                            <a:schemeClr val="accent1">
                              <a:hueOff val="-9935710"/>
                              <a:satOff val="-80396"/>
                              <a:lumOff val="-17077"/>
                            </a:schemeClr>
                          </a:solidFill>
                          <a:sym typeface="Verlag Condensed"/>
                        </a:rPr>
                        <a:t>#' @importFrom</a:t>
                      </a:r>
                    </a:p>
                  </a:txBody>
                  <a:tcPr marL="38100" marR="38100" marT="38100" marB="38100" anchor="ctr" anchorCtr="0" horzOverflow="overflow"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Namespace: exports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Namespace: exports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A namespace splits functions into two classes"/>
          <p:cNvSpPr/>
          <p:nvPr>
            <p:ph type="title"/>
          </p:nvPr>
        </p:nvSpPr>
        <p:spPr>
          <a:xfrm>
            <a:off x="0" y="-1"/>
            <a:ext cx="13004801" cy="990601"/>
          </a:xfrm>
          <a:prstGeom prst="rect">
            <a:avLst/>
          </a:prstGeom>
        </p:spPr>
        <p:txBody>
          <a:bodyPr/>
          <a:lstStyle/>
          <a:p>
            <a:pPr/>
            <a:r>
              <a:t>A namespace splits functions into two classes</a:t>
            </a:r>
          </a:p>
        </p:txBody>
      </p:sp>
      <p:graphicFrame>
        <p:nvGraphicFramePr>
          <p:cNvPr id="161" name="Table"/>
          <p:cNvGraphicFramePr/>
          <p:nvPr/>
        </p:nvGraphicFramePr>
        <p:xfrm>
          <a:off x="2325295" y="1621967"/>
          <a:ext cx="8354131" cy="741135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{A889068C-27F9-4032-8ED6-940F774E460D}</a:tableStyleId>
              </a:tblPr>
              <a:tblGrid>
                <a:gridCol w="4177064"/>
                <a:gridCol w="4177064"/>
              </a:tblGrid>
              <a:tr h="1852837">
                <a:tc>
                  <a:txBody>
                    <a:bodyPr/>
                    <a:lstStyle/>
                    <a:p>
                      <a:pPr algn="ctr">
                        <a:spcBef>
                          <a:spcPts val="2400"/>
                        </a:spcBef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4000">
                          <a:solidFill>
                            <a:schemeClr val="accent1">
                              <a:hueOff val="-9935710"/>
                              <a:satOff val="-80396"/>
                              <a:lumOff val="-17077"/>
                            </a:schemeClr>
                          </a:solidFill>
                          <a:sym typeface="Archer-Bold"/>
                        </a:rPr>
                        <a:t>Internal</a:t>
                      </a:r>
                    </a:p>
                  </a:txBody>
                  <a:tcPr marL="38100" marR="38100" marT="38100" marB="381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400"/>
                        </a:spcBef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4000">
                          <a:solidFill>
                            <a:schemeClr val="accent1">
                              <a:hueOff val="-9935710"/>
                              <a:satOff val="-80396"/>
                              <a:lumOff val="-17077"/>
                            </a:schemeClr>
                          </a:solidFill>
                          <a:sym typeface="Archer-Bold"/>
                        </a:rPr>
                        <a:t>External</a:t>
                      </a:r>
                    </a:p>
                  </a:txBody>
                  <a:tcPr marL="38100" marR="38100" marT="38100" marB="38100" anchor="ctr" anchorCtr="0" horzOverflow="overflow">
                    <a:lnR w="12700">
                      <a:miter lim="400000"/>
                    </a:lnR>
                  </a:tcPr>
                </a:tc>
              </a:tr>
              <a:tr h="1852837">
                <a:tc>
                  <a:txBody>
                    <a:bodyPr/>
                    <a:lstStyle/>
                    <a:p>
                      <a:pPr algn="ctr">
                        <a:spcBef>
                          <a:spcPts val="2400"/>
                        </a:spcBef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000">
                          <a:solidFill>
                            <a:schemeClr val="accent1">
                              <a:hueOff val="-9935710"/>
                              <a:satOff val="-80396"/>
                              <a:lumOff val="-17077"/>
                            </a:schemeClr>
                          </a:solidFill>
                          <a:sym typeface="Verlag Condensed"/>
                        </a:rPr>
                        <a:t>Only for use within package</a:t>
                      </a:r>
                    </a:p>
                  </a:txBody>
                  <a:tcPr marL="38100" marR="38100" marT="38100" marB="381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400"/>
                        </a:spcBef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000">
                          <a:solidFill>
                            <a:schemeClr val="accent1">
                              <a:hueOff val="-9935710"/>
                              <a:satOff val="-80396"/>
                              <a:lumOff val="-17077"/>
                            </a:schemeClr>
                          </a:solidFill>
                          <a:sym typeface="Verlag Condensed"/>
                        </a:rPr>
                        <a:t>For use by others</a:t>
                      </a:r>
                    </a:p>
                  </a:txBody>
                  <a:tcPr marL="38100" marR="38100" marT="38100" marB="38100" anchor="ctr" anchorCtr="0" horzOverflow="overflow">
                    <a:lnR w="12700">
                      <a:miter lim="400000"/>
                    </a:lnR>
                  </a:tcPr>
                </a:tc>
              </a:tr>
              <a:tr h="1852837">
                <a:tc>
                  <a:txBody>
                    <a:bodyPr/>
                    <a:lstStyle/>
                    <a:p>
                      <a:pPr algn="ctr">
                        <a:spcBef>
                          <a:spcPts val="2400"/>
                        </a:spcBef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000">
                          <a:solidFill>
                            <a:schemeClr val="accent1">
                              <a:hueOff val="-9935710"/>
                              <a:satOff val="-80396"/>
                              <a:lumOff val="-17077"/>
                            </a:schemeClr>
                          </a:solidFill>
                          <a:sym typeface="Verlag Condensed"/>
                        </a:rPr>
                        <a:t>Documentation  optional</a:t>
                      </a:r>
                    </a:p>
                  </a:txBody>
                  <a:tcPr marL="38100" marR="38100" marT="38100" marB="381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400"/>
                        </a:spcBef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000">
                          <a:solidFill>
                            <a:schemeClr val="accent1">
                              <a:hueOff val="-9935710"/>
                              <a:satOff val="-80396"/>
                              <a:lumOff val="-17077"/>
                            </a:schemeClr>
                          </a:solidFill>
                          <a:sym typeface="Verlag Condensed"/>
                        </a:rPr>
                        <a:t>Must be documented</a:t>
                      </a:r>
                    </a:p>
                  </a:txBody>
                  <a:tcPr marL="38100" marR="38100" marT="38100" marB="38100" anchor="ctr" anchorCtr="0" horzOverflow="overflow">
                    <a:lnR w="12700">
                      <a:miter lim="400000"/>
                    </a:lnR>
                  </a:tcPr>
                </a:tc>
              </a:tr>
              <a:tr h="1852837">
                <a:tc>
                  <a:txBody>
                    <a:bodyPr/>
                    <a:lstStyle/>
                    <a:p>
                      <a:pPr algn="ctr">
                        <a:spcBef>
                          <a:spcPts val="2400"/>
                        </a:spcBef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000">
                          <a:solidFill>
                            <a:schemeClr val="accent1">
                              <a:hueOff val="-9935710"/>
                              <a:satOff val="-80396"/>
                              <a:lumOff val="-17077"/>
                            </a:schemeClr>
                          </a:solidFill>
                          <a:sym typeface="Verlag Condensed"/>
                        </a:rPr>
                        <a:t>Easily changed</a:t>
                      </a:r>
                    </a:p>
                  </a:txBody>
                  <a:tcPr marL="38100" marR="38100" marT="38100" marB="38100" anchor="ctr" anchorCtr="0" horzOverflow="overflow">
                    <a:lnL w="12700">
                      <a:miter lim="400000"/>
                    </a:lnL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400"/>
                        </a:spcBef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000">
                          <a:solidFill>
                            <a:schemeClr val="accent1">
                              <a:hueOff val="-9935710"/>
                              <a:satOff val="-80396"/>
                              <a:lumOff val="-17077"/>
                            </a:schemeClr>
                          </a:solidFill>
                          <a:sym typeface="Verlag Condensed"/>
                        </a:rPr>
                        <a:t>Changing will break other people’s code</a:t>
                      </a:r>
                    </a:p>
                  </a:txBody>
                  <a:tcPr marL="38100" marR="38100" marT="38100" marB="38100" anchor="ctr" anchorCtr="0" horzOverflow="overflow"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# Generated by roxygen2: fake comment so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>
                <a:solidFill>
                  <a:schemeClr val="accent3">
                    <a:hueOff val="5855911"/>
                    <a:satOff val="-72794"/>
                    <a:lumOff val="7086"/>
                  </a:schemeClr>
                </a:solidFill>
              </a:rPr>
              <a:t># Generated by roxygen2: fake comment so </a:t>
            </a:r>
            <a:endParaRPr>
              <a:solidFill>
                <a:schemeClr val="accent3">
                  <a:hueOff val="5855911"/>
                  <a:satOff val="-72794"/>
                  <a:lumOff val="7086"/>
                </a:schemeClr>
              </a:solidFill>
            </a:endParaRPr>
          </a:p>
          <a:p>
            <a:pPr/>
            <a:r>
              <a:rPr>
                <a:solidFill>
                  <a:schemeClr val="accent3">
                    <a:hueOff val="5855911"/>
                    <a:satOff val="-72794"/>
                    <a:lumOff val="7086"/>
                  </a:schemeClr>
                </a:solidFill>
              </a:rPr>
              <a:t># roxygen2 overwrites silently.</a:t>
            </a:r>
            <a:endParaRPr>
              <a:solidFill>
                <a:schemeClr val="accent3">
                  <a:hueOff val="5855911"/>
                  <a:satOff val="-72794"/>
                  <a:lumOff val="7086"/>
                </a:schemeClr>
              </a:solidFill>
            </a:endParaRPr>
          </a:p>
          <a:p>
            <a:pPr/>
            <a:r>
              <a:t>exportPattern("^[^\\.]")</a:t>
            </a:r>
          </a:p>
        </p:txBody>
      </p:sp>
      <p:sp>
        <p:nvSpPr>
          <p:cNvPr id="164" name="The default NAMESPACE exports everything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default NAMESPACE exports everything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#' @export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rPr>
                <a:solidFill>
                  <a:schemeClr val="accent3">
                    <a:hueOff val="5855911"/>
                    <a:satOff val="-72794"/>
                    <a:lumOff val="7086"/>
                  </a:schemeClr>
                </a:solidFill>
              </a:rPr>
              <a:t>#' </a:t>
            </a:r>
            <a:r>
              <a:rPr>
                <a:solidFill>
                  <a:schemeClr val="accent2">
                    <a:hueOff val="-8546427"/>
                    <a:satOff val="-16585"/>
                    <a:lumOff val="33158"/>
                  </a:schemeClr>
                </a:solidFill>
              </a:rPr>
              <a:t>@export</a:t>
            </a:r>
            <a:endParaRPr>
              <a:solidFill>
                <a:schemeClr val="accent3">
                  <a:hueOff val="5855911"/>
                  <a:satOff val="-72794"/>
                  <a:lumOff val="7086"/>
                </a:schemeClr>
              </a:solidFill>
            </a:endParaRPr>
          </a:p>
          <a:p>
            <a:pPr lvl="1"/>
            <a:r>
              <a:t>fun1 &lt;- function(...) {}</a:t>
            </a:r>
            <a:endParaRPr>
              <a:solidFill>
                <a:schemeClr val="accent3">
                  <a:hueOff val="5855911"/>
                  <a:satOff val="-72794"/>
                  <a:lumOff val="7086"/>
                </a:schemeClr>
              </a:solidFill>
            </a:endParaRPr>
          </a:p>
          <a:p>
            <a:pPr/>
          </a:p>
          <a:p>
            <a:pPr lvl="1"/>
            <a:r>
              <a:rPr>
                <a:solidFill>
                  <a:schemeClr val="accent3">
                    <a:hueOff val="5855911"/>
                    <a:satOff val="-72794"/>
                    <a:lumOff val="7086"/>
                  </a:schemeClr>
                </a:solidFill>
              </a:rPr>
              <a:t>#' </a:t>
            </a:r>
            <a:r>
              <a:rPr>
                <a:solidFill>
                  <a:schemeClr val="accent2">
                    <a:hueOff val="-8546427"/>
                    <a:satOff val="-16585"/>
                    <a:lumOff val="33158"/>
                  </a:schemeClr>
                </a:solidFill>
              </a:rPr>
              <a:t>@export</a:t>
            </a:r>
            <a:endParaRPr>
              <a:solidFill>
                <a:schemeClr val="accent3">
                  <a:hueOff val="5855911"/>
                  <a:satOff val="-72794"/>
                  <a:lumOff val="7086"/>
                </a:schemeClr>
              </a:solidFill>
            </a:endParaRPr>
          </a:p>
          <a:p>
            <a:pPr lvl="1"/>
            <a:r>
              <a:t>fun2 &lt;- function(...) {}</a:t>
            </a:r>
            <a:endParaRPr>
              <a:solidFill>
                <a:schemeClr val="accent3">
                  <a:hueOff val="5855911"/>
                  <a:satOff val="-72794"/>
                  <a:lumOff val="7086"/>
                </a:schemeClr>
              </a:solidFill>
            </a:endParaRPr>
          </a:p>
          <a:p>
            <a:pPr/>
          </a:p>
        </p:txBody>
      </p:sp>
      <p:sp>
        <p:nvSpPr>
          <p:cNvPr id="167" name="Better to export function explicitly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Better to export function explicitly</a:t>
            </a:r>
          </a:p>
        </p:txBody>
      </p:sp>
      <p:sp>
        <p:nvSpPr>
          <p:cNvPr id="168" name="Most important if you’re planning on sharing with others"/>
          <p:cNvSpPr txBox="1"/>
          <p:nvPr/>
        </p:nvSpPr>
        <p:spPr>
          <a:xfrm>
            <a:off x="8005202" y="8284211"/>
            <a:ext cx="4747464" cy="1102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Most important if you’re planning on sharing with others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# Don't export internal helpers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3000"/>
            </a:pPr>
            <a:r>
              <a:rPr>
                <a:solidFill>
                  <a:schemeClr val="accent2">
                    <a:hueOff val="-8546427"/>
                    <a:satOff val="-16585"/>
                    <a:lumOff val="33158"/>
                  </a:schemeClr>
                </a:solidFill>
              </a:rPr>
              <a:t># Don't export internal helpers</a:t>
            </a:r>
            <a:endParaRPr>
              <a:solidFill>
                <a:schemeClr val="accent2">
                  <a:hueOff val="-8546427"/>
                  <a:satOff val="-16585"/>
                  <a:lumOff val="33158"/>
                </a:schemeClr>
              </a:solidFill>
            </a:endParaRPr>
          </a:p>
          <a:p>
            <a:pPr>
              <a:defRPr sz="3000"/>
            </a:pPr>
            <a:endParaRPr>
              <a:solidFill>
                <a:schemeClr val="accent2">
                  <a:hueOff val="-8546427"/>
                  <a:satOff val="-16585"/>
                  <a:lumOff val="33158"/>
                </a:schemeClr>
              </a:solidFill>
            </a:endParaRPr>
          </a:p>
          <a:p>
            <a:pPr>
              <a:defRPr sz="3000"/>
            </a:pPr>
            <a:r>
              <a:rPr>
                <a:solidFill>
                  <a:schemeClr val="accent3">
                    <a:hueOff val="5855911"/>
                    <a:satOff val="-72794"/>
                    <a:lumOff val="7086"/>
                  </a:schemeClr>
                </a:solidFill>
              </a:rPr>
              <a:t># Defaults for NULL values</a:t>
            </a:r>
            <a:endParaRPr>
              <a:solidFill>
                <a:schemeClr val="accent3">
                  <a:hueOff val="5855911"/>
                  <a:satOff val="-72794"/>
                  <a:lumOff val="7086"/>
                </a:schemeClr>
              </a:solidFill>
            </a:endParaRPr>
          </a:p>
          <a:p>
            <a:pPr>
              <a:defRPr sz="3000"/>
            </a:pPr>
            <a:r>
              <a:t>`%||%` &lt;- function(a, b) if (is.null(a)) b else a</a:t>
            </a:r>
          </a:p>
          <a:p>
            <a:pPr>
              <a:defRPr sz="3000"/>
            </a:pPr>
          </a:p>
          <a:p>
            <a:pPr>
              <a:defRPr sz="3000"/>
            </a:pPr>
            <a:r>
              <a:rPr>
                <a:solidFill>
                  <a:schemeClr val="accent3">
                    <a:hueOff val="5855911"/>
                    <a:satOff val="-72794"/>
                    <a:lumOff val="7086"/>
                  </a:schemeClr>
                </a:solidFill>
              </a:rPr>
              <a:t># Remove NULLs from a list</a:t>
            </a:r>
            <a:endParaRPr>
              <a:solidFill>
                <a:schemeClr val="accent3">
                  <a:hueOff val="5855911"/>
                  <a:satOff val="-72794"/>
                  <a:lumOff val="7086"/>
                </a:schemeClr>
              </a:solidFill>
            </a:endParaRPr>
          </a:p>
          <a:p>
            <a:pPr>
              <a:defRPr sz="3000"/>
            </a:pPr>
            <a:r>
              <a:t>compact &lt;- function(x) {</a:t>
            </a:r>
          </a:p>
          <a:p>
            <a:pPr>
              <a:defRPr sz="3000"/>
            </a:pPr>
            <a:r>
              <a:t>  x[!vapply(x, is.null, logical(1))]</a:t>
            </a:r>
          </a:p>
          <a:p>
            <a:pPr>
              <a:defRPr sz="3000"/>
            </a:pPr>
            <a:r>
              <a:t>}</a:t>
            </a:r>
          </a:p>
        </p:txBody>
      </p:sp>
      <p:sp>
        <p:nvSpPr>
          <p:cNvPr id="171" name="Export functions that people should use"/>
          <p:cNvSpPr/>
          <p:nvPr>
            <p:ph type="title"/>
          </p:nvPr>
        </p:nvSpPr>
        <p:spPr>
          <a:xfrm>
            <a:off x="-1" y="0"/>
            <a:ext cx="13004801" cy="990600"/>
          </a:xfrm>
          <a:prstGeom prst="rect">
            <a:avLst/>
          </a:prstGeom>
        </p:spPr>
        <p:txBody>
          <a:bodyPr/>
          <a:lstStyle/>
          <a:p>
            <a:pPr/>
            <a:r>
              <a:t>Export functions that people should use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tyle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Style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R CMD check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Inconsolata Regular"/>
                <a:ea typeface="Inconsolata Regular"/>
                <a:cs typeface="Inconsolata Regular"/>
                <a:sym typeface="Inconsolata Regular"/>
              </a:defRPr>
            </a:lvl1pPr>
          </a:lstStyle>
          <a:p>
            <a:pPr/>
            <a:r>
              <a:t>R CMD check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Runs automated checks for common problems in R packages.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2400"/>
              </a:spcBef>
              <a:defRPr sz="5300">
                <a:latin typeface="+mn-lt"/>
                <a:ea typeface="+mn-ea"/>
                <a:cs typeface="+mn-cs"/>
                <a:sym typeface="Verlag Condensed"/>
              </a:defRPr>
            </a:pPr>
            <a:r>
              <a:t>Runs automated checks for common problems in R packages.</a:t>
            </a:r>
          </a:p>
          <a:p>
            <a:pPr>
              <a:spcBef>
                <a:spcPts val="2400"/>
              </a:spcBef>
              <a:defRPr sz="5300">
                <a:latin typeface="+mn-lt"/>
                <a:ea typeface="+mn-ea"/>
                <a:cs typeface="+mn-cs"/>
                <a:sym typeface="Verlag Condensed"/>
              </a:defRPr>
            </a:pPr>
            <a:r>
              <a:t>Useful for local packages, even with some false positives.</a:t>
            </a:r>
          </a:p>
          <a:p>
            <a:pPr>
              <a:spcBef>
                <a:spcPts val="2400"/>
              </a:spcBef>
              <a:defRPr sz="5300">
                <a:latin typeface="+mn-lt"/>
                <a:ea typeface="+mn-ea"/>
                <a:cs typeface="+mn-cs"/>
                <a:sym typeface="Verlag Condensed"/>
              </a:defRPr>
            </a:pPr>
            <a:r>
              <a:t>If you want to submit to CRAN, you </a:t>
            </a:r>
            <a:r>
              <a:rPr>
                <a:solidFill>
                  <a:schemeClr val="accent2">
                    <a:hueOff val="-8546427"/>
                    <a:satOff val="-16585"/>
                    <a:lumOff val="33158"/>
                  </a:schemeClr>
                </a:solidFill>
              </a:rPr>
              <a:t>must </a:t>
            </a:r>
            <a:r>
              <a:t>pass R CMD check cleanly.</a:t>
            </a:r>
          </a:p>
        </p:txBody>
      </p:sp>
      <p:sp>
        <p:nvSpPr>
          <p:cNvPr id="176" name="Automated checking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Automated checking</a:t>
            </a:r>
          </a:p>
        </p:txBody>
      </p:sp>
      <p:sp>
        <p:nvSpPr>
          <p:cNvPr id="177" name="http://r-pkgs.had.co.nz/check.html"/>
          <p:cNvSpPr txBox="1"/>
          <p:nvPr/>
        </p:nvSpPr>
        <p:spPr>
          <a:xfrm>
            <a:off x="0" y="9094317"/>
            <a:ext cx="8102600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700">
                <a:latin typeface="Inconsolata Regular"/>
                <a:ea typeface="Inconsolata Regular"/>
                <a:cs typeface="Inconsolata Regular"/>
                <a:sym typeface="Inconsolata Regular"/>
              </a:defRPr>
            </a:lvl1pPr>
          </a:lstStyle>
          <a:p>
            <a:pPr/>
            <a:r>
              <a:t>http://r-pkgs.had.co.nz/check.html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computer-angry-man.jpg" descr="computer-angry-man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952500" y="-177800"/>
            <a:ext cx="14874240" cy="9951324"/>
          </a:xfrm>
          <a:prstGeom prst="rect">
            <a:avLst/>
          </a:prstGeom>
          <a:ln w="12700">
            <a:miter lim="400000"/>
          </a:ln>
        </p:spPr>
      </p:pic>
      <p:sp>
        <p:nvSpPr>
          <p:cNvPr id="180" name="To avoid frustration run early and run often"/>
          <p:cNvSpPr txBox="1"/>
          <p:nvPr/>
        </p:nvSpPr>
        <p:spPr>
          <a:xfrm rot="2230294">
            <a:off x="4590776" y="6128309"/>
            <a:ext cx="5556628" cy="1615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solidFill>
                  <a:srgbClr val="000000"/>
                </a:solidFill>
              </a:defRPr>
            </a:lvl1pPr>
          </a:lstStyle>
          <a:p>
            <a:pPr/>
            <a:r>
              <a:t>To avoid frustration run early and run often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==&gt; R CMD build rv2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defTabSz="490727">
              <a:spcBef>
                <a:spcPts val="500"/>
              </a:spcBef>
              <a:defRPr sz="1512"/>
            </a:pPr>
            <a:r>
              <a:t>==&gt; R CMD build rv2</a:t>
            </a:r>
          </a:p>
          <a:p>
            <a:pPr defTabSz="490727">
              <a:spcBef>
                <a:spcPts val="500"/>
              </a:spcBef>
              <a:defRPr sz="1512"/>
            </a:pPr>
          </a:p>
          <a:p>
            <a:pPr defTabSz="490727">
              <a:spcBef>
                <a:spcPts val="500"/>
              </a:spcBef>
              <a:defRPr sz="1512"/>
            </a:pPr>
            <a:r>
              <a:t>* checking for file ‘rv2/DESCRIPTION’ ... OK</a:t>
            </a:r>
          </a:p>
          <a:p>
            <a:pPr defTabSz="490727">
              <a:spcBef>
                <a:spcPts val="500"/>
              </a:spcBef>
              <a:defRPr sz="1512"/>
            </a:pPr>
            <a:r>
              <a:t>* preparing ‘rv2’:</a:t>
            </a:r>
          </a:p>
          <a:p>
            <a:pPr defTabSz="490727">
              <a:spcBef>
                <a:spcPts val="500"/>
              </a:spcBef>
              <a:defRPr sz="1512"/>
            </a:pPr>
            <a:r>
              <a:t>* checking DESCRIPTION meta-information ... OK</a:t>
            </a:r>
          </a:p>
          <a:p>
            <a:pPr defTabSz="490727">
              <a:spcBef>
                <a:spcPts val="500"/>
              </a:spcBef>
              <a:defRPr sz="1512"/>
            </a:pPr>
            <a:r>
              <a:t>* installing the package to build vignettes</a:t>
            </a:r>
          </a:p>
          <a:p>
            <a:pPr defTabSz="490727">
              <a:spcBef>
                <a:spcPts val="500"/>
              </a:spcBef>
              <a:defRPr sz="1512"/>
            </a:pPr>
            <a:r>
              <a:t>* creating vignettes ... OK</a:t>
            </a:r>
          </a:p>
          <a:p>
            <a:pPr defTabSz="490727">
              <a:spcBef>
                <a:spcPts val="500"/>
              </a:spcBef>
              <a:defRPr sz="1512"/>
            </a:pPr>
            <a:r>
              <a:t>* checking for LF line-endings in source and make files</a:t>
            </a:r>
          </a:p>
          <a:p>
            <a:pPr defTabSz="490727">
              <a:spcBef>
                <a:spcPts val="500"/>
              </a:spcBef>
              <a:defRPr sz="1512"/>
            </a:pPr>
            <a:r>
              <a:t>* checking for empty or unneeded directories</a:t>
            </a:r>
          </a:p>
          <a:p>
            <a:pPr defTabSz="490727">
              <a:spcBef>
                <a:spcPts val="500"/>
              </a:spcBef>
              <a:defRPr sz="1512"/>
            </a:pPr>
            <a:r>
              <a:t>* building ‘rv2_0.1.tar.gz’</a:t>
            </a:r>
          </a:p>
          <a:p>
            <a:pPr defTabSz="490727">
              <a:spcBef>
                <a:spcPts val="500"/>
              </a:spcBef>
              <a:defRPr sz="1512"/>
            </a:pPr>
          </a:p>
          <a:p>
            <a:pPr defTabSz="490727">
              <a:spcBef>
                <a:spcPts val="500"/>
              </a:spcBef>
              <a:defRPr sz="1512"/>
            </a:pPr>
            <a:r>
              <a:t>==&gt; R CMD check rv2_0.1.tar.gz</a:t>
            </a:r>
          </a:p>
          <a:p>
            <a:pPr defTabSz="490727">
              <a:spcBef>
                <a:spcPts val="500"/>
              </a:spcBef>
              <a:defRPr sz="1512"/>
            </a:pPr>
          </a:p>
          <a:p>
            <a:pPr defTabSz="490727">
              <a:spcBef>
                <a:spcPts val="500"/>
              </a:spcBef>
              <a:defRPr sz="1512"/>
            </a:pPr>
            <a:r>
              <a:t>* using log directory ‘/Users/hadley/Documents/courses/13-devtools/rv2.Rcheck’</a:t>
            </a:r>
          </a:p>
          <a:p>
            <a:pPr defTabSz="490727">
              <a:spcBef>
                <a:spcPts val="500"/>
              </a:spcBef>
              <a:defRPr sz="1512"/>
            </a:pPr>
            <a:r>
              <a:t>* using R version 3.0.2 (2013-09-25)</a:t>
            </a:r>
          </a:p>
          <a:p>
            <a:pPr defTabSz="490727">
              <a:spcBef>
                <a:spcPts val="500"/>
              </a:spcBef>
              <a:defRPr sz="1512"/>
            </a:pPr>
            <a:r>
              <a:t>* using platform: x86_64-apple-darwin10.8.0 (64-bit)</a:t>
            </a:r>
          </a:p>
          <a:p>
            <a:pPr defTabSz="490727">
              <a:spcBef>
                <a:spcPts val="500"/>
              </a:spcBef>
              <a:defRPr sz="1512"/>
            </a:pPr>
            <a:r>
              <a:t>* using session charset: UTF-8</a:t>
            </a:r>
          </a:p>
          <a:p>
            <a:pPr defTabSz="490727">
              <a:spcBef>
                <a:spcPts val="500"/>
              </a:spcBef>
              <a:defRPr sz="1512"/>
            </a:pPr>
            <a:r>
              <a:t>* checking for file ‘rv2/DESCRIPTION’ ... OK</a:t>
            </a:r>
          </a:p>
          <a:p>
            <a:pPr defTabSz="490727">
              <a:spcBef>
                <a:spcPts val="500"/>
              </a:spcBef>
              <a:defRPr sz="1512"/>
            </a:pPr>
            <a:r>
              <a:t>* this is package ‘rv2’ version ‘0.1’</a:t>
            </a:r>
          </a:p>
          <a:p>
            <a:pPr defTabSz="490727">
              <a:spcBef>
                <a:spcPts val="500"/>
              </a:spcBef>
              <a:defRPr sz="1512"/>
            </a:pPr>
            <a:r>
              <a:t>* checking package namespace information ... OK</a:t>
            </a:r>
          </a:p>
          <a:p>
            <a:pPr defTabSz="490727">
              <a:spcBef>
                <a:spcPts val="500"/>
              </a:spcBef>
              <a:defRPr sz="1512"/>
            </a:pPr>
            <a:r>
              <a:t>* checking package dependencies ... OK</a:t>
            </a:r>
          </a:p>
          <a:p>
            <a:pPr defTabSz="490727">
              <a:spcBef>
                <a:spcPts val="500"/>
              </a:spcBef>
              <a:defRPr sz="1512"/>
            </a:pPr>
            <a:r>
              <a:t>* checking if this is a source package ... OK</a:t>
            </a:r>
          </a:p>
          <a:p>
            <a:pPr defTabSz="490727">
              <a:spcBef>
                <a:spcPts val="500"/>
              </a:spcBef>
              <a:defRPr sz="1512"/>
            </a:pPr>
            <a:r>
              <a:t>* checking if there is a namespace ... OK</a:t>
            </a:r>
          </a:p>
          <a:p>
            <a:pPr defTabSz="490727">
              <a:spcBef>
                <a:spcPts val="500"/>
              </a:spcBef>
              <a:defRPr sz="1512"/>
            </a:pPr>
            <a:r>
              <a:t>* checking for executable files ... OK</a:t>
            </a:r>
          </a:p>
          <a:p>
            <a:pPr defTabSz="490727">
              <a:spcBef>
                <a:spcPts val="500"/>
              </a:spcBef>
              <a:defRPr sz="1512"/>
            </a:pPr>
            <a:r>
              <a:t>* checking for hidden files and directories ... OK</a:t>
            </a:r>
          </a:p>
          <a:p>
            <a:pPr defTabSz="490727">
              <a:spcBef>
                <a:spcPts val="500"/>
              </a:spcBef>
              <a:defRPr sz="1512"/>
            </a:pPr>
            <a:r>
              <a:t>* checking for portable file names ... OK</a:t>
            </a:r>
          </a:p>
        </p:txBody>
      </p:sp>
      <p:sp>
        <p:nvSpPr>
          <p:cNvPr id="183" name="Title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* checking for sufficient/correct file permissions ... OK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defTabSz="490727">
              <a:spcBef>
                <a:spcPts val="500"/>
              </a:spcBef>
              <a:defRPr sz="1512"/>
            </a:pPr>
            <a:r>
              <a:t>* checking for sufficient/correct file permissions ... OK</a:t>
            </a:r>
          </a:p>
          <a:p>
            <a:pPr defTabSz="490727">
              <a:spcBef>
                <a:spcPts val="500"/>
              </a:spcBef>
              <a:defRPr sz="1512"/>
            </a:pPr>
            <a:r>
              <a:t>* checking whether package ‘rv2’ can be installed ... OK* checking installed package size ... OK</a:t>
            </a:r>
          </a:p>
          <a:p>
            <a:pPr defTabSz="490727">
              <a:spcBef>
                <a:spcPts val="500"/>
              </a:spcBef>
              <a:defRPr sz="1512"/>
            </a:pPr>
            <a:r>
              <a:t>* checking package directory ... OK</a:t>
            </a:r>
          </a:p>
          <a:p>
            <a:pPr defTabSz="490727">
              <a:spcBef>
                <a:spcPts val="500"/>
              </a:spcBef>
              <a:defRPr sz="1512"/>
            </a:pPr>
            <a:r>
              <a:t>* checking DESCRIPTION meta-information ... OK</a:t>
            </a:r>
          </a:p>
          <a:p>
            <a:pPr defTabSz="490727">
              <a:spcBef>
                <a:spcPts val="500"/>
              </a:spcBef>
              <a:defRPr sz="1512"/>
            </a:pPr>
            <a:r>
              <a:t>* checking top-level files ... OK</a:t>
            </a:r>
          </a:p>
          <a:p>
            <a:pPr defTabSz="490727">
              <a:spcBef>
                <a:spcPts val="500"/>
              </a:spcBef>
              <a:defRPr sz="1512"/>
            </a:pPr>
            <a:r>
              <a:t>* checking for left-over files ... OK</a:t>
            </a:r>
          </a:p>
          <a:p>
            <a:pPr defTabSz="490727">
              <a:spcBef>
                <a:spcPts val="500"/>
              </a:spcBef>
              <a:defRPr sz="1512"/>
            </a:pPr>
            <a:r>
              <a:t>* checking index information ... OK</a:t>
            </a:r>
          </a:p>
          <a:p>
            <a:pPr defTabSz="490727">
              <a:spcBef>
                <a:spcPts val="500"/>
              </a:spcBef>
              <a:defRPr sz="1512"/>
            </a:pPr>
            <a:r>
              <a:t>* checking package subdirectories ... OK</a:t>
            </a:r>
          </a:p>
          <a:p>
            <a:pPr defTabSz="490727">
              <a:spcBef>
                <a:spcPts val="500"/>
              </a:spcBef>
              <a:defRPr sz="1512"/>
            </a:pPr>
            <a:r>
              <a:t>* checking R files for non-ASCII characters ... OK</a:t>
            </a:r>
          </a:p>
          <a:p>
            <a:pPr defTabSz="490727">
              <a:spcBef>
                <a:spcPts val="500"/>
              </a:spcBef>
              <a:defRPr sz="1512"/>
            </a:pPr>
            <a:r>
              <a:t>* checking R files for syntax errors ... OK</a:t>
            </a:r>
          </a:p>
          <a:p>
            <a:pPr defTabSz="490727">
              <a:spcBef>
                <a:spcPts val="500"/>
              </a:spcBef>
              <a:defRPr sz="1512"/>
            </a:pPr>
            <a:r>
              <a:t>* checking whether the package can be loaded ... OK</a:t>
            </a:r>
          </a:p>
          <a:p>
            <a:pPr defTabSz="490727">
              <a:spcBef>
                <a:spcPts val="500"/>
              </a:spcBef>
              <a:defRPr sz="1512"/>
            </a:pPr>
            <a:r>
              <a:t>* checking whether the package can be loaded with stated dependencies ... OK</a:t>
            </a:r>
          </a:p>
          <a:p>
            <a:pPr defTabSz="490727">
              <a:spcBef>
                <a:spcPts val="500"/>
              </a:spcBef>
              <a:defRPr sz="1512"/>
            </a:pPr>
            <a:r>
              <a:t>* checking whether the package can be unloaded cleanly ... OK</a:t>
            </a:r>
          </a:p>
          <a:p>
            <a:pPr defTabSz="490727">
              <a:spcBef>
                <a:spcPts val="500"/>
              </a:spcBef>
              <a:defRPr sz="1512"/>
            </a:pPr>
            <a:r>
              <a:t>* checking whether the namespace can be loaded with stated dependencies ... OK</a:t>
            </a:r>
          </a:p>
          <a:p>
            <a:pPr defTabSz="490727">
              <a:spcBef>
                <a:spcPts val="500"/>
              </a:spcBef>
              <a:defRPr sz="1512"/>
            </a:pPr>
            <a:r>
              <a:t>* checking whether the namespace can be unloaded cleanly ... OK</a:t>
            </a:r>
          </a:p>
          <a:p>
            <a:pPr defTabSz="490727">
              <a:spcBef>
                <a:spcPts val="500"/>
              </a:spcBef>
              <a:defRPr sz="1512"/>
            </a:pPr>
            <a:r>
              <a:t>* checking loading without being on the library search path ... OK</a:t>
            </a:r>
          </a:p>
          <a:p>
            <a:pPr defTabSz="490727">
              <a:spcBef>
                <a:spcPts val="500"/>
              </a:spcBef>
              <a:defRPr sz="1512"/>
            </a:pPr>
            <a:r>
              <a:t>* checking dependencies in R code ... OK</a:t>
            </a:r>
          </a:p>
          <a:p>
            <a:pPr defTabSz="490727">
              <a:spcBef>
                <a:spcPts val="500"/>
              </a:spcBef>
              <a:defRPr sz="1512"/>
            </a:pPr>
            <a:r>
              <a:t>* checking S3 generic/method consistency ... OK</a:t>
            </a:r>
          </a:p>
          <a:p>
            <a:pPr defTabSz="490727">
              <a:spcBef>
                <a:spcPts val="500"/>
              </a:spcBef>
              <a:defRPr sz="1512"/>
            </a:pPr>
            <a:r>
              <a:t>* checking replacement functions ... OK</a:t>
            </a:r>
          </a:p>
          <a:p>
            <a:pPr defTabSz="490727">
              <a:spcBef>
                <a:spcPts val="500"/>
              </a:spcBef>
              <a:defRPr sz="1512"/>
            </a:pPr>
            <a:r>
              <a:t>* checking foreign function calls ... OK</a:t>
            </a:r>
          </a:p>
          <a:p>
            <a:pPr defTabSz="490727">
              <a:spcBef>
                <a:spcPts val="500"/>
              </a:spcBef>
              <a:defRPr sz="1512"/>
            </a:pPr>
            <a:r>
              <a:t>* checking R code for possible problems ... OK</a:t>
            </a:r>
          </a:p>
          <a:p>
            <a:pPr defTabSz="490727">
              <a:spcBef>
                <a:spcPts val="500"/>
              </a:spcBef>
              <a:defRPr sz="1512"/>
            </a:pPr>
            <a:r>
              <a:t>* checking Rd files ... OK</a:t>
            </a:r>
          </a:p>
          <a:p>
            <a:pPr defTabSz="490727">
              <a:spcBef>
                <a:spcPts val="500"/>
              </a:spcBef>
              <a:defRPr sz="1512"/>
            </a:pPr>
            <a:r>
              <a:t>* checking Rd metadata ... OK</a:t>
            </a:r>
          </a:p>
          <a:p>
            <a:pPr defTabSz="490727">
              <a:spcBef>
                <a:spcPts val="500"/>
              </a:spcBef>
              <a:defRPr sz="1512"/>
            </a:pPr>
            <a:r>
              <a:t>* checking Rd cross-references ... OK</a:t>
            </a:r>
          </a:p>
          <a:p>
            <a:pPr defTabSz="490727">
              <a:spcBef>
                <a:spcPts val="500"/>
              </a:spcBef>
              <a:defRPr sz="1512"/>
            </a:pPr>
            <a:r>
              <a:t>* checking for missing documentation entries ... OK</a:t>
            </a:r>
          </a:p>
          <a:p>
            <a:pPr defTabSz="490727">
              <a:spcBef>
                <a:spcPts val="500"/>
              </a:spcBef>
              <a:defRPr sz="1512"/>
            </a:pPr>
            <a:r>
              <a:t>* checking for code/documentation mismatches ... OK</a:t>
            </a:r>
          </a:p>
        </p:txBody>
      </p:sp>
      <p:sp>
        <p:nvSpPr>
          <p:cNvPr id="186" name="Title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* checking Rd \usage sections ... OK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800"/>
            </a:pPr>
            <a:r>
              <a:t>* checking Rd \usage sections ... OK</a:t>
            </a:r>
          </a:p>
          <a:p>
            <a:pPr>
              <a:defRPr sz="1800"/>
            </a:pPr>
            <a:r>
              <a:t>* checking Rd contents ... OK</a:t>
            </a:r>
          </a:p>
          <a:p>
            <a:pPr>
              <a:defRPr sz="1800"/>
            </a:pPr>
            <a:r>
              <a:t>* checking for unstated dependencies in examples ... OK</a:t>
            </a:r>
          </a:p>
          <a:p>
            <a:pPr>
              <a:defRPr sz="1800"/>
            </a:pPr>
            <a:r>
              <a:t>* checking installed files from ‘inst/doc’ ... OK</a:t>
            </a:r>
          </a:p>
          <a:p>
            <a:pPr>
              <a:defRPr sz="1800"/>
            </a:pPr>
            <a:r>
              <a:t>* checking files in ‘vignettes’ ... OK</a:t>
            </a:r>
          </a:p>
          <a:p>
            <a:pPr>
              <a:defRPr sz="1800"/>
            </a:pPr>
            <a:r>
              <a:t>* checking examples ... OK</a:t>
            </a:r>
          </a:p>
          <a:p>
            <a:pPr>
              <a:defRPr sz="1800"/>
            </a:pPr>
            <a:r>
              <a:t>* checking for unstated dependencies in tests ... OK</a:t>
            </a:r>
          </a:p>
          <a:p>
            <a:pPr>
              <a:defRPr sz="1800"/>
            </a:pPr>
            <a:r>
              <a:t>* checking tests ...</a:t>
            </a:r>
          </a:p>
          <a:p>
            <a:pPr>
              <a:defRPr sz="1800"/>
            </a:pPr>
            <a:r>
              <a:t>  Running ‘testthat.R’ OK</a:t>
            </a:r>
          </a:p>
          <a:p>
            <a:pPr>
              <a:defRPr sz="1800"/>
            </a:pPr>
            <a:r>
              <a:t>* checking for unstated dependencies in vignettes ...</a:t>
            </a:r>
          </a:p>
          <a:p>
            <a:pPr>
              <a:defRPr sz="1800"/>
            </a:pPr>
            <a:r>
              <a:t> OK</a:t>
            </a:r>
          </a:p>
          <a:p>
            <a:pPr>
              <a:defRPr sz="1800"/>
            </a:pPr>
            <a:r>
              <a:t>* checking package vignettes in ‘inst/doc’ ... OK</a:t>
            </a:r>
          </a:p>
          <a:p>
            <a:pPr>
              <a:defRPr sz="1800"/>
            </a:pPr>
            <a:r>
              <a:t>* checking running R code from vignettes ...</a:t>
            </a:r>
          </a:p>
          <a:p>
            <a:pPr>
              <a:defRPr sz="1800"/>
            </a:pPr>
            <a:r>
              <a:t>   ‘clt.Rmd’ ... OK</a:t>
            </a:r>
          </a:p>
          <a:p>
            <a:pPr>
              <a:defRPr sz="1800"/>
            </a:pPr>
            <a:r>
              <a:t> OK</a:t>
            </a:r>
          </a:p>
          <a:p>
            <a:pPr>
              <a:defRPr sz="1800"/>
            </a:pPr>
            <a:r>
              <a:t>* checking re-building of vignette outputs ... OK</a:t>
            </a:r>
          </a:p>
          <a:p>
            <a:pPr>
              <a:defRPr sz="1800"/>
            </a:pPr>
            <a:r>
              <a:t>* checking PDF version of manual ... OK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R CMD check succeeded</a:t>
            </a:r>
          </a:p>
        </p:txBody>
      </p:sp>
      <p:sp>
        <p:nvSpPr>
          <p:cNvPr id="189" name="Title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ypes of problem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Types of problem</a:t>
            </a:r>
          </a:p>
        </p:txBody>
      </p:sp>
      <p:sp>
        <p:nvSpPr>
          <p:cNvPr id="192" name="ERROR…"/>
          <p:cNvSpPr txBox="1"/>
          <p:nvPr/>
        </p:nvSpPr>
        <p:spPr>
          <a:xfrm>
            <a:off x="1103453" y="2008066"/>
            <a:ext cx="1614222" cy="1267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4200"/>
            </a:pPr>
            <a:r>
              <a:rPr>
                <a:solidFill>
                  <a:schemeClr val="accent2">
                    <a:hueOff val="-8546427"/>
                    <a:satOff val="-16585"/>
                    <a:lumOff val="33158"/>
                  </a:schemeClr>
                </a:solidFill>
              </a:rPr>
              <a:t>ERROR</a:t>
            </a:r>
            <a:endParaRPr>
              <a:solidFill>
                <a:schemeClr val="accent2">
                  <a:hueOff val="-8546427"/>
                  <a:satOff val="-16585"/>
                  <a:lumOff val="33158"/>
                </a:schemeClr>
              </a:solidFill>
            </a:endParaRPr>
          </a:p>
          <a:p>
            <a:pPr/>
            <a:r>
              <a:t>Must fix!</a:t>
            </a:r>
          </a:p>
        </p:txBody>
      </p:sp>
      <p:sp>
        <p:nvSpPr>
          <p:cNvPr id="193" name="WARNING…"/>
          <p:cNvSpPr txBox="1"/>
          <p:nvPr/>
        </p:nvSpPr>
        <p:spPr>
          <a:xfrm>
            <a:off x="1103453" y="4345064"/>
            <a:ext cx="3872942" cy="1267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200"/>
            </a:pPr>
            <a:r>
              <a:rPr b="1"/>
              <a:t>WARNING</a:t>
            </a:r>
            <a:endParaRPr b="1"/>
          </a:p>
          <a:p>
            <a:pPr/>
            <a:r>
              <a:t>Fix if submitting to CRAN</a:t>
            </a:r>
          </a:p>
        </p:txBody>
      </p:sp>
      <p:sp>
        <p:nvSpPr>
          <p:cNvPr id="194" name="NOTE…"/>
          <p:cNvSpPr txBox="1"/>
          <p:nvPr/>
        </p:nvSpPr>
        <p:spPr>
          <a:xfrm>
            <a:off x="1103453" y="6932691"/>
            <a:ext cx="7648043" cy="18592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200"/>
            </a:pPr>
            <a:r>
              <a:rPr b="1"/>
              <a:t>NOTE</a:t>
            </a:r>
            <a:endParaRPr b="1"/>
          </a:p>
          <a:p>
            <a:pPr/>
            <a:r>
              <a:t>Fix if submitting to CRAN</a:t>
            </a:r>
          </a:p>
          <a:p>
            <a:pPr>
              <a:defRPr sz="3300"/>
            </a:pPr>
            <a:r>
              <a:t>It is possible to submit with a NOTE, but it’s best avoided</a:t>
            </a:r>
          </a:p>
        </p:txBody>
      </p:sp>
      <p:graphicFrame>
        <p:nvGraphicFramePr>
          <p:cNvPr id="195" name="Table"/>
          <p:cNvGraphicFramePr/>
          <p:nvPr/>
        </p:nvGraphicFramePr>
        <p:xfrm>
          <a:off x="6937393" y="671642"/>
          <a:ext cx="5582435" cy="394031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{A889068C-27F9-4032-8ED6-940F774E460D}</a:tableStyleId>
              </a:tblPr>
              <a:tblGrid>
                <a:gridCol w="2324070"/>
                <a:gridCol w="1596720"/>
                <a:gridCol w="1661642"/>
              </a:tblGrid>
              <a:tr h="985077">
                <a:tc>
                  <a:txBody>
                    <a:bodyPr/>
                    <a:lstStyle/>
                    <a:p>
                      <a:pPr algn="ctr">
                        <a:spcBef>
                          <a:spcPts val="2400"/>
                        </a:spcBef>
                        <a:defRPr sz="4000">
                          <a:sym typeface="Archer-Bold"/>
                        </a:defRPr>
                      </a:pPr>
                    </a:p>
                  </a:txBody>
                  <a:tcPr marL="38100" marR="38100" marT="38100" marB="381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400"/>
                        </a:spcBef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4000">
                          <a:solidFill>
                            <a:schemeClr val="accent1">
                              <a:hueOff val="-9935710"/>
                              <a:satOff val="-80396"/>
                              <a:lumOff val="-17077"/>
                            </a:schemeClr>
                          </a:solidFill>
                          <a:sym typeface="Archer-Bold"/>
                        </a:rPr>
                        <a:t>Local</a:t>
                      </a:r>
                    </a:p>
                  </a:txBody>
                  <a:tcPr marL="38100" marR="38100" marT="38100" marB="381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400"/>
                        </a:spcBef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4000">
                          <a:solidFill>
                            <a:schemeClr val="accent1">
                              <a:hueOff val="-9935710"/>
                              <a:satOff val="-80396"/>
                              <a:lumOff val="-17077"/>
                            </a:schemeClr>
                          </a:solidFill>
                          <a:sym typeface="Archer-Bold"/>
                        </a:rPr>
                        <a:t>CRAN</a:t>
                      </a:r>
                    </a:p>
                  </a:txBody>
                  <a:tcPr marL="38100" marR="38100" marT="38100" marB="38100" anchor="ctr" anchorCtr="0" horzOverflow="overflow">
                    <a:lnR w="12700">
                      <a:miter lim="400000"/>
                    </a:lnR>
                  </a:tcPr>
                </a:tc>
              </a:tr>
              <a:tr h="985077">
                <a:tc>
                  <a:txBody>
                    <a:bodyPr/>
                    <a:lstStyle/>
                    <a:p>
                      <a:pPr algn="ctr">
                        <a:spcBef>
                          <a:spcPts val="2400"/>
                        </a:spcBef>
                        <a:defRPr b="1" sz="4000">
                          <a:sym typeface="Verlag Condensed"/>
                        </a:defRPr>
                      </a:pPr>
                      <a:r>
                        <a:rPr>
                          <a:solidFill>
                            <a:schemeClr val="accent2">
                              <a:hueOff val="-8546427"/>
                              <a:satOff val="-16585"/>
                              <a:lumOff val="33158"/>
                            </a:schemeClr>
                          </a:solidFill>
                        </a:rPr>
                        <a:t>ERROR</a:t>
                      </a:r>
                    </a:p>
                  </a:txBody>
                  <a:tcPr marL="38100" marR="38100" marT="38100" marB="381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400"/>
                        </a:spcBef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000">
                          <a:solidFill>
                            <a:schemeClr val="accent1">
                              <a:hueOff val="-9935710"/>
                              <a:satOff val="-80396"/>
                              <a:lumOff val="-17077"/>
                            </a:schemeClr>
                          </a:solidFill>
                          <a:sym typeface="Verlag Condensed"/>
                        </a:rPr>
                        <a:t>✓</a:t>
                      </a:r>
                    </a:p>
                  </a:txBody>
                  <a:tcPr marL="38100" marR="38100" marT="38100" marB="381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400"/>
                        </a:spcBef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000">
                          <a:solidFill>
                            <a:schemeClr val="accent1">
                              <a:hueOff val="-9935710"/>
                              <a:satOff val="-80396"/>
                              <a:lumOff val="-17077"/>
                            </a:schemeClr>
                          </a:solidFill>
                          <a:sym typeface="Verlag Condensed"/>
                        </a:rPr>
                        <a:t>✓</a:t>
                      </a:r>
                    </a:p>
                  </a:txBody>
                  <a:tcPr marL="38100" marR="38100" marT="38100" marB="38100" anchor="ctr" anchorCtr="0" horzOverflow="overflow">
                    <a:lnR w="12700">
                      <a:miter lim="400000"/>
                    </a:lnR>
                  </a:tcPr>
                </a:tc>
              </a:tr>
              <a:tr h="985077">
                <a:tc>
                  <a:txBody>
                    <a:bodyPr/>
                    <a:lstStyle/>
                    <a:p>
                      <a:pPr algn="ctr">
                        <a:spcBef>
                          <a:spcPts val="2400"/>
                        </a:spcBef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4000">
                          <a:solidFill>
                            <a:schemeClr val="accent1">
                              <a:hueOff val="-9935710"/>
                              <a:satOff val="-80396"/>
                              <a:lumOff val="-17077"/>
                            </a:schemeClr>
                          </a:solidFill>
                          <a:sym typeface="Verlag Condensed"/>
                        </a:rPr>
                        <a:t>WARNING</a:t>
                      </a:r>
                    </a:p>
                  </a:txBody>
                  <a:tcPr marL="38100" marR="38100" marT="38100" marB="381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400"/>
                        </a:spcBef>
                        <a:defRPr sz="4000">
                          <a:sym typeface="Verlag Condensed"/>
                        </a:defRPr>
                      </a:pPr>
                    </a:p>
                  </a:txBody>
                  <a:tcPr marL="38100" marR="38100" marT="38100" marB="381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400"/>
                        </a:spcBef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000">
                          <a:solidFill>
                            <a:schemeClr val="accent1">
                              <a:hueOff val="-9935710"/>
                              <a:satOff val="-80396"/>
                              <a:lumOff val="-17077"/>
                            </a:schemeClr>
                          </a:solidFill>
                          <a:sym typeface="Verlag Condensed"/>
                        </a:rPr>
                        <a:t>✓</a:t>
                      </a:r>
                    </a:p>
                  </a:txBody>
                  <a:tcPr marL="38100" marR="38100" marT="38100" marB="38100" anchor="ctr" anchorCtr="0" horzOverflow="overflow">
                    <a:lnR w="12700">
                      <a:miter lim="400000"/>
                    </a:lnR>
                  </a:tcPr>
                </a:tc>
              </a:tr>
              <a:tr h="985077">
                <a:tc>
                  <a:txBody>
                    <a:bodyPr/>
                    <a:lstStyle/>
                    <a:p>
                      <a:pPr algn="ctr">
                        <a:spcBef>
                          <a:spcPts val="2400"/>
                        </a:spcBef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4000">
                          <a:solidFill>
                            <a:schemeClr val="accent1">
                              <a:hueOff val="-9935710"/>
                              <a:satOff val="-80396"/>
                              <a:lumOff val="-17077"/>
                            </a:schemeClr>
                          </a:solidFill>
                          <a:sym typeface="Verlag Condensed"/>
                        </a:rPr>
                        <a:t>NOTE</a:t>
                      </a:r>
                    </a:p>
                  </a:txBody>
                  <a:tcPr marL="38100" marR="38100" marT="38100" marB="38100" anchor="ctr" anchorCtr="0" horzOverflow="overflow">
                    <a:lnL w="12700">
                      <a:miter lim="400000"/>
                    </a:lnL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400"/>
                        </a:spcBef>
                        <a:defRPr sz="4000">
                          <a:sym typeface="Verlag Condensed"/>
                        </a:defRPr>
                      </a:pPr>
                    </a:p>
                  </a:txBody>
                  <a:tcPr marL="38100" marR="38100" marT="38100" marB="381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400"/>
                        </a:spcBef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000">
                          <a:solidFill>
                            <a:schemeClr val="accent1">
                              <a:hueOff val="-9935710"/>
                              <a:satOff val="-80396"/>
                              <a:lumOff val="-17077"/>
                            </a:schemeClr>
                          </a:solidFill>
                          <a:sym typeface="Verlag Condensed"/>
                        </a:rPr>
                        <a:t>✓</a:t>
                      </a:r>
                    </a:p>
                  </a:txBody>
                  <a:tcPr marL="38100" marR="38100" marT="38100" marB="38100" anchor="ctr" anchorCtr="0" horzOverflow="overflow"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5" grpId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# Cmd/Ctrl + Shift + E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>
                <a:solidFill>
                  <a:schemeClr val="accent3">
                    <a:hueOff val="5855911"/>
                    <a:satOff val="-72794"/>
                    <a:lumOff val="7086"/>
                  </a:schemeClr>
                </a:solidFill>
              </a:rPr>
              <a:t># Cmd/Ctrl + Shift + E</a:t>
            </a:r>
            <a:endParaRPr>
              <a:solidFill>
                <a:schemeClr val="accent3">
                  <a:hueOff val="5855911"/>
                  <a:satOff val="-72794"/>
                  <a:lumOff val="7086"/>
                </a:schemeClr>
              </a:solidFill>
            </a:endParaRPr>
          </a:p>
          <a:p>
            <a:pPr/>
            <a:r>
              <a:t>devtools::check()</a:t>
            </a:r>
          </a:p>
          <a:p>
            <a:pPr/>
          </a:p>
          <a:p>
            <a:pPr/>
            <a:r>
              <a:rPr>
                <a:solidFill>
                  <a:schemeClr val="accent3">
                    <a:hueOff val="5855911"/>
                    <a:satOff val="-72794"/>
                    <a:lumOff val="7086"/>
                  </a:schemeClr>
                </a:solidFill>
              </a:rPr>
              <a:t># If you don't understand an error,</a:t>
            </a:r>
            <a:endParaRPr>
              <a:solidFill>
                <a:schemeClr val="accent3">
                  <a:hueOff val="5855911"/>
                  <a:satOff val="-72794"/>
                  <a:lumOff val="7086"/>
                </a:schemeClr>
              </a:solidFill>
            </a:endParaRPr>
          </a:p>
          <a:p>
            <a:pPr/>
            <a:r>
              <a:rPr>
                <a:solidFill>
                  <a:schemeClr val="accent3">
                    <a:hueOff val="5855911"/>
                    <a:satOff val="-72794"/>
                    <a:lumOff val="7086"/>
                  </a:schemeClr>
                </a:solidFill>
              </a:rPr>
              <a:t># google it!</a:t>
            </a:r>
            <a:endParaRPr>
              <a:solidFill>
                <a:schemeClr val="accent3">
                  <a:hueOff val="5855911"/>
                  <a:satOff val="-72794"/>
                  <a:lumOff val="7086"/>
                </a:schemeClr>
              </a:solidFill>
            </a:endParaRPr>
          </a:p>
        </p:txBody>
      </p:sp>
      <p:sp>
        <p:nvSpPr>
          <p:cNvPr id="198" name="Title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RAN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13900"/>
            </a:lvl1pPr>
          </a:lstStyle>
          <a:p>
            <a:pPr/>
            <a:r>
              <a:t>CRAN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# First check locally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defTabSz="508254">
              <a:spcBef>
                <a:spcPts val="500"/>
              </a:spcBef>
              <a:defRPr sz="2784"/>
            </a:pPr>
            <a:r>
              <a:rPr>
                <a:solidFill>
                  <a:schemeClr val="accent3">
                    <a:hueOff val="5855911"/>
                    <a:satOff val="-72794"/>
                    <a:lumOff val="7086"/>
                  </a:schemeClr>
                </a:solidFill>
              </a:rPr>
              <a:t># First check locally</a:t>
            </a:r>
            <a:endParaRPr>
              <a:solidFill>
                <a:schemeClr val="accent3">
                  <a:hueOff val="5855911"/>
                  <a:satOff val="-72794"/>
                  <a:lumOff val="7086"/>
                </a:schemeClr>
              </a:solidFill>
            </a:endParaRPr>
          </a:p>
          <a:p>
            <a:pPr defTabSz="508254">
              <a:spcBef>
                <a:spcPts val="500"/>
              </a:spcBef>
              <a:defRPr sz="2784"/>
            </a:pPr>
            <a:r>
              <a:t>devtools::check()</a:t>
            </a:r>
          </a:p>
          <a:p>
            <a:pPr defTabSz="508254">
              <a:spcBef>
                <a:spcPts val="500"/>
              </a:spcBef>
              <a:defRPr sz="2784"/>
            </a:pPr>
          </a:p>
          <a:p>
            <a:pPr defTabSz="508254">
              <a:spcBef>
                <a:spcPts val="500"/>
              </a:spcBef>
              <a:defRPr sz="2784"/>
            </a:pPr>
            <a:r>
              <a:rPr>
                <a:solidFill>
                  <a:schemeClr val="accent3">
                    <a:hueOff val="5855911"/>
                    <a:satOff val="-72794"/>
                    <a:lumOff val="7086"/>
                  </a:schemeClr>
                </a:solidFill>
              </a:rPr>
              <a:t># Then on R-hub</a:t>
            </a:r>
            <a:endParaRPr>
              <a:solidFill>
                <a:schemeClr val="accent3">
                  <a:hueOff val="5855911"/>
                  <a:satOff val="-72794"/>
                  <a:lumOff val="7086"/>
                </a:schemeClr>
              </a:solidFill>
            </a:endParaRPr>
          </a:p>
          <a:p>
            <a:pPr defTabSz="508254">
              <a:spcBef>
                <a:spcPts val="500"/>
              </a:spcBef>
              <a:defRPr sz="2784"/>
            </a:pPr>
            <a:r>
              <a:t>devtools::check_rhub()</a:t>
            </a:r>
          </a:p>
          <a:p>
            <a:pPr defTabSz="508254">
              <a:spcBef>
                <a:spcPts val="500"/>
              </a:spcBef>
              <a:defRPr sz="2784"/>
            </a:pPr>
          </a:p>
          <a:p>
            <a:pPr defTabSz="508254">
              <a:spcBef>
                <a:spcPts val="500"/>
              </a:spcBef>
              <a:defRPr sz="2784"/>
            </a:pPr>
            <a:r>
              <a:rPr>
                <a:solidFill>
                  <a:schemeClr val="accent3">
                    <a:hueOff val="5855911"/>
                    <a:satOff val="-72794"/>
                    <a:lumOff val="7086"/>
                  </a:schemeClr>
                </a:solidFill>
              </a:rPr>
              <a:t># Then with CRAN's win-builder</a:t>
            </a:r>
            <a:endParaRPr>
              <a:solidFill>
                <a:schemeClr val="accent3">
                  <a:hueOff val="5855911"/>
                  <a:satOff val="-72794"/>
                  <a:lumOff val="7086"/>
                </a:schemeClr>
              </a:solidFill>
            </a:endParaRPr>
          </a:p>
          <a:p>
            <a:pPr defTabSz="508254">
              <a:spcBef>
                <a:spcPts val="500"/>
              </a:spcBef>
              <a:defRPr sz="2784"/>
            </a:pPr>
            <a:r>
              <a:t>devtools::check_win()</a:t>
            </a:r>
          </a:p>
          <a:p>
            <a:pPr defTabSz="508254">
              <a:spcBef>
                <a:spcPts val="500"/>
              </a:spcBef>
              <a:defRPr sz="2784"/>
            </a:pPr>
          </a:p>
          <a:p>
            <a:pPr defTabSz="508254">
              <a:spcBef>
                <a:spcPts val="500"/>
              </a:spcBef>
              <a:defRPr sz="2784"/>
            </a:pPr>
            <a:r>
              <a:rPr>
                <a:solidFill>
                  <a:schemeClr val="accent3">
                    <a:hueOff val="5855911"/>
                    <a:satOff val="-72794"/>
                    <a:lumOff val="7086"/>
                  </a:schemeClr>
                </a:solidFill>
              </a:rPr>
              <a:t># Write submission notes</a:t>
            </a:r>
            <a:endParaRPr>
              <a:solidFill>
                <a:schemeClr val="accent3">
                  <a:hueOff val="5855911"/>
                  <a:satOff val="-72794"/>
                  <a:lumOff val="7086"/>
                </a:schemeClr>
              </a:solidFill>
            </a:endParaRPr>
          </a:p>
          <a:p>
            <a:pPr defTabSz="508254">
              <a:spcBef>
                <a:spcPts val="500"/>
              </a:spcBef>
              <a:defRPr sz="2784"/>
            </a:pPr>
            <a:r>
              <a:t>usethis::use_cran_comments()</a:t>
            </a:r>
          </a:p>
          <a:p>
            <a:pPr defTabSz="508254">
              <a:spcBef>
                <a:spcPts val="500"/>
              </a:spcBef>
              <a:defRPr sz="2784"/>
            </a:pPr>
          </a:p>
          <a:p>
            <a:pPr defTabSz="508254">
              <a:spcBef>
                <a:spcPts val="500"/>
              </a:spcBef>
              <a:defRPr sz="2784"/>
            </a:pPr>
            <a:r>
              <a:rPr>
                <a:solidFill>
                  <a:schemeClr val="accent3">
                    <a:hueOff val="5855911"/>
                    <a:satOff val="-72794"/>
                    <a:lumOff val="7086"/>
                  </a:schemeClr>
                </a:solidFill>
              </a:rPr>
              <a:t># Then submit to CRAN</a:t>
            </a:r>
            <a:endParaRPr>
              <a:solidFill>
                <a:schemeClr val="accent3">
                  <a:hueOff val="5855911"/>
                  <a:satOff val="-72794"/>
                  <a:lumOff val="7086"/>
                </a:schemeClr>
              </a:solidFill>
            </a:endParaRPr>
          </a:p>
          <a:p>
            <a:pPr defTabSz="508254">
              <a:spcBef>
                <a:spcPts val="500"/>
              </a:spcBef>
              <a:defRPr sz="2784"/>
            </a:pPr>
            <a:r>
              <a:t>devtools::release()</a:t>
            </a:r>
            <a:br/>
            <a:r>
              <a:rPr>
                <a:solidFill>
                  <a:schemeClr val="accent3">
                    <a:hueOff val="5855911"/>
                    <a:satOff val="-72794"/>
                    <a:lumOff val="7086"/>
                  </a:schemeClr>
                </a:solidFill>
              </a:rPr>
              <a:t># This asks you questions which you should</a:t>
            </a:r>
            <a:endParaRPr>
              <a:solidFill>
                <a:schemeClr val="accent3">
                  <a:hueOff val="5855911"/>
                  <a:satOff val="-72794"/>
                  <a:lumOff val="7086"/>
                </a:schemeClr>
              </a:solidFill>
            </a:endParaRPr>
          </a:p>
          <a:p>
            <a:pPr defTabSz="508254">
              <a:spcBef>
                <a:spcPts val="500"/>
              </a:spcBef>
              <a:defRPr sz="2784"/>
            </a:pPr>
            <a:r>
              <a:rPr>
                <a:solidFill>
                  <a:schemeClr val="accent3">
                    <a:hueOff val="5855911"/>
                    <a:satOff val="-72794"/>
                    <a:lumOff val="7086"/>
                  </a:schemeClr>
                </a:solidFill>
              </a:rPr>
              <a:t># carefully read and answer</a:t>
            </a:r>
          </a:p>
        </p:txBody>
      </p:sp>
      <p:sp>
        <p:nvSpPr>
          <p:cNvPr id="203" name="First submission to CRAN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First submission to CRAN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How to organise files?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How to organise files?</a:t>
            </a:r>
          </a:p>
        </p:txBody>
      </p:sp>
      <p:sp>
        <p:nvSpPr>
          <p:cNvPr id="90" name="Again, comes down to naming: can you brief describe the contents of the file in 1-3 words? If not, split it up!"/>
          <p:cNvSpPr txBox="1"/>
          <p:nvPr/>
        </p:nvSpPr>
        <p:spPr>
          <a:xfrm>
            <a:off x="893576" y="2076284"/>
            <a:ext cx="7731774" cy="1648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Again, comes down to naming: can you brief describe the contents of the file in 1-3 words? If not, split it up!</a:t>
            </a:r>
          </a:p>
        </p:txBody>
      </p:sp>
      <p:sp>
        <p:nvSpPr>
          <p:cNvPr id="91" name="I often have utils.R where I dump little helpers. Sometimes notice that there are a bunch of related ones, and refactor into own file"/>
          <p:cNvSpPr txBox="1"/>
          <p:nvPr/>
        </p:nvSpPr>
        <p:spPr>
          <a:xfrm>
            <a:off x="1117496" y="4710291"/>
            <a:ext cx="12866523" cy="11023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 often have utils.R where I dump little helpers. Sometimes notice that there are a bunch of related ones, and refactor into own file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Modify R code"/>
          <p:cNvSpPr/>
          <p:nvPr/>
        </p:nvSpPr>
        <p:spPr>
          <a:xfrm>
            <a:off x="1995221" y="1612368"/>
            <a:ext cx="2564697" cy="944707"/>
          </a:xfrm>
          <a:prstGeom prst="rect">
            <a:avLst/>
          </a:prstGeom>
          <a:solidFill>
            <a:srgbClr val="FFFFFF">
              <a:alpha val="29711"/>
            </a:srgbClr>
          </a:solidFill>
          <a:ln w="25400">
            <a:solidFill>
              <a:schemeClr val="accent1">
                <a:hueOff val="-9935710"/>
                <a:satOff val="-80396"/>
                <a:lumOff val="-17077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3500" tIns="63500" rIns="63500" bIns="63500" anchor="ctr"/>
          <a:lstStyle>
            <a:lvl1pPr algn="ctr"/>
          </a:lstStyle>
          <a:p>
            <a:pPr/>
            <a:r>
              <a:t>Modify R code</a:t>
            </a:r>
          </a:p>
        </p:txBody>
      </p:sp>
      <p:sp>
        <p:nvSpPr>
          <p:cNvPr id="206" name="check()"/>
          <p:cNvSpPr/>
          <p:nvPr/>
        </p:nvSpPr>
        <p:spPr>
          <a:xfrm>
            <a:off x="6455646" y="1612368"/>
            <a:ext cx="3162301" cy="944707"/>
          </a:xfrm>
          <a:prstGeom prst="rect">
            <a:avLst/>
          </a:prstGeom>
          <a:solidFill>
            <a:srgbClr val="FFFFFF">
              <a:alpha val="29711"/>
            </a:srgbClr>
          </a:solidFill>
          <a:ln w="25400">
            <a:solidFill>
              <a:schemeClr val="accent1">
                <a:hueOff val="-9935710"/>
                <a:satOff val="-80396"/>
                <a:lumOff val="-17077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3500" tIns="63500" rIns="63500" bIns="63500" anchor="ctr"/>
          <a:lstStyle>
            <a:lvl1pPr algn="ctr"/>
          </a:lstStyle>
          <a:p>
            <a:pPr/>
            <a:r>
              <a:t>check()</a:t>
            </a:r>
          </a:p>
        </p:txBody>
      </p:sp>
      <p:cxnSp>
        <p:nvCxnSpPr>
          <p:cNvPr id="207" name="Connection Line"/>
          <p:cNvCxnSpPr>
            <a:stCxn id="205" idx="0"/>
            <a:endCxn id="206" idx="0"/>
          </p:cNvCxnSpPr>
          <p:nvPr/>
        </p:nvCxnSpPr>
        <p:spPr>
          <a:xfrm>
            <a:off x="3277569" y="2084721"/>
            <a:ext cx="4759228" cy="1"/>
          </a:xfrm>
          <a:prstGeom prst="straightConnector1">
            <a:avLst/>
          </a:prstGeom>
          <a:ln w="50800">
            <a:solidFill>
              <a:schemeClr val="accent1">
                <a:hueOff val="-9935710"/>
                <a:satOff val="-80396"/>
                <a:lumOff val="-17077"/>
              </a:schemeClr>
            </a:solidFill>
            <a:miter lim="400000"/>
            <a:tailEnd type="triangle"/>
          </a:ln>
        </p:spPr>
      </p:cxnSp>
      <p:cxnSp>
        <p:nvCxnSpPr>
          <p:cNvPr id="208" name="Connection Line"/>
          <p:cNvCxnSpPr>
            <a:stCxn id="206" idx="0"/>
            <a:endCxn id="205" idx="0"/>
          </p:cNvCxnSpPr>
          <p:nvPr/>
        </p:nvCxnSpPr>
        <p:spPr>
          <a:xfrm flipH="1">
            <a:off x="3277569" y="2084721"/>
            <a:ext cx="4759228" cy="1"/>
          </a:xfrm>
          <a:prstGeom prst="straightConnector1">
            <a:avLst/>
          </a:prstGeom>
          <a:ln w="50800">
            <a:solidFill>
              <a:schemeClr val="accent1">
                <a:hueOff val="-9935710"/>
                <a:satOff val="-80396"/>
                <a:lumOff val="-17077"/>
              </a:schemeClr>
            </a:solidFill>
            <a:miter lim="400000"/>
            <a:tailEnd type="triangle"/>
          </a:ln>
        </p:spPr>
      </p:cxnSp>
      <p:sp>
        <p:nvSpPr>
          <p:cNvPr id="209" name="check_win_devel()"/>
          <p:cNvSpPr/>
          <p:nvPr/>
        </p:nvSpPr>
        <p:spPr>
          <a:xfrm>
            <a:off x="6455646" y="5814571"/>
            <a:ext cx="3162301" cy="944706"/>
          </a:xfrm>
          <a:prstGeom prst="rect">
            <a:avLst/>
          </a:prstGeom>
          <a:solidFill>
            <a:srgbClr val="FFFFFF">
              <a:alpha val="29711"/>
            </a:srgbClr>
          </a:solidFill>
          <a:ln w="25400">
            <a:solidFill>
              <a:schemeClr val="accent1">
                <a:hueOff val="-9935710"/>
                <a:satOff val="-80396"/>
                <a:lumOff val="-17077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3500" tIns="63500" rIns="63500" bIns="63500" anchor="ctr"/>
          <a:lstStyle>
            <a:lvl1pPr algn="ctr"/>
          </a:lstStyle>
          <a:p>
            <a:pPr/>
            <a:r>
              <a:t>check_win_devel()</a:t>
            </a:r>
          </a:p>
        </p:txBody>
      </p:sp>
      <p:sp>
        <p:nvSpPr>
          <p:cNvPr id="210" name="release()"/>
          <p:cNvSpPr/>
          <p:nvPr/>
        </p:nvSpPr>
        <p:spPr>
          <a:xfrm>
            <a:off x="6455646" y="7915672"/>
            <a:ext cx="3162301" cy="944707"/>
          </a:xfrm>
          <a:prstGeom prst="rect">
            <a:avLst/>
          </a:prstGeom>
          <a:solidFill>
            <a:srgbClr val="FFFFFF">
              <a:alpha val="29711"/>
            </a:srgbClr>
          </a:solidFill>
          <a:ln w="25400">
            <a:solidFill>
              <a:schemeClr val="accent1">
                <a:hueOff val="-9935710"/>
                <a:satOff val="-80396"/>
                <a:lumOff val="-17077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3500" tIns="63500" rIns="63500" bIns="63500" anchor="ctr"/>
          <a:lstStyle>
            <a:lvl1pPr algn="ctr"/>
          </a:lstStyle>
          <a:p>
            <a:pPr/>
            <a:r>
              <a:t>release()</a:t>
            </a:r>
          </a:p>
        </p:txBody>
      </p:sp>
      <p:cxnSp>
        <p:nvCxnSpPr>
          <p:cNvPr id="211" name="Connection Line"/>
          <p:cNvCxnSpPr>
            <a:stCxn id="206" idx="0"/>
            <a:endCxn id="217" idx="0"/>
          </p:cNvCxnSpPr>
          <p:nvPr/>
        </p:nvCxnSpPr>
        <p:spPr>
          <a:xfrm>
            <a:off x="8036796" y="2084721"/>
            <a:ext cx="1" cy="2101103"/>
          </a:xfrm>
          <a:prstGeom prst="straightConnector1">
            <a:avLst/>
          </a:prstGeom>
          <a:ln w="63500">
            <a:solidFill>
              <a:srgbClr val="009051"/>
            </a:solidFill>
            <a:miter lim="400000"/>
            <a:tailEnd type="triangle"/>
          </a:ln>
        </p:spPr>
      </p:cxnSp>
      <p:cxnSp>
        <p:nvCxnSpPr>
          <p:cNvPr id="212" name="Connection Line"/>
          <p:cNvCxnSpPr>
            <a:stCxn id="210" idx="0"/>
            <a:endCxn id="209" idx="0"/>
          </p:cNvCxnSpPr>
          <p:nvPr/>
        </p:nvCxnSpPr>
        <p:spPr>
          <a:xfrm flipV="1">
            <a:off x="8036796" y="6286924"/>
            <a:ext cx="1" cy="2101102"/>
          </a:xfrm>
          <a:prstGeom prst="straightConnector1">
            <a:avLst/>
          </a:prstGeom>
          <a:ln w="63500">
            <a:solidFill>
              <a:srgbClr val="009051"/>
            </a:solidFill>
            <a:miter lim="400000"/>
            <a:headEnd type="triangle"/>
          </a:ln>
        </p:spPr>
      </p:cxnSp>
      <p:cxnSp>
        <p:nvCxnSpPr>
          <p:cNvPr id="213" name="Connection Line"/>
          <p:cNvCxnSpPr>
            <a:stCxn id="205" idx="0"/>
            <a:endCxn id="209" idx="0"/>
          </p:cNvCxnSpPr>
          <p:nvPr/>
        </p:nvCxnSpPr>
        <p:spPr>
          <a:xfrm>
            <a:off x="3277569" y="2084721"/>
            <a:ext cx="4759228" cy="4202204"/>
          </a:xfrm>
          <a:prstGeom prst="straightConnector1">
            <a:avLst/>
          </a:prstGeom>
          <a:ln w="50800">
            <a:solidFill>
              <a:schemeClr val="accent1">
                <a:hueOff val="-9935710"/>
                <a:satOff val="-80396"/>
                <a:lumOff val="-17077"/>
              </a:schemeClr>
            </a:solidFill>
            <a:miter lim="400000"/>
            <a:headEnd type="triangle"/>
          </a:ln>
        </p:spPr>
      </p:cxnSp>
      <p:cxnSp>
        <p:nvCxnSpPr>
          <p:cNvPr id="214" name="Connection Line"/>
          <p:cNvCxnSpPr>
            <a:stCxn id="205" idx="0"/>
            <a:endCxn id="210" idx="0"/>
          </p:cNvCxnSpPr>
          <p:nvPr/>
        </p:nvCxnSpPr>
        <p:spPr>
          <a:xfrm>
            <a:off x="3277569" y="2084721"/>
            <a:ext cx="4759228" cy="6303305"/>
          </a:xfrm>
          <a:prstGeom prst="straightConnector1">
            <a:avLst/>
          </a:prstGeom>
          <a:ln w="50800">
            <a:solidFill>
              <a:schemeClr val="accent1">
                <a:hueOff val="-9935710"/>
                <a:satOff val="-80396"/>
                <a:lumOff val="-17077"/>
              </a:schemeClr>
            </a:solidFill>
            <a:miter lim="400000"/>
            <a:headEnd type="triangle"/>
          </a:ln>
        </p:spPr>
      </p:cxnSp>
      <p:sp>
        <p:nvSpPr>
          <p:cNvPr id="215" name="🎉"/>
          <p:cNvSpPr/>
          <p:nvPr/>
        </p:nvSpPr>
        <p:spPr>
          <a:xfrm>
            <a:off x="10906821" y="7962844"/>
            <a:ext cx="1400463" cy="897535"/>
          </a:xfrm>
          <a:prstGeom prst="rect">
            <a:avLst/>
          </a:prstGeom>
          <a:solidFill>
            <a:srgbClr val="FFFFFF">
              <a:alpha val="29711"/>
            </a:srgbClr>
          </a:solidFill>
          <a:ln w="25400">
            <a:solidFill>
              <a:schemeClr val="accent1">
                <a:hueOff val="-9935710"/>
                <a:satOff val="-80396"/>
                <a:lumOff val="-17077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3500" tIns="63500" rIns="63500" bIns="63500" anchor="ctr"/>
          <a:lstStyle>
            <a:lvl1pPr algn="ctr">
              <a:defRPr>
                <a:latin typeface="Apple Color Emoji"/>
                <a:ea typeface="Apple Color Emoji"/>
                <a:cs typeface="Apple Color Emoji"/>
                <a:sym typeface="Apple Color Emoji"/>
              </a:defRPr>
            </a:lvl1pPr>
          </a:lstStyle>
          <a:p>
            <a:pPr/>
            <a:r>
              <a:t>🎉</a:t>
            </a:r>
          </a:p>
        </p:txBody>
      </p:sp>
      <p:cxnSp>
        <p:nvCxnSpPr>
          <p:cNvPr id="216" name="Connection Line"/>
          <p:cNvCxnSpPr>
            <a:stCxn id="210" idx="0"/>
            <a:endCxn id="215" idx="0"/>
          </p:cNvCxnSpPr>
          <p:nvPr/>
        </p:nvCxnSpPr>
        <p:spPr>
          <a:xfrm>
            <a:off x="8036796" y="8388025"/>
            <a:ext cx="3570257" cy="23587"/>
          </a:xfrm>
          <a:prstGeom prst="straightConnector1">
            <a:avLst/>
          </a:prstGeom>
          <a:ln w="63500">
            <a:solidFill>
              <a:srgbClr val="009051"/>
            </a:solidFill>
            <a:miter lim="400000"/>
            <a:tailEnd type="triangle"/>
          </a:ln>
        </p:spPr>
      </p:cxnSp>
      <p:sp>
        <p:nvSpPr>
          <p:cNvPr id="217" name="check_rhub()"/>
          <p:cNvSpPr/>
          <p:nvPr/>
        </p:nvSpPr>
        <p:spPr>
          <a:xfrm>
            <a:off x="6455646" y="3713431"/>
            <a:ext cx="3162301" cy="944784"/>
          </a:xfrm>
          <a:prstGeom prst="rect">
            <a:avLst/>
          </a:prstGeom>
          <a:solidFill>
            <a:srgbClr val="FFFFFF">
              <a:alpha val="29711"/>
            </a:srgbClr>
          </a:solidFill>
          <a:ln w="25400">
            <a:solidFill>
              <a:schemeClr val="accent1">
                <a:hueOff val="-9935710"/>
                <a:satOff val="-80396"/>
                <a:lumOff val="-17077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3500" tIns="63500" rIns="63500" bIns="63500" anchor="ctr"/>
          <a:lstStyle>
            <a:lvl1pPr algn="ctr"/>
          </a:lstStyle>
          <a:p>
            <a:pPr/>
            <a:r>
              <a:t>check_rhub()</a:t>
            </a:r>
          </a:p>
        </p:txBody>
      </p:sp>
      <p:cxnSp>
        <p:nvCxnSpPr>
          <p:cNvPr id="218" name="Connection Line"/>
          <p:cNvCxnSpPr>
            <a:stCxn id="209" idx="0"/>
            <a:endCxn id="217" idx="0"/>
          </p:cNvCxnSpPr>
          <p:nvPr/>
        </p:nvCxnSpPr>
        <p:spPr>
          <a:xfrm flipV="1">
            <a:off x="8036796" y="4185823"/>
            <a:ext cx="1" cy="2101102"/>
          </a:xfrm>
          <a:prstGeom prst="straightConnector1">
            <a:avLst/>
          </a:prstGeom>
          <a:ln w="63500">
            <a:solidFill>
              <a:srgbClr val="009051"/>
            </a:solidFill>
            <a:miter lim="400000"/>
            <a:headEnd type="triangle"/>
          </a:ln>
        </p:spPr>
      </p:cxnSp>
      <p:cxnSp>
        <p:nvCxnSpPr>
          <p:cNvPr id="219" name="Connection Line"/>
          <p:cNvCxnSpPr>
            <a:stCxn id="205" idx="0"/>
            <a:endCxn id="217" idx="0"/>
          </p:cNvCxnSpPr>
          <p:nvPr/>
        </p:nvCxnSpPr>
        <p:spPr>
          <a:xfrm>
            <a:off x="3277569" y="2084721"/>
            <a:ext cx="4759228" cy="2101103"/>
          </a:xfrm>
          <a:prstGeom prst="straightConnector1">
            <a:avLst/>
          </a:prstGeom>
          <a:ln w="50800">
            <a:solidFill>
              <a:schemeClr val="accent1">
                <a:hueOff val="-9935710"/>
                <a:satOff val="-80396"/>
                <a:lumOff val="-17077"/>
              </a:schemeClr>
            </a:solidFill>
            <a:miter lim="400000"/>
            <a:headEnd type="triangle"/>
          </a:ln>
        </p:spPr>
      </p:cxn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## Test environments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## Test environments</a:t>
            </a:r>
          </a:p>
          <a:p>
            <a:pPr/>
            <a:r>
              <a:t>* local OS X install (R-release)</a:t>
            </a:r>
          </a:p>
          <a:p>
            <a:pPr/>
            <a:r>
              <a:t>* win-builder (R-release, R-devel)</a:t>
            </a:r>
          </a:p>
          <a:p>
            <a:pPr/>
          </a:p>
          <a:p>
            <a:pPr/>
            <a:r>
              <a:t>## R CMD check results</a:t>
            </a:r>
          </a:p>
          <a:p>
            <a:pPr/>
          </a:p>
          <a:p>
            <a:pPr/>
            <a:r>
              <a:t>0 errors | 0 warnings | 1 note</a:t>
            </a:r>
          </a:p>
          <a:p>
            <a:pPr/>
          </a:p>
          <a:p>
            <a:pPr/>
            <a:r>
              <a:t>* This is a new release.</a:t>
            </a:r>
          </a:p>
        </p:txBody>
      </p:sp>
      <p:sp>
        <p:nvSpPr>
          <p:cNvPr id="222" name="cran-comments.md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cran-comments.md</a:t>
            </a:r>
          </a:p>
        </p:txBody>
      </p:sp>
      <p:sp>
        <p:nvSpPr>
          <p:cNvPr id="223" name="There’s always one note for a new submission"/>
          <p:cNvSpPr/>
          <p:nvPr/>
        </p:nvSpPr>
        <p:spPr>
          <a:xfrm>
            <a:off x="7007709" y="7198518"/>
            <a:ext cx="3567113" cy="19581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23" y="0"/>
                </a:moveTo>
                <a:cubicBezTo>
                  <a:pt x="1710" y="0"/>
                  <a:pt x="1538" y="314"/>
                  <a:pt x="1538" y="700"/>
                </a:cubicBezTo>
                <a:lnTo>
                  <a:pt x="1538" y="5604"/>
                </a:lnTo>
                <a:lnTo>
                  <a:pt x="0" y="7004"/>
                </a:lnTo>
                <a:lnTo>
                  <a:pt x="1538" y="8405"/>
                </a:lnTo>
                <a:lnTo>
                  <a:pt x="1538" y="20900"/>
                </a:lnTo>
                <a:cubicBezTo>
                  <a:pt x="1538" y="21286"/>
                  <a:pt x="1710" y="21600"/>
                  <a:pt x="1923" y="21600"/>
                </a:cubicBezTo>
                <a:lnTo>
                  <a:pt x="21215" y="21600"/>
                </a:lnTo>
                <a:cubicBezTo>
                  <a:pt x="21428" y="21600"/>
                  <a:pt x="21600" y="21286"/>
                  <a:pt x="21600" y="20900"/>
                </a:cubicBezTo>
                <a:lnTo>
                  <a:pt x="21600" y="700"/>
                </a:lnTo>
                <a:cubicBezTo>
                  <a:pt x="21600" y="314"/>
                  <a:pt x="21428" y="0"/>
                  <a:pt x="21215" y="0"/>
                </a:cubicBezTo>
                <a:lnTo>
                  <a:pt x="1923" y="0"/>
                </a:lnTo>
                <a:close/>
              </a:path>
            </a:pathLst>
          </a:custGeom>
          <a:solidFill>
            <a:srgbClr val="FFFFFF">
              <a:alpha val="29711"/>
            </a:srgbClr>
          </a:solidFill>
          <a:ln w="25400">
            <a:solidFill>
              <a:schemeClr val="accent1">
                <a:hueOff val="-9935710"/>
                <a:satOff val="-80396"/>
                <a:lumOff val="-17077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3500" tIns="63500" rIns="63500" bIns="63500" anchor="ctr"/>
          <a:lstStyle>
            <a:lvl1pPr algn="ctr"/>
          </a:lstStyle>
          <a:p>
            <a:pPr/>
            <a:r>
              <a:t>There’s always one note for a new submission</a:t>
            </a:r>
          </a:p>
        </p:txBody>
      </p:sp>
      <p:sp>
        <p:nvSpPr>
          <p:cNvPr id="224" name="Goal is to illustrate that you’ve done your due diligence"/>
          <p:cNvSpPr/>
          <p:nvPr/>
        </p:nvSpPr>
        <p:spPr>
          <a:xfrm>
            <a:off x="7680475" y="338132"/>
            <a:ext cx="4970749" cy="1593230"/>
          </a:xfrm>
          <a:prstGeom prst="roundRect">
            <a:avLst>
              <a:gd name="adj" fmla="val 4698"/>
            </a:avLst>
          </a:prstGeom>
          <a:solidFill>
            <a:srgbClr val="FFFFFF">
              <a:alpha val="29711"/>
            </a:srgbClr>
          </a:solidFill>
          <a:ln w="25400">
            <a:solidFill>
              <a:schemeClr val="accent1">
                <a:hueOff val="-9935710"/>
                <a:satOff val="-80396"/>
                <a:lumOff val="-17077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3500" tIns="63500" rIns="63500" bIns="63500" anchor="ctr"/>
          <a:lstStyle>
            <a:lvl1pPr algn="ctr"/>
          </a:lstStyle>
          <a:p>
            <a:pPr/>
            <a:r>
              <a:t>Goal is to illustrate that you’ve done your due diligence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Do not despair! It happens to everyone, even R-core members.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2400"/>
              </a:spcBef>
              <a:defRPr sz="4500">
                <a:latin typeface="+mn-lt"/>
                <a:ea typeface="+mn-ea"/>
                <a:cs typeface="+mn-cs"/>
                <a:sym typeface="Verlag Condensed"/>
              </a:defRPr>
            </a:pPr>
            <a:r>
              <a:t>Do not despair! It happens to everyone, even R-core members.</a:t>
            </a:r>
          </a:p>
          <a:p>
            <a:pPr>
              <a:spcBef>
                <a:spcPts val="2400"/>
              </a:spcBef>
              <a:defRPr sz="4500">
                <a:latin typeface="+mn-lt"/>
                <a:ea typeface="+mn-ea"/>
                <a:cs typeface="+mn-cs"/>
                <a:sym typeface="Verlag Condensed"/>
              </a:defRPr>
            </a:pPr>
            <a:r>
              <a:t>If it’s from the CRAN robot, just fix the problem &amp; resubmit.</a:t>
            </a:r>
          </a:p>
          <a:p>
            <a:pPr>
              <a:spcBef>
                <a:spcPts val="2400"/>
              </a:spcBef>
              <a:defRPr sz="4500">
                <a:latin typeface="+mn-lt"/>
                <a:ea typeface="+mn-ea"/>
                <a:cs typeface="+mn-cs"/>
                <a:sym typeface="Verlag Condensed"/>
              </a:defRPr>
            </a:pPr>
            <a:r>
              <a:t>If it’s from a human, do not respond to the email and do not argue. Instead update cran-comments.md &amp; resubmit.</a:t>
            </a:r>
          </a:p>
        </p:txBody>
      </p:sp>
      <p:sp>
        <p:nvSpPr>
          <p:cNvPr id="227" name="If your submission fails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If your submission fails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his is a resubmission. Compared to the last submission, I have: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defTabSz="578358">
              <a:spcBef>
                <a:spcPts val="500"/>
              </a:spcBef>
              <a:defRPr sz="3168"/>
            </a:pPr>
            <a:r>
              <a:t>This is a resubmission. Compared to the last submission, I have:</a:t>
            </a:r>
          </a:p>
          <a:p>
            <a:pPr defTabSz="578358">
              <a:spcBef>
                <a:spcPts val="500"/>
              </a:spcBef>
              <a:defRPr sz="3168"/>
            </a:pPr>
          </a:p>
          <a:p>
            <a:pPr defTabSz="578358">
              <a:spcBef>
                <a:spcPts val="500"/>
              </a:spcBef>
              <a:defRPr sz="3168"/>
            </a:pPr>
            <a:r>
              <a:t>* First change. </a:t>
            </a:r>
          </a:p>
          <a:p>
            <a:pPr defTabSz="578358">
              <a:spcBef>
                <a:spcPts val="500"/>
              </a:spcBef>
              <a:defRPr sz="3168"/>
            </a:pPr>
            <a:r>
              <a:t>* Second change.</a:t>
            </a:r>
          </a:p>
          <a:p>
            <a:pPr defTabSz="578358">
              <a:spcBef>
                <a:spcPts val="500"/>
              </a:spcBef>
              <a:defRPr sz="3168"/>
            </a:pPr>
            <a:r>
              <a:t>* Third change</a:t>
            </a:r>
          </a:p>
          <a:p>
            <a:pPr defTabSz="578358">
              <a:spcBef>
                <a:spcPts val="500"/>
              </a:spcBef>
              <a:defRPr sz="3168"/>
            </a:pPr>
          </a:p>
          <a:p>
            <a:pPr defTabSz="578358">
              <a:spcBef>
                <a:spcPts val="500"/>
              </a:spcBef>
              <a:defRPr sz="3168"/>
            </a:pPr>
            <a:r>
              <a:t>--- </a:t>
            </a:r>
            <a:endParaRPr>
              <a:solidFill>
                <a:schemeClr val="accent3">
                  <a:hueOff val="5855911"/>
                  <a:satOff val="-72794"/>
                  <a:lumOff val="7086"/>
                </a:schemeClr>
              </a:solidFill>
            </a:endParaRPr>
          </a:p>
          <a:p>
            <a:pPr defTabSz="578358">
              <a:spcBef>
                <a:spcPts val="500"/>
              </a:spcBef>
              <a:defRPr sz="3168"/>
            </a:pPr>
            <a:r>
              <a:t>## Test environments</a:t>
            </a:r>
          </a:p>
          <a:p>
            <a:pPr defTabSz="578358">
              <a:spcBef>
                <a:spcPts val="500"/>
              </a:spcBef>
              <a:defRPr sz="3168"/>
            </a:pPr>
            <a:r>
              <a:t>* local OS X install, R 3.2.2</a:t>
            </a:r>
          </a:p>
          <a:p>
            <a:pPr defTabSz="578358">
              <a:spcBef>
                <a:spcPts val="500"/>
              </a:spcBef>
              <a:defRPr sz="3168"/>
            </a:pPr>
            <a:r>
              <a:t>* win-builder (devel and release)</a:t>
            </a:r>
          </a:p>
          <a:p>
            <a:pPr defTabSz="578358">
              <a:spcBef>
                <a:spcPts val="500"/>
              </a:spcBef>
              <a:defRPr sz="3168"/>
            </a:pPr>
          </a:p>
          <a:p>
            <a:pPr defTabSz="578358">
              <a:spcBef>
                <a:spcPts val="500"/>
              </a:spcBef>
              <a:defRPr sz="3168"/>
            </a:pPr>
            <a:r>
              <a:t>## R CMD check results</a:t>
            </a:r>
          </a:p>
          <a:p>
            <a:pPr defTabSz="578358">
              <a:spcBef>
                <a:spcPts val="500"/>
              </a:spcBef>
              <a:defRPr sz="3168"/>
            </a:pPr>
          </a:p>
          <a:p>
            <a:pPr defTabSz="578358">
              <a:spcBef>
                <a:spcPts val="500"/>
              </a:spcBef>
              <a:defRPr sz="3168"/>
            </a:pPr>
            <a:r>
              <a:t>...</a:t>
            </a:r>
          </a:p>
        </p:txBody>
      </p:sp>
      <p:sp>
        <p:nvSpPr>
          <p:cNvPr id="230" name="For resubmission: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For resubmission: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# Proceed as before. If you have reverse dependencies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>
                <a:solidFill>
                  <a:schemeClr val="accent3">
                    <a:hueOff val="5855911"/>
                    <a:satOff val="-72794"/>
                    <a:lumOff val="7086"/>
                  </a:schemeClr>
                </a:solidFill>
              </a:rPr>
              <a:t># Proceed as before. If you have reverse dependencies</a:t>
            </a:r>
            <a:endParaRPr>
              <a:solidFill>
                <a:schemeClr val="accent3">
                  <a:hueOff val="5855911"/>
                  <a:satOff val="-72794"/>
                  <a:lumOff val="7086"/>
                </a:schemeClr>
              </a:solidFill>
            </a:endParaRPr>
          </a:p>
          <a:p>
            <a:pPr/>
            <a:r>
              <a:rPr>
                <a:solidFill>
                  <a:schemeClr val="accent3">
                    <a:hueOff val="5855911"/>
                    <a:satOff val="-72794"/>
                    <a:lumOff val="7086"/>
                  </a:schemeClr>
                </a:solidFill>
              </a:rPr>
              <a:t># you need to also run R CMD check on them, and </a:t>
            </a:r>
            <a:endParaRPr>
              <a:solidFill>
                <a:schemeClr val="accent3">
                  <a:hueOff val="5855911"/>
                  <a:satOff val="-72794"/>
                  <a:lumOff val="7086"/>
                </a:schemeClr>
              </a:solidFill>
            </a:endParaRPr>
          </a:p>
          <a:p>
            <a:pPr/>
            <a:r>
              <a:rPr>
                <a:solidFill>
                  <a:schemeClr val="accent3">
                    <a:hueOff val="5855911"/>
                    <a:satOff val="-72794"/>
                    <a:lumOff val="7086"/>
                  </a:schemeClr>
                </a:solidFill>
              </a:rPr>
              <a:t># notify CRAN if you have deliberately broken them.</a:t>
            </a:r>
            <a:endParaRPr>
              <a:solidFill>
                <a:schemeClr val="accent3">
                  <a:hueOff val="5855911"/>
                  <a:satOff val="-72794"/>
                  <a:lumOff val="7086"/>
                </a:schemeClr>
              </a:solidFill>
            </a:endParaRPr>
          </a:p>
          <a:p>
            <a:pPr/>
            <a:r>
              <a:rPr>
                <a:solidFill>
                  <a:schemeClr val="accent3">
                    <a:hueOff val="5855911"/>
                    <a:satOff val="-72794"/>
                    <a:lumOff val="7086"/>
                  </a:schemeClr>
                </a:solidFill>
              </a:rPr>
              <a:t># Fortunately the revdepcheck package makes this</a:t>
            </a:r>
            <a:endParaRPr>
              <a:solidFill>
                <a:schemeClr val="accent3">
                  <a:hueOff val="5855911"/>
                  <a:satOff val="-72794"/>
                  <a:lumOff val="7086"/>
                </a:schemeClr>
              </a:solidFill>
            </a:endParaRPr>
          </a:p>
          <a:p>
            <a:pPr/>
            <a:r>
              <a:rPr>
                <a:solidFill>
                  <a:schemeClr val="accent3">
                    <a:hueOff val="5855911"/>
                    <a:satOff val="-72794"/>
                    <a:lumOff val="7086"/>
                  </a:schemeClr>
                </a:solidFill>
              </a:rPr>
              <a:t># fairly easy</a:t>
            </a:r>
            <a:endParaRPr>
              <a:solidFill>
                <a:schemeClr val="accent3">
                  <a:hueOff val="5855911"/>
                  <a:satOff val="-72794"/>
                  <a:lumOff val="7086"/>
                </a:schemeClr>
              </a:solidFill>
            </a:endParaRPr>
          </a:p>
          <a:p>
            <a:pPr/>
          </a:p>
          <a:p>
            <a:pPr/>
            <a:r>
              <a:t>install_github("r-lib/revdepcheck")</a:t>
            </a:r>
          </a:p>
          <a:p>
            <a:pPr/>
          </a:p>
          <a:p>
            <a:pPr/>
            <a:r>
              <a:t>use_revdep_check()</a:t>
            </a:r>
          </a:p>
          <a:p>
            <a:pPr/>
          </a:p>
          <a:p>
            <a:pPr/>
            <a:r>
              <a:t>library(revdepcheck)</a:t>
            </a:r>
          </a:p>
          <a:p>
            <a:pPr/>
            <a:r>
              <a:t>revdep_check()</a:t>
            </a:r>
          </a:p>
          <a:p>
            <a:pPr/>
            <a:r>
              <a:t>revdep_report_cran()</a:t>
            </a:r>
          </a:p>
        </p:txBody>
      </p:sp>
      <p:sp>
        <p:nvSpPr>
          <p:cNvPr id="233" name="Subsequent submissions to CRAN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Subsequent submissions to CRAN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Learning more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Learning more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R-package-devel mailing list"/>
          <p:cNvSpPr txBox="1"/>
          <p:nvPr/>
        </p:nvSpPr>
        <p:spPr>
          <a:xfrm>
            <a:off x="6201403" y="8018793"/>
            <a:ext cx="5628133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spcBef>
                <a:spcPts val="2400"/>
              </a:spcBef>
              <a:defRPr sz="4000">
                <a:latin typeface="Archer-Hairline"/>
                <a:ea typeface="Archer-Hairline"/>
                <a:cs typeface="Archer-Hairline"/>
                <a:sym typeface="Archer-Hairline"/>
              </a:defRPr>
            </a:lvl1pPr>
          </a:lstStyle>
          <a:p>
            <a:pPr/>
            <a:r>
              <a:t>R-package-devel mailing list</a:t>
            </a:r>
          </a:p>
        </p:txBody>
      </p:sp>
      <p:sp>
        <p:nvSpPr>
          <p:cNvPr id="238" name="community.rstudio.com"/>
          <p:cNvSpPr txBox="1"/>
          <p:nvPr/>
        </p:nvSpPr>
        <p:spPr>
          <a:xfrm>
            <a:off x="571579" y="5538441"/>
            <a:ext cx="4724909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spcBef>
                <a:spcPts val="2400"/>
              </a:spcBef>
              <a:defRPr sz="4000">
                <a:latin typeface="Archer-Hairline"/>
                <a:ea typeface="Archer-Hairline"/>
                <a:cs typeface="Archer-Hairline"/>
                <a:sym typeface="Archer-Hairline"/>
                <a:hlinkClick r:id="rId2" invalidUrl="" action="" tgtFrame="" tooltip="" history="1" highlightClick="0" endSnd="0"/>
              </a:defRPr>
            </a:lvl1pPr>
          </a:lstStyle>
          <a:p>
            <a:pPr/>
            <a:r>
              <a:rPr>
                <a:hlinkClick r:id="rId2" invalidUrl="" action="" tgtFrame="" tooltip="" history="1" highlightClick="0" endSnd="0"/>
              </a:rPr>
              <a:t>community.rstudio.com</a:t>
            </a:r>
          </a:p>
        </p:txBody>
      </p:sp>
      <p:pic>
        <p:nvPicPr>
          <p:cNvPr id="239" name="Screen Shot 2017-12-04 at 6.37.00 PM.png" descr="Screen Shot 2017-12-04 at 6.37.00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54028" y="662832"/>
            <a:ext cx="4686215" cy="5180542"/>
          </a:xfrm>
          <a:prstGeom prst="rect">
            <a:avLst/>
          </a:prstGeom>
          <a:ln w="12700">
            <a:miter lim="400000"/>
          </a:ln>
        </p:spPr>
      </p:pic>
      <p:pic>
        <p:nvPicPr>
          <p:cNvPr id="240" name="Screen Shot 2017-12-04 at 6.38.36 PM.png" descr="Screen Shot 2017-12-04 at 6.38.36 P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255965" y="3007290"/>
            <a:ext cx="6215175" cy="51804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More details on many topics in books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More details on many topics in books</a:t>
            </a:r>
          </a:p>
        </p:txBody>
      </p:sp>
      <p:sp>
        <p:nvSpPr>
          <p:cNvPr id="243" name="Rectangle"/>
          <p:cNvSpPr/>
          <p:nvPr/>
        </p:nvSpPr>
        <p:spPr>
          <a:xfrm>
            <a:off x="9052434" y="2183956"/>
            <a:ext cx="3103890" cy="469128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63500" tIns="63500" rIns="63500" bIns="63500" anchor="ctr"/>
          <a:lstStyle/>
          <a:p>
            <a:pPr algn="ctr">
              <a:spcBef>
                <a:spcPts val="2400"/>
              </a:spcBef>
            </a:pPr>
          </a:p>
        </p:txBody>
      </p:sp>
      <p:pic>
        <p:nvPicPr>
          <p:cNvPr id="244" name="cover.png" descr="cove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40617" y="2195772"/>
            <a:ext cx="3127521" cy="4691281"/>
          </a:xfrm>
          <a:prstGeom prst="rect">
            <a:avLst/>
          </a:prstGeom>
          <a:ln w="12700">
            <a:miter lim="400000"/>
          </a:ln>
        </p:spPr>
      </p:pic>
      <p:pic>
        <p:nvPicPr>
          <p:cNvPr id="245" name="cover.png" descr="cover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5446" y="2183956"/>
            <a:ext cx="3210102" cy="4703096"/>
          </a:xfrm>
          <a:prstGeom prst="rect">
            <a:avLst/>
          </a:prstGeom>
          <a:ln w="12700">
            <a:miter lim="400000"/>
          </a:ln>
        </p:spPr>
      </p:pic>
      <p:sp>
        <p:nvSpPr>
          <p:cNvPr id="246" name="http://adv-r.hadley.nz/"/>
          <p:cNvSpPr txBox="1"/>
          <p:nvPr/>
        </p:nvSpPr>
        <p:spPr>
          <a:xfrm>
            <a:off x="365446" y="6930230"/>
            <a:ext cx="3843414" cy="599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900">
                <a:hlinkClick r:id="rId4" invalidUrl="" action="" tgtFrame="" tooltip="" history="1" highlightClick="0" endSnd="0"/>
              </a:defRPr>
            </a:lvl1pPr>
          </a:lstStyle>
          <a:p>
            <a:pPr/>
            <a:r>
              <a:rPr>
                <a:hlinkClick r:id="rId4" invalidUrl="" action="" tgtFrame="" tooltip="" history="1" highlightClick="0" endSnd="0"/>
              </a:rPr>
              <a:t>http://adv-r.hadley.nz/</a:t>
            </a:r>
          </a:p>
        </p:txBody>
      </p:sp>
      <p:sp>
        <p:nvSpPr>
          <p:cNvPr id="247" name="http://r4ds.had.co.nz"/>
          <p:cNvSpPr txBox="1"/>
          <p:nvPr/>
        </p:nvSpPr>
        <p:spPr>
          <a:xfrm>
            <a:off x="9040617" y="6930231"/>
            <a:ext cx="3598737" cy="599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900">
                <a:hlinkClick r:id="rId5" invalidUrl="" action="" tgtFrame="" tooltip="" history="1" highlightClick="0" endSnd="0"/>
              </a:defRPr>
            </a:lvl1pPr>
          </a:lstStyle>
          <a:p>
            <a:pPr/>
            <a:r>
              <a:rPr>
                <a:hlinkClick r:id="rId5" invalidUrl="" action="" tgtFrame="" tooltip="" history="1" highlightClick="0" endSnd="0"/>
              </a:rPr>
              <a:t>http://r4ds.had.co.nz</a:t>
            </a:r>
          </a:p>
        </p:txBody>
      </p:sp>
      <p:sp>
        <p:nvSpPr>
          <p:cNvPr id="248" name="http://amzn.com/1466586966"/>
          <p:cNvSpPr txBox="1"/>
          <p:nvPr/>
        </p:nvSpPr>
        <p:spPr>
          <a:xfrm>
            <a:off x="365446" y="7595711"/>
            <a:ext cx="3526994" cy="462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solidFill>
                  <a:schemeClr val="accent3">
                    <a:hueOff val="5855911"/>
                    <a:satOff val="-72794"/>
                    <a:lumOff val="7086"/>
                  </a:schemeClr>
                </a:solidFill>
              </a:defRPr>
            </a:lvl1pPr>
          </a:lstStyle>
          <a:p>
            <a:pPr>
              <a:defRPr>
                <a:solidFill>
                  <a:schemeClr val="accent1">
                    <a:hueOff val="-9935710"/>
                    <a:satOff val="-80396"/>
                    <a:lumOff val="-17077"/>
                  </a:schemeClr>
                </a:solidFill>
              </a:defRPr>
            </a:pPr>
            <a:r>
              <a:rPr>
                <a:solidFill>
                  <a:schemeClr val="accent3">
                    <a:hueOff val="5855911"/>
                    <a:satOff val="-72794"/>
                    <a:lumOff val="7086"/>
                  </a:schemeClr>
                </a:solidFill>
              </a:rPr>
              <a:t>http://amzn.com/1466586966</a:t>
            </a:r>
          </a:p>
        </p:txBody>
      </p:sp>
      <p:sp>
        <p:nvSpPr>
          <p:cNvPr id="249" name="https://amzn.com/1491910399"/>
          <p:cNvSpPr txBox="1"/>
          <p:nvPr/>
        </p:nvSpPr>
        <p:spPr>
          <a:xfrm>
            <a:off x="9040617" y="7595711"/>
            <a:ext cx="3551531" cy="4622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solidFill>
                  <a:schemeClr val="accent3">
                    <a:hueOff val="5855911"/>
                    <a:satOff val="-72794"/>
                    <a:lumOff val="7086"/>
                  </a:schemeClr>
                </a:solidFill>
              </a:defRPr>
            </a:lvl1pPr>
          </a:lstStyle>
          <a:p>
            <a:pPr>
              <a:defRPr>
                <a:solidFill>
                  <a:schemeClr val="accent1">
                    <a:hueOff val="-9935710"/>
                    <a:satOff val="-80396"/>
                    <a:lumOff val="-17077"/>
                  </a:schemeClr>
                </a:solidFill>
              </a:defRPr>
            </a:pPr>
            <a:r>
              <a:rPr>
                <a:solidFill>
                  <a:schemeClr val="accent3">
                    <a:hueOff val="5855911"/>
                    <a:satOff val="-72794"/>
                    <a:lumOff val="7086"/>
                  </a:schemeClr>
                </a:solidFill>
              </a:rPr>
              <a:t>https://amzn.com/1491910399</a:t>
            </a:r>
          </a:p>
        </p:txBody>
      </p:sp>
      <p:sp>
        <p:nvSpPr>
          <p:cNvPr id="250" name="Rectangle"/>
          <p:cNvSpPr/>
          <p:nvPr/>
        </p:nvSpPr>
        <p:spPr>
          <a:xfrm>
            <a:off x="4683891" y="2183956"/>
            <a:ext cx="3103890" cy="469128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63500" tIns="63500" rIns="63500" bIns="63500" anchor="ctr"/>
          <a:lstStyle/>
          <a:p>
            <a:pPr algn="ctr">
              <a:spcBef>
                <a:spcPts val="2400"/>
              </a:spcBef>
            </a:pPr>
          </a:p>
        </p:txBody>
      </p:sp>
      <p:pic>
        <p:nvPicPr>
          <p:cNvPr id="251" name="cover.png" descr="cover.png"/>
          <p:cNvPicPr>
            <a:picLocks noChangeAspect="1"/>
          </p:cNvPicPr>
          <p:nvPr/>
        </p:nvPicPr>
        <p:blipFill>
          <a:blip r:embed="rId6">
            <a:extLst/>
          </a:blip>
          <a:srcRect l="0" t="0" r="0" b="0"/>
          <a:stretch>
            <a:fillRect/>
          </a:stretch>
        </p:blipFill>
        <p:spPr>
          <a:xfrm>
            <a:off x="4672075" y="2195772"/>
            <a:ext cx="3575672" cy="4691280"/>
          </a:xfrm>
          <a:prstGeom prst="rect">
            <a:avLst/>
          </a:prstGeom>
          <a:ln w="12700">
            <a:miter lim="400000"/>
          </a:ln>
        </p:spPr>
      </p:pic>
      <p:sp>
        <p:nvSpPr>
          <p:cNvPr id="252" name="http://r-pkgs.had.co.nz"/>
          <p:cNvSpPr txBox="1"/>
          <p:nvPr/>
        </p:nvSpPr>
        <p:spPr>
          <a:xfrm>
            <a:off x="4672076" y="6930231"/>
            <a:ext cx="3914242" cy="599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900">
                <a:hlinkClick r:id="rId7" invalidUrl="" action="" tgtFrame="" tooltip="" history="1" highlightClick="0" endSnd="0"/>
              </a:defRPr>
            </a:lvl1pPr>
          </a:lstStyle>
          <a:p>
            <a:pPr/>
            <a:r>
              <a:rPr>
                <a:hlinkClick r:id="rId7" invalidUrl="" action="" tgtFrame="" tooltip="" history="1" highlightClick="0" endSnd="0"/>
              </a:rPr>
              <a:t>http://r-pkgs.had.co.nz</a:t>
            </a:r>
          </a:p>
        </p:txBody>
      </p:sp>
      <p:sp>
        <p:nvSpPr>
          <p:cNvPr id="253" name="https://amzn.com/1491910399"/>
          <p:cNvSpPr txBox="1"/>
          <p:nvPr/>
        </p:nvSpPr>
        <p:spPr>
          <a:xfrm>
            <a:off x="4672076" y="7595711"/>
            <a:ext cx="3551530" cy="4622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solidFill>
                  <a:schemeClr val="accent3">
                    <a:hueOff val="5855911"/>
                    <a:satOff val="-72794"/>
                    <a:lumOff val="7086"/>
                  </a:schemeClr>
                </a:solidFill>
              </a:defRPr>
            </a:lvl1pPr>
          </a:lstStyle>
          <a:p>
            <a:pPr>
              <a:defRPr>
                <a:solidFill>
                  <a:schemeClr val="accent1">
                    <a:hueOff val="-9935710"/>
                    <a:satOff val="-80396"/>
                    <a:lumOff val="-17077"/>
                  </a:schemeClr>
                </a:solidFill>
              </a:defRPr>
            </a:pPr>
            <a:r>
              <a:rPr>
                <a:solidFill>
                  <a:schemeClr val="accent3">
                    <a:hueOff val="5855911"/>
                    <a:satOff val="-72794"/>
                    <a:lumOff val="7086"/>
                  </a:schemeClr>
                </a:solidFill>
              </a:rPr>
              <a:t>https://amzn.com/1491910399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Screen Shot 2017-09-11 at 11.23.41 AM.png" descr="Screen Shot 2017-09-11 at 11.23.41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1704" y="1028253"/>
            <a:ext cx="5526253" cy="5151914"/>
          </a:xfrm>
          <a:prstGeom prst="rect">
            <a:avLst/>
          </a:prstGeom>
          <a:ln w="12700">
            <a:miter lim="400000"/>
          </a:ln>
        </p:spPr>
      </p:pic>
      <p:sp>
        <p:nvSpPr>
          <p:cNvPr id="256" name="rweekly.org"/>
          <p:cNvSpPr txBox="1"/>
          <p:nvPr/>
        </p:nvSpPr>
        <p:spPr>
          <a:xfrm>
            <a:off x="1749618" y="475542"/>
            <a:ext cx="2345945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spcBef>
                <a:spcPts val="2400"/>
              </a:spcBef>
              <a:defRPr sz="4000">
                <a:latin typeface="Archer-Hairline"/>
                <a:ea typeface="Archer-Hairline"/>
                <a:cs typeface="Archer-Hairline"/>
                <a:sym typeface="Archer-Hairline"/>
              </a:defRPr>
            </a:lvl1pPr>
          </a:lstStyle>
          <a:p>
            <a:pPr/>
            <a:r>
              <a:t>rweekly.org</a:t>
            </a:r>
          </a:p>
        </p:txBody>
      </p:sp>
      <p:pic>
        <p:nvPicPr>
          <p:cNvPr id="257" name="Screen Shot 2017-09-11 at 11.24.32 AM.png" descr="Screen Shot 2017-09-11 at 11.24.32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050325" y="1028253"/>
            <a:ext cx="6687337" cy="5151914"/>
          </a:xfrm>
          <a:prstGeom prst="rect">
            <a:avLst/>
          </a:prstGeom>
          <a:ln w="12700">
            <a:miter lim="400000"/>
          </a:ln>
        </p:spPr>
      </p:pic>
      <p:sp>
        <p:nvSpPr>
          <p:cNvPr id="258" name="#rstats"/>
          <p:cNvSpPr txBox="1"/>
          <p:nvPr/>
        </p:nvSpPr>
        <p:spPr>
          <a:xfrm>
            <a:off x="8593131" y="475542"/>
            <a:ext cx="1387857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spcBef>
                <a:spcPts val="2400"/>
              </a:spcBef>
              <a:defRPr sz="4000">
                <a:latin typeface="Archer-Hairline"/>
                <a:ea typeface="Archer-Hairline"/>
                <a:cs typeface="Archer-Hairline"/>
                <a:sym typeface="Archer-Hairline"/>
              </a:defRPr>
            </a:lvl1pPr>
          </a:lstStyle>
          <a:p>
            <a:pPr/>
            <a:r>
              <a:t>#rstats</a:t>
            </a:r>
          </a:p>
        </p:txBody>
      </p:sp>
      <p:grpSp>
        <p:nvGrpSpPr>
          <p:cNvPr id="261" name="Group"/>
          <p:cNvGrpSpPr/>
          <p:nvPr/>
        </p:nvGrpSpPr>
        <p:grpSpPr>
          <a:xfrm>
            <a:off x="3707175" y="6657077"/>
            <a:ext cx="4686301" cy="1709421"/>
            <a:chOff x="0" y="0"/>
            <a:chExt cx="4686300" cy="1709420"/>
          </a:xfrm>
        </p:grpSpPr>
        <p:pic>
          <p:nvPicPr>
            <p:cNvPr id="259" name="Image" descr="Image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4686300" cy="1270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60" name="[r] score:5 is:question closed:no"/>
            <p:cNvSpPr txBox="1"/>
            <p:nvPr/>
          </p:nvSpPr>
          <p:spPr>
            <a:xfrm>
              <a:off x="671017" y="1300479"/>
              <a:ext cx="3344266" cy="408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/>
              </a:lvl1pPr>
            </a:lstStyle>
            <a:p>
              <a:pPr/>
              <a:r>
                <a:t>[r] score:5 is:question closed:no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How do you indent and format code?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How do you indent and format code?</a:t>
            </a:r>
          </a:p>
        </p:txBody>
      </p:sp>
      <p:sp>
        <p:nvSpPr>
          <p:cNvPr id="94" name="The style is not important; consistency is. Eliminate spurious differences to focus on what’s important"/>
          <p:cNvSpPr txBox="1"/>
          <p:nvPr/>
        </p:nvSpPr>
        <p:spPr>
          <a:xfrm>
            <a:off x="598855" y="1605976"/>
            <a:ext cx="12235130" cy="11023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The style is not important; consistency is. Eliminate spurious differences to focus on what’s important</a:t>
            </a:r>
          </a:p>
        </p:txBody>
      </p:sp>
      <p:sp>
        <p:nvSpPr>
          <p:cNvPr id="95" name="http://style.tidyverse.org"/>
          <p:cNvSpPr txBox="1"/>
          <p:nvPr/>
        </p:nvSpPr>
        <p:spPr>
          <a:xfrm>
            <a:off x="1355303" y="3843419"/>
            <a:ext cx="3624226" cy="5562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http://style.tidyverse.org</a:t>
            </a:r>
          </a:p>
        </p:txBody>
      </p:sp>
      <p:sp>
        <p:nvSpPr>
          <p:cNvPr id="96" name="https://github.com/jimhester/lintr"/>
          <p:cNvSpPr txBox="1"/>
          <p:nvPr/>
        </p:nvSpPr>
        <p:spPr>
          <a:xfrm>
            <a:off x="6716648" y="7984804"/>
            <a:ext cx="4961536" cy="5562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https://github.com/jimhester/lintr</a:t>
            </a:r>
          </a:p>
        </p:txBody>
      </p:sp>
      <p:sp>
        <p:nvSpPr>
          <p:cNvPr id="97" name="https://github.com/krlmlr/styler"/>
          <p:cNvSpPr txBox="1"/>
          <p:nvPr/>
        </p:nvSpPr>
        <p:spPr>
          <a:xfrm>
            <a:off x="6716648" y="7213932"/>
            <a:ext cx="4659784" cy="556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https://github.com/krlmlr/styler</a:t>
            </a:r>
          </a:p>
        </p:txBody>
      </p:sp>
      <p:sp>
        <p:nvSpPr>
          <p:cNvPr id="98" name="Important part of a convention is that tools accrete around it"/>
          <p:cNvSpPr txBox="1"/>
          <p:nvPr/>
        </p:nvSpPr>
        <p:spPr>
          <a:xfrm>
            <a:off x="6716648" y="5185753"/>
            <a:ext cx="4107483" cy="1648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Important part of a convention is that tools accrete around it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License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License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here are three main open source licenses"/>
          <p:cNvSpPr/>
          <p:nvPr>
            <p:ph type="title"/>
          </p:nvPr>
        </p:nvSpPr>
        <p:spPr>
          <a:xfrm>
            <a:off x="0" y="-1"/>
            <a:ext cx="13004801" cy="990601"/>
          </a:xfrm>
          <a:prstGeom prst="rect">
            <a:avLst/>
          </a:prstGeom>
        </p:spPr>
        <p:txBody>
          <a:bodyPr/>
          <a:lstStyle/>
          <a:p>
            <a:pPr/>
            <a:r>
              <a:t>There are three main open source licenses</a:t>
            </a:r>
          </a:p>
        </p:txBody>
      </p:sp>
      <p:sp>
        <p:nvSpPr>
          <p:cNvPr id="103" name="MIT…"/>
          <p:cNvSpPr txBox="1"/>
          <p:nvPr/>
        </p:nvSpPr>
        <p:spPr>
          <a:xfrm>
            <a:off x="5074254" y="3322319"/>
            <a:ext cx="2856292" cy="25501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>
              <a:defRPr sz="9000"/>
            </a:pPr>
            <a:r>
              <a:rPr b="1"/>
              <a:t>MIT</a:t>
            </a:r>
          </a:p>
          <a:p>
            <a:pPr algn="ctr"/>
            <a:r>
              <a:t>Free for anyone to do anything with</a:t>
            </a:r>
          </a:p>
        </p:txBody>
      </p:sp>
      <p:sp>
        <p:nvSpPr>
          <p:cNvPr id="104" name="GPL…"/>
          <p:cNvSpPr txBox="1"/>
          <p:nvPr/>
        </p:nvSpPr>
        <p:spPr>
          <a:xfrm>
            <a:off x="8676489" y="3322319"/>
            <a:ext cx="3440532" cy="25501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>
              <a:defRPr sz="9000"/>
            </a:pPr>
            <a:r>
              <a:rPr b="1"/>
              <a:t>GPL</a:t>
            </a:r>
          </a:p>
          <a:p>
            <a:pPr algn="ctr"/>
            <a:r>
              <a:t>Changes and bundles must also be GPL</a:t>
            </a:r>
          </a:p>
        </p:txBody>
      </p:sp>
      <p:sp>
        <p:nvSpPr>
          <p:cNvPr id="105" name="CC0…"/>
          <p:cNvSpPr txBox="1"/>
          <p:nvPr/>
        </p:nvSpPr>
        <p:spPr>
          <a:xfrm>
            <a:off x="646137" y="3322319"/>
            <a:ext cx="3682174" cy="25501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>
              <a:defRPr sz="9000"/>
            </a:pPr>
            <a:r>
              <a:rPr b="1"/>
              <a:t>CC0</a:t>
            </a:r>
          </a:p>
          <a:p>
            <a:pPr algn="ctr"/>
            <a:r>
              <a:t>“public domain”, best for data packages</a:t>
            </a:r>
          </a:p>
        </p:txBody>
      </p:sp>
      <p:sp>
        <p:nvSpPr>
          <p:cNvPr id="106" name="These are gross simplifications!"/>
          <p:cNvSpPr txBox="1"/>
          <p:nvPr/>
        </p:nvSpPr>
        <p:spPr>
          <a:xfrm>
            <a:off x="6020308" y="9093200"/>
            <a:ext cx="6248909" cy="60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spcBef>
                <a:spcPts val="2400"/>
              </a:spcBef>
              <a:defRPr sz="4000">
                <a:latin typeface="Archer-Hairline"/>
                <a:ea typeface="Archer-Hairline"/>
                <a:cs typeface="Archer-Hairline"/>
                <a:sym typeface="Archer-Hairline"/>
              </a:defRPr>
            </a:lvl1pPr>
          </a:lstStyle>
          <a:p>
            <a:pPr/>
            <a:r>
              <a:t>These are gross simplifications!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usethis::use_cc0_license()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usethis::use_cc0_license()</a:t>
            </a:r>
          </a:p>
          <a:p>
            <a:pPr/>
            <a:r>
              <a:t>usethis::use_mit_license()</a:t>
            </a:r>
          </a:p>
          <a:p>
            <a:pPr/>
            <a:r>
              <a:t>usethis::use_gpl_license()</a:t>
            </a:r>
          </a:p>
        </p:txBody>
      </p:sp>
      <p:sp>
        <p:nvSpPr>
          <p:cNvPr id="109" name="Use helper to set up"/>
          <p:cNvSpPr/>
          <p:nvPr>
            <p:ph type="title"/>
          </p:nvPr>
        </p:nvSpPr>
        <p:spPr>
          <a:xfrm>
            <a:off x="-1" y="0"/>
            <a:ext cx="13004801" cy="990600"/>
          </a:xfrm>
          <a:prstGeom prst="rect">
            <a:avLst/>
          </a:prstGeom>
        </p:spPr>
        <p:txBody>
          <a:bodyPr/>
          <a:lstStyle/>
          <a:p>
            <a:pPr/>
            <a:r>
              <a:t>Use helper to set up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DESCRIPTION: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DESCRIPTION:</a:t>
            </a:r>
          </a:p>
          <a:p>
            <a:pPr/>
            <a:r>
              <a:t>License: file LICENSE</a:t>
            </a:r>
          </a:p>
          <a:p>
            <a:pPr/>
          </a:p>
          <a:p>
            <a:pPr/>
            <a:r>
              <a:t>LICENSE:</a:t>
            </a:r>
          </a:p>
          <a:p>
            <a:pPr/>
            <a:r>
              <a:t>Proprietary: do not distribute outside of Widgets Incorporated.</a:t>
            </a:r>
          </a:p>
        </p:txBody>
      </p:sp>
      <p:sp>
        <p:nvSpPr>
          <p:cNvPr id="112" name="You can also make clear that your package isn’t open source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19937">
              <a:spcBef>
                <a:spcPts val="500"/>
              </a:spcBef>
              <a:defRPr sz="4272"/>
            </a:lvl1pPr>
          </a:lstStyle>
          <a:p>
            <a:pPr/>
            <a:r>
              <a:t>You can also make clear that your package isn’t open source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3F3A2D"/>
      </a:dk1>
      <a:lt1>
        <a:srgbClr val="121F3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Verlag Condensed"/>
        <a:ea typeface="Verlag Condensed"/>
        <a:cs typeface="Verlag Condensed"/>
      </a:majorFont>
      <a:minorFont>
        <a:latin typeface="Verlag Condensed"/>
        <a:ea typeface="Verlag Condensed"/>
        <a:cs typeface="Verlag Condense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>
            <a:alpha val="29711"/>
          </a:srgbClr>
        </a:solidFill>
        <a:ln w="25400" cap="flat">
          <a:solidFill>
            <a:schemeClr val="accent1">
              <a:hueOff val="-9935710"/>
              <a:satOff val="-80396"/>
              <a:lumOff val="-17077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63500" tIns="63500" rIns="63500" bIns="635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6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chemeClr val="accent1">
                <a:hueOff val="-9935710"/>
                <a:satOff val="-80396"/>
                <a:lumOff val="-17077"/>
              </a:schemeClr>
            </a:solidFill>
            <a:effectLst/>
            <a:uFillTx/>
            <a:latin typeface="+mn-lt"/>
            <a:ea typeface="+mn-ea"/>
            <a:cs typeface="+mn-cs"/>
            <a:sym typeface="Verlag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50800" cap="flat">
          <a:solidFill>
            <a:schemeClr val="accent1">
              <a:hueOff val="-9935710"/>
              <a:satOff val="-80396"/>
              <a:lumOff val="-17077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6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chemeClr val="accent1">
                <a:hueOff val="-9935710"/>
                <a:satOff val="-80396"/>
                <a:lumOff val="-17077"/>
              </a:schemeClr>
            </a:solidFill>
            <a:effectLst/>
            <a:uFillTx/>
            <a:latin typeface="+mn-lt"/>
            <a:ea typeface="+mn-ea"/>
            <a:cs typeface="+mn-cs"/>
            <a:sym typeface="Verlag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Verlag Condensed"/>
        <a:ea typeface="Verlag Condensed"/>
        <a:cs typeface="Verlag Condensed"/>
      </a:majorFont>
      <a:minorFont>
        <a:latin typeface="Verlag Condensed"/>
        <a:ea typeface="Verlag Condensed"/>
        <a:cs typeface="Verlag Condense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>
            <a:alpha val="29711"/>
          </a:srgbClr>
        </a:solidFill>
        <a:ln w="25400" cap="flat">
          <a:solidFill>
            <a:schemeClr val="accent1">
              <a:hueOff val="-9935710"/>
              <a:satOff val="-80396"/>
              <a:lumOff val="-17077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63500" tIns="63500" rIns="63500" bIns="635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6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chemeClr val="accent1">
                <a:hueOff val="-9935710"/>
                <a:satOff val="-80396"/>
                <a:lumOff val="-17077"/>
              </a:schemeClr>
            </a:solidFill>
            <a:effectLst/>
            <a:uFillTx/>
            <a:latin typeface="+mn-lt"/>
            <a:ea typeface="+mn-ea"/>
            <a:cs typeface="+mn-cs"/>
            <a:sym typeface="Verlag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50800" cap="flat">
          <a:solidFill>
            <a:schemeClr val="accent1">
              <a:hueOff val="-9935710"/>
              <a:satOff val="-80396"/>
              <a:lumOff val="-17077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6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chemeClr val="accent1">
                <a:hueOff val="-9935710"/>
                <a:satOff val="-80396"/>
                <a:lumOff val="-17077"/>
              </a:schemeClr>
            </a:solidFill>
            <a:effectLst/>
            <a:uFillTx/>
            <a:latin typeface="+mn-lt"/>
            <a:ea typeface="+mn-ea"/>
            <a:cs typeface="+mn-cs"/>
            <a:sym typeface="Verlag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