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2"/>
    <p:sldMasterId id="2147483663" r:id="rId3"/>
  </p:sldMasterIdLst>
  <p:notesMasterIdLst>
    <p:notesMasterId r:id="rId53"/>
  </p:notesMasterIdLst>
  <p:handoutMasterIdLst>
    <p:handoutMasterId r:id="rId54"/>
  </p:handoutMasterIdLst>
  <p:sldIdLst>
    <p:sldId id="257" r:id="rId4"/>
    <p:sldId id="258" r:id="rId5"/>
    <p:sldId id="259" r:id="rId6"/>
    <p:sldId id="260" r:id="rId7"/>
    <p:sldId id="261" r:id="rId8"/>
    <p:sldId id="262" r:id="rId9"/>
    <p:sldId id="266" r:id="rId10"/>
    <p:sldId id="263" r:id="rId11"/>
    <p:sldId id="324" r:id="rId12"/>
    <p:sldId id="336" r:id="rId13"/>
    <p:sldId id="267" r:id="rId14"/>
    <p:sldId id="268" r:id="rId15"/>
    <p:sldId id="311" r:id="rId16"/>
    <p:sldId id="272" r:id="rId17"/>
    <p:sldId id="312" r:id="rId18"/>
    <p:sldId id="314" r:id="rId19"/>
    <p:sldId id="313" r:id="rId20"/>
    <p:sldId id="337" r:id="rId21"/>
    <p:sldId id="277" r:id="rId22"/>
    <p:sldId id="278" r:id="rId23"/>
    <p:sldId id="338" r:id="rId24"/>
    <p:sldId id="280" r:id="rId25"/>
    <p:sldId id="281" r:id="rId26"/>
    <p:sldId id="283" r:id="rId27"/>
    <p:sldId id="284" r:id="rId28"/>
    <p:sldId id="285" r:id="rId29"/>
    <p:sldId id="286" r:id="rId30"/>
    <p:sldId id="297" r:id="rId31"/>
    <p:sldId id="299" r:id="rId32"/>
    <p:sldId id="298" r:id="rId33"/>
    <p:sldId id="325" r:id="rId34"/>
    <p:sldId id="291" r:id="rId35"/>
    <p:sldId id="316" r:id="rId36"/>
    <p:sldId id="326" r:id="rId37"/>
    <p:sldId id="293" r:id="rId38"/>
    <p:sldId id="318" r:id="rId39"/>
    <p:sldId id="334" r:id="rId40"/>
    <p:sldId id="290" r:id="rId41"/>
    <p:sldId id="301" r:id="rId42"/>
    <p:sldId id="302" r:id="rId43"/>
    <p:sldId id="303" r:id="rId44"/>
    <p:sldId id="304" r:id="rId45"/>
    <p:sldId id="305" r:id="rId46"/>
    <p:sldId id="306" r:id="rId47"/>
    <p:sldId id="307" r:id="rId48"/>
    <p:sldId id="308" r:id="rId49"/>
    <p:sldId id="309" r:id="rId50"/>
    <p:sldId id="310" r:id="rId51"/>
    <p:sldId id="320" r:id="rId5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Geneva"/>
        <a:ea typeface="+mn-ea"/>
        <a:cs typeface="+mn-cs"/>
      </a:defRPr>
    </a:lvl1pPr>
    <a:lvl2pPr marL="457200" algn="l" rtl="0" fontAlgn="base">
      <a:spcBef>
        <a:spcPct val="0"/>
      </a:spcBef>
      <a:spcAft>
        <a:spcPct val="0"/>
      </a:spcAft>
      <a:defRPr sz="2400" kern="1200">
        <a:solidFill>
          <a:schemeClr val="tx1"/>
        </a:solidFill>
        <a:latin typeface="Geneva"/>
        <a:ea typeface="+mn-ea"/>
        <a:cs typeface="+mn-cs"/>
      </a:defRPr>
    </a:lvl2pPr>
    <a:lvl3pPr marL="914400" algn="l" rtl="0" fontAlgn="base">
      <a:spcBef>
        <a:spcPct val="0"/>
      </a:spcBef>
      <a:spcAft>
        <a:spcPct val="0"/>
      </a:spcAft>
      <a:defRPr sz="2400" kern="1200">
        <a:solidFill>
          <a:schemeClr val="tx1"/>
        </a:solidFill>
        <a:latin typeface="Geneva"/>
        <a:ea typeface="+mn-ea"/>
        <a:cs typeface="+mn-cs"/>
      </a:defRPr>
    </a:lvl3pPr>
    <a:lvl4pPr marL="1371600" algn="l" rtl="0" fontAlgn="base">
      <a:spcBef>
        <a:spcPct val="0"/>
      </a:spcBef>
      <a:spcAft>
        <a:spcPct val="0"/>
      </a:spcAft>
      <a:defRPr sz="2400" kern="1200">
        <a:solidFill>
          <a:schemeClr val="tx1"/>
        </a:solidFill>
        <a:latin typeface="Geneva"/>
        <a:ea typeface="+mn-ea"/>
        <a:cs typeface="+mn-cs"/>
      </a:defRPr>
    </a:lvl4pPr>
    <a:lvl5pPr marL="1828800" algn="l" rtl="0" fontAlgn="base">
      <a:spcBef>
        <a:spcPct val="0"/>
      </a:spcBef>
      <a:spcAft>
        <a:spcPct val="0"/>
      </a:spcAft>
      <a:defRPr sz="2400" kern="1200">
        <a:solidFill>
          <a:schemeClr val="tx1"/>
        </a:solidFill>
        <a:latin typeface="Geneva"/>
        <a:ea typeface="+mn-ea"/>
        <a:cs typeface="+mn-cs"/>
      </a:defRPr>
    </a:lvl5pPr>
    <a:lvl6pPr marL="2286000" algn="l" defTabSz="914400" rtl="0" eaLnBrk="1" latinLnBrk="0" hangingPunct="1">
      <a:defRPr sz="2400" kern="1200">
        <a:solidFill>
          <a:schemeClr val="tx1"/>
        </a:solidFill>
        <a:latin typeface="Geneva"/>
        <a:ea typeface="+mn-ea"/>
        <a:cs typeface="+mn-cs"/>
      </a:defRPr>
    </a:lvl6pPr>
    <a:lvl7pPr marL="2743200" algn="l" defTabSz="914400" rtl="0" eaLnBrk="1" latinLnBrk="0" hangingPunct="1">
      <a:defRPr sz="2400" kern="1200">
        <a:solidFill>
          <a:schemeClr val="tx1"/>
        </a:solidFill>
        <a:latin typeface="Geneva"/>
        <a:ea typeface="+mn-ea"/>
        <a:cs typeface="+mn-cs"/>
      </a:defRPr>
    </a:lvl7pPr>
    <a:lvl8pPr marL="3200400" algn="l" defTabSz="914400" rtl="0" eaLnBrk="1" latinLnBrk="0" hangingPunct="1">
      <a:defRPr sz="2400" kern="1200">
        <a:solidFill>
          <a:schemeClr val="tx1"/>
        </a:solidFill>
        <a:latin typeface="Geneva"/>
        <a:ea typeface="+mn-ea"/>
        <a:cs typeface="+mn-cs"/>
      </a:defRPr>
    </a:lvl8pPr>
    <a:lvl9pPr marL="3657600" algn="l" defTabSz="914400" rtl="0" eaLnBrk="1" latinLnBrk="0" hangingPunct="1">
      <a:defRPr sz="2400" kern="1200">
        <a:solidFill>
          <a:schemeClr val="tx1"/>
        </a:solidFill>
        <a:latin typeface="Geneva"/>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ula Kmetz" initials="PJK" lastIdx="9" clrIdx="0"/>
  <p:cmAuthor id="7" name="Firstname Lastname" initials="FML" lastIdx="4" clrIdx="7"/>
  <p:cmAuthor id="1" name="Toni Zuccarini Ackley" initials="TZA" lastIdx="2" clrIdx="1"/>
  <p:cmAuthor id="8" name="Teresa F. Horton" initials="TH" lastIdx="1" clrIdx="8"/>
  <p:cmAuthor id="2" name="Ackley" initials="TZA" lastIdx="9" clrIdx="2"/>
  <p:cmAuthor id="3" name="janet" initials="jep" lastIdx="18" clrIdx="3"/>
  <p:cmAuthor id="4" name="HP Authorized Customer" initials="HAC" lastIdx="3" clrIdx="4"/>
  <p:cmAuthor id="5" name="Elizabeth Lockley" initials="EML" lastIdx="4" clrIdx="5"/>
  <p:cmAuthor id="6" name="LD" initials="LD" lastIdx="3"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B20"/>
    <a:srgbClr val="000000"/>
    <a:srgbClr val="FFFFCC"/>
    <a:srgbClr val="FFFF66"/>
    <a:srgbClr val="62AEDC"/>
    <a:srgbClr val="2F93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016" autoAdjust="0"/>
    <p:restoredTop sz="74869" autoAdjust="0"/>
  </p:normalViewPr>
  <p:slideViewPr>
    <p:cSldViewPr>
      <p:cViewPr varScale="1">
        <p:scale>
          <a:sx n="54" d="100"/>
          <a:sy n="54" d="100"/>
        </p:scale>
        <p:origin x="-16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9" Type="http://schemas.openxmlformats.org/officeDocument/2006/relationships/slide" Target="slides/slide36.xml" /><Relationship Id="rId21" Type="http://schemas.openxmlformats.org/officeDocument/2006/relationships/slide" Target="slides/slide18.xml" /><Relationship Id="rId34" Type="http://schemas.openxmlformats.org/officeDocument/2006/relationships/slide" Target="slides/slide31.xml" /><Relationship Id="rId42" Type="http://schemas.openxmlformats.org/officeDocument/2006/relationships/slide" Target="slides/slide39.xml" /><Relationship Id="rId47" Type="http://schemas.openxmlformats.org/officeDocument/2006/relationships/slide" Target="slides/slide44.xml" /><Relationship Id="rId50" Type="http://schemas.openxmlformats.org/officeDocument/2006/relationships/slide" Target="slides/slide47.xml" /><Relationship Id="rId55" Type="http://schemas.openxmlformats.org/officeDocument/2006/relationships/commentAuthors" Target="commentAuthor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tableStyles" Target="tableStyles.xml" /><Relationship Id="rId2" Type="http://schemas.openxmlformats.org/officeDocument/2006/relationships/slideMaster" Target="slideMasters/slideMaster1.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slide" Target="slides/slide26.xml" /><Relationship Id="rId41" Type="http://schemas.openxmlformats.org/officeDocument/2006/relationships/slide" Target="slides/slide38.xml" /><Relationship Id="rId54"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notesMaster" Target="notesMasters/notesMaster1.xml" /><Relationship Id="rId58" Type="http://schemas.openxmlformats.org/officeDocument/2006/relationships/theme" Target="theme/theme1.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viewProps" Target="viewProps.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presProps" Target="presProps.xml" /><Relationship Id="rId8" Type="http://schemas.openxmlformats.org/officeDocument/2006/relationships/slide" Target="slides/slide5.xml" /><Relationship Id="rId51" Type="http://schemas.openxmlformats.org/officeDocument/2006/relationships/slide" Target="slides/slide48.xml" /><Relationship Id="rId3" Type="http://schemas.openxmlformats.org/officeDocument/2006/relationships/slideMaster" Target="slideMasters/slideMaster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841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idx="2"/>
          </p:nvPr>
        </p:nvSpPr>
        <p:spPr bwMode="auto">
          <a:xfrm>
            <a:off x="1143000" y="685800"/>
            <a:ext cx="4572000" cy="34290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800100" y="4343400"/>
            <a:ext cx="5486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081207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27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a:t>
            </a:r>
          </a:p>
        </p:txBody>
      </p:sp>
      <p:sp>
        <p:nvSpPr>
          <p:cNvPr id="327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27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2773" name="Rectangle 6"/>
          <p:cNvSpPr>
            <a:spLocks noGrp="1" noRot="1" noChangeAspect="1" noChangeArrowheads="1" noTextEdit="1"/>
          </p:cNvSpPr>
          <p:nvPr>
            <p:ph type="sldImg"/>
          </p:nvPr>
        </p:nvSpPr>
        <p:spPr>
          <a:ln cap="flat"/>
        </p:spPr>
      </p:sp>
      <p:sp>
        <p:nvSpPr>
          <p:cNvPr id="32774" name="Rectangle 7"/>
          <p:cNvSpPr>
            <a:spLocks noGrp="1" noChangeArrowheads="1"/>
          </p:cNvSpPr>
          <p:nvPr>
            <p:ph type="body" idx="1"/>
          </p:nvPr>
        </p:nvSpPr>
        <p:spPr>
          <a:noFill/>
          <a:ln w="9525"/>
        </p:spPr>
        <p:txBody>
          <a:bodyPr/>
          <a:lstStyle/>
          <a:p>
            <a:r>
              <a:rPr lang="en-US" dirty="0"/>
              <a:t>Chapter 2 takes a look at the different parts of a computer.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a:buClr>
                <a:schemeClr val="tx1"/>
              </a:buClr>
              <a:buFontTx/>
              <a:buChar char="•"/>
            </a:pPr>
            <a:r>
              <a:rPr lang="en-US" baseline="0" dirty="0">
                <a:latin typeface="Helvetica" pitchFamily="34" charset="0"/>
              </a:rPr>
              <a:t>Mainframe computers can execute many different computer programs at the same time and are often used in insurance companies and colleges and universities.</a:t>
            </a:r>
          </a:p>
          <a:p>
            <a:pPr>
              <a:buClr>
                <a:schemeClr val="tx1"/>
              </a:buClr>
              <a:buFontTx/>
              <a:buChar char="•"/>
            </a:pPr>
            <a:r>
              <a:rPr lang="en-US" baseline="0" dirty="0">
                <a:latin typeface="Helvetica" pitchFamily="34" charset="0"/>
              </a:rPr>
              <a:t>Supercomputers are used to perform intensive mathematical calculations such as weather forecasting.</a:t>
            </a:r>
          </a:p>
          <a:p>
            <a:pPr>
              <a:buClr>
                <a:schemeClr val="tx1"/>
              </a:buClr>
              <a:buFontTx/>
              <a:buChar char="•"/>
            </a:pPr>
            <a:r>
              <a:rPr lang="en-US" baseline="0" dirty="0">
                <a:latin typeface="Helvetica" pitchFamily="34" charset="0"/>
              </a:rPr>
              <a:t>Embedded computers are computer chips that reside inside other devices such as your car, thermostat, or microwave. </a:t>
            </a:r>
            <a:endParaRPr lang="en-US" dirty="0">
              <a:latin typeface="Palatino"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91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12</a:t>
            </a:r>
          </a:p>
        </p:txBody>
      </p:sp>
      <p:sp>
        <p:nvSpPr>
          <p:cNvPr id="491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91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9157" name="Rectangle 6"/>
          <p:cNvSpPr>
            <a:spLocks noGrp="1" noRot="1" noChangeAspect="1" noChangeArrowheads="1" noTextEdit="1"/>
          </p:cNvSpPr>
          <p:nvPr>
            <p:ph type="sldImg"/>
          </p:nvPr>
        </p:nvSpPr>
        <p:spPr>
          <a:ln cap="flat"/>
        </p:spPr>
      </p:sp>
      <p:sp>
        <p:nvSpPr>
          <p:cNvPr id="49158"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An input device enables you to enter data (text, images, and sounds) and instructions (user responses and commands) into the computer. </a:t>
            </a:r>
          </a:p>
          <a:p>
            <a:pPr>
              <a:buClr>
                <a:schemeClr val="tx1"/>
              </a:buClr>
              <a:buFontTx/>
              <a:buChar char="•"/>
            </a:pPr>
            <a:r>
              <a:rPr lang="en-US" dirty="0">
                <a:latin typeface="Helvetica" pitchFamily="34" charset="0"/>
              </a:rPr>
              <a:t>The most common input devices are the keyboard and the mouse. </a:t>
            </a:r>
          </a:p>
          <a:p>
            <a:pPr>
              <a:buClr>
                <a:schemeClr val="tx1"/>
              </a:buClr>
              <a:buFontTx/>
              <a:buChar char="•"/>
            </a:pPr>
            <a:r>
              <a:rPr lang="en-US" dirty="0">
                <a:latin typeface="Helvetica" pitchFamily="34" charset="0"/>
              </a:rPr>
              <a:t>You use keyboards to enter </a:t>
            </a:r>
            <a:r>
              <a:rPr lang="en-US" i="0" dirty="0">
                <a:latin typeface="Helvetica" pitchFamily="34" charset="0"/>
              </a:rPr>
              <a:t>typed</a:t>
            </a:r>
            <a:r>
              <a:rPr lang="en-US" dirty="0">
                <a:latin typeface="Helvetica" pitchFamily="34" charset="0"/>
              </a:rPr>
              <a:t> data and commands, whereas you use the mouse to enter user responses and commands, for</a:t>
            </a:r>
            <a:r>
              <a:rPr lang="en-US" baseline="0" dirty="0">
                <a:latin typeface="Helvetica" pitchFamily="34" charset="0"/>
              </a:rPr>
              <a:t> example,</a:t>
            </a:r>
            <a:r>
              <a:rPr lang="en-US" dirty="0">
                <a:latin typeface="Helvetica" pitchFamily="34" charset="0"/>
              </a:rPr>
              <a:t> by clicking an </a:t>
            </a:r>
            <a:r>
              <a:rPr lang="en-US" i="0" dirty="0">
                <a:latin typeface="Helvetica" pitchFamily="34" charset="0"/>
              </a:rPr>
              <a:t>icon</a:t>
            </a:r>
            <a:r>
              <a:rPr lang="en-US" dirty="0">
                <a:latin typeface="Helvetica" pitchFamily="34" charset="0"/>
              </a:rPr>
              <a:t>.</a:t>
            </a:r>
          </a:p>
          <a:p>
            <a:pPr>
              <a:buClr>
                <a:schemeClr val="tx1"/>
              </a:buClr>
              <a:buFontTx/>
              <a:buChar char="•"/>
            </a:pPr>
            <a:r>
              <a:rPr lang="en-US" dirty="0">
                <a:latin typeface="Helvetica" pitchFamily="34" charset="0"/>
              </a:rPr>
              <a:t>There are other input devices as well: microphones input sounds; scanners and digital cameras input nondigital text and digital images.</a:t>
            </a:r>
          </a:p>
          <a:p>
            <a:pPr>
              <a:buClr>
                <a:schemeClr val="tx1"/>
              </a:buClr>
              <a:buFontTx/>
              <a:buChar char="•"/>
            </a:pPr>
            <a:r>
              <a:rPr lang="en-US" dirty="0">
                <a:latin typeface="Palatino" pitchFamily="18" charset="0"/>
              </a:rPr>
              <a:t>Styluses (devices that look like skinny pens but have no ink) </a:t>
            </a:r>
            <a:r>
              <a:rPr lang="en-US" sz="1200" kern="1200" dirty="0">
                <a:solidFill>
                  <a:schemeClr val="tx1"/>
                </a:solidFill>
                <a:latin typeface="Arial" charset="0"/>
                <a:ea typeface="+mn-ea"/>
                <a:cs typeface="+mn-cs"/>
              </a:rPr>
              <a:t>are used like a mouse or pen to tap commands or draw on a screen</a:t>
            </a:r>
            <a:r>
              <a:rPr lang="en-US" dirty="0">
                <a:latin typeface="Palatino" pitchFamily="18" charset="0"/>
              </a:rPr>
              <a:t> and electronic pens are often used in conjunction with graphics tablets that can translate a user’s handwriting into digital input.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5120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13</a:t>
            </a:r>
          </a:p>
        </p:txBody>
      </p:sp>
      <p:sp>
        <p:nvSpPr>
          <p:cNvPr id="5120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5120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51205" name="Rectangle 6"/>
          <p:cNvSpPr>
            <a:spLocks noGrp="1" noRot="1" noChangeAspect="1" noChangeArrowheads="1" noTextEdit="1"/>
          </p:cNvSpPr>
          <p:nvPr>
            <p:ph type="sldImg"/>
          </p:nvPr>
        </p:nvSpPr>
        <p:spPr>
          <a:ln cap="flat"/>
        </p:spPr>
      </p:sp>
      <p:sp>
        <p:nvSpPr>
          <p:cNvPr id="51206"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The </a:t>
            </a:r>
            <a:r>
              <a:rPr lang="en-US" dirty="0"/>
              <a:t>QWERTY layout </a:t>
            </a:r>
            <a:r>
              <a:rPr lang="en-US" dirty="0">
                <a:latin typeface="Helvetica" pitchFamily="34" charset="0"/>
              </a:rPr>
              <a:t>gets its name from the first six letters in the top-left row of alphabetic keys on the keyboard.   </a:t>
            </a:r>
            <a:endParaRPr lang="en-US" dirty="0"/>
          </a:p>
          <a:p>
            <a:pPr>
              <a:buClr>
                <a:schemeClr val="tx1"/>
              </a:buClr>
              <a:buFontTx/>
              <a:buChar char="•"/>
            </a:pPr>
            <a:r>
              <a:rPr lang="en-US" dirty="0"/>
              <a:t>An alternative</a:t>
            </a:r>
            <a:r>
              <a:rPr lang="en-US" baseline="0" dirty="0"/>
              <a:t> keyboard layout is the Dvorak keyboard, where the most commonly used letters in the English language are on keys in the middle row of the keyboard.</a:t>
            </a:r>
            <a:r>
              <a:rPr lang="en-US" dirty="0">
                <a:latin typeface="Helvetica" pitchFamily="34" charset="0"/>
              </a:rPr>
              <a:t> </a:t>
            </a:r>
          </a:p>
          <a:p>
            <a:pPr>
              <a:buClr>
                <a:schemeClr val="tx1"/>
              </a:buClr>
              <a:buFontTx/>
              <a:buChar char="•"/>
            </a:pPr>
            <a:r>
              <a:rPr lang="en-US" dirty="0"/>
              <a:t>Enhanced keyboard features include number, function, and navigation keys.</a:t>
            </a:r>
          </a:p>
          <a:p>
            <a:pPr>
              <a:buClr>
                <a:schemeClr val="tx1"/>
              </a:buClr>
              <a:buFontTx/>
              <a:buChar char="•"/>
            </a:pPr>
            <a:r>
              <a:rPr lang="en-US" dirty="0"/>
              <a:t>Notebook keyboards</a:t>
            </a:r>
            <a:r>
              <a:rPr lang="en-US" baseline="0" dirty="0"/>
              <a:t> are compact and often do not have a numeric keypad, so some letter keys function as number keys when pressed in combination with another key.</a:t>
            </a:r>
          </a:p>
          <a:p>
            <a:pPr>
              <a:buClr>
                <a:schemeClr val="tx1"/>
              </a:buClr>
              <a:buFontTx/>
              <a:buChar char="•"/>
            </a:pPr>
            <a:r>
              <a:rPr lang="en-US" baseline="0" dirty="0"/>
              <a:t>A variety of additional keys such as multimedia and Internet buttons are included on some keyboards to help you work more efficiently.</a:t>
            </a:r>
          </a:p>
          <a:p>
            <a:pPr>
              <a:buClr>
                <a:schemeClr val="tx1"/>
              </a:buClr>
              <a:buFontTx/>
              <a:buChar char="•"/>
            </a:pPr>
            <a:r>
              <a:rPr lang="en-US" baseline="0" dirty="0"/>
              <a:t>Wireless keyboards are also available that work via radio frequencies.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5529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14</a:t>
            </a:r>
          </a:p>
        </p:txBody>
      </p:sp>
      <p:sp>
        <p:nvSpPr>
          <p:cNvPr id="5529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5530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55301" name="Rectangle 6"/>
          <p:cNvSpPr>
            <a:spLocks noGrp="1" noRot="1" noChangeAspect="1" noChangeArrowheads="1" noTextEdit="1"/>
          </p:cNvSpPr>
          <p:nvPr>
            <p:ph type="sldImg"/>
          </p:nvPr>
        </p:nvSpPr>
        <p:spPr>
          <a:ln cap="flat"/>
        </p:spPr>
      </p:sp>
      <p:sp>
        <p:nvSpPr>
          <p:cNvPr id="55302" name="Rectangle 7"/>
          <p:cNvSpPr>
            <a:spLocks noGrp="1" noChangeArrowheads="1"/>
          </p:cNvSpPr>
          <p:nvPr>
            <p:ph type="body" idx="1"/>
          </p:nvPr>
        </p:nvSpPr>
        <p:spPr>
          <a:noFill/>
          <a:ln w="9525"/>
        </p:spPr>
        <p:txBody>
          <a:bodyPr/>
          <a:lstStyle/>
          <a:p>
            <a:pPr>
              <a:buClr>
                <a:schemeClr val="tx1"/>
              </a:buClr>
              <a:buFontTx/>
              <a:buChar char="•"/>
            </a:pPr>
            <a:r>
              <a:rPr lang="en-US" dirty="0">
                <a:latin typeface="Palatino" pitchFamily="18" charset="0"/>
              </a:rPr>
              <a:t>The virtual laser keyboard projects the image of a keyboard on any surface and sensors detect the motion of your fingers as you “type.”</a:t>
            </a:r>
          </a:p>
          <a:p>
            <a:pPr>
              <a:buClr>
                <a:schemeClr val="tx1"/>
              </a:buClr>
              <a:buFontTx/>
              <a:buChar char="•"/>
            </a:pPr>
            <a:r>
              <a:rPr lang="en-US" sz="1200" kern="1200" dirty="0">
                <a:solidFill>
                  <a:schemeClr val="tx1"/>
                </a:solidFill>
                <a:latin typeface="Arial" charset="0"/>
                <a:ea typeface="+mn-ea"/>
                <a:cs typeface="+mn-cs"/>
              </a:rPr>
              <a:t>Flexible roll-up keyboards are </a:t>
            </a:r>
            <a:r>
              <a:rPr lang="en-US" sz="1200" u="none" kern="1200" dirty="0">
                <a:solidFill>
                  <a:schemeClr val="tx1"/>
                </a:solidFill>
                <a:latin typeface="Arial" charset="0"/>
                <a:ea typeface="+mn-ea"/>
                <a:cs typeface="+mn-cs"/>
              </a:rPr>
              <a:t>an alternative </a:t>
            </a:r>
            <a:r>
              <a:rPr lang="en-US" sz="1200" kern="1200" dirty="0">
                <a:solidFill>
                  <a:schemeClr val="tx1"/>
                </a:solidFill>
                <a:latin typeface="Arial" charset="0"/>
                <a:ea typeface="+mn-ea"/>
                <a:cs typeface="+mn-cs"/>
              </a:rPr>
              <a:t>if you want a full-sized keyboard for your notebook; they </a:t>
            </a:r>
            <a:r>
              <a:rPr lang="en-US" sz="1200" kern="1200" baseline="0" dirty="0">
                <a:solidFill>
                  <a:schemeClr val="tx1"/>
                </a:solidFill>
                <a:latin typeface="Arial" charset="0"/>
                <a:ea typeface="+mn-ea"/>
                <a:cs typeface="+mn-cs"/>
              </a:rPr>
              <a:t>plug into a USB port.</a:t>
            </a:r>
            <a:endParaRPr lang="en-US" dirty="0">
              <a:latin typeface="Palatino" pitchFamily="18" charset="0"/>
            </a:endParaRPr>
          </a:p>
          <a:p>
            <a:pPr>
              <a:buClr>
                <a:schemeClr val="tx1"/>
              </a:buClr>
              <a:buFontTx/>
              <a:buChar char="•"/>
            </a:pPr>
            <a:r>
              <a:rPr lang="en-US" dirty="0">
                <a:latin typeface="Palatino" pitchFamily="18" charset="0"/>
              </a:rPr>
              <a:t>The DXI keyboard from Ergodex allows gamers to move the keys in any position on the keyboard</a:t>
            </a:r>
            <a:r>
              <a:rPr lang="en-US" baseline="0" dirty="0">
                <a:latin typeface="Palatino" pitchFamily="18" charset="0"/>
              </a:rPr>
              <a:t> as well as reprogram them.</a:t>
            </a:r>
          </a:p>
          <a:p>
            <a:pPr>
              <a:buClr>
                <a:schemeClr val="tx1"/>
              </a:buClr>
              <a:buFontTx/>
              <a:buChar char="•"/>
            </a:pPr>
            <a:r>
              <a:rPr lang="en-US" dirty="0">
                <a:latin typeface="Palatino" pitchFamily="18" charset="0"/>
              </a:rPr>
              <a:t>Although most desktop PCs ship with wired keyboards, wireless keyboards are available. These keyboards are powered by batteries and send data to the computer using a form of wireless technology.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5734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5734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5734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57349" name="Rectangle 6"/>
          <p:cNvSpPr>
            <a:spLocks noGrp="1" noRot="1" noChangeAspect="1" noChangeArrowheads="1" noTextEdit="1"/>
          </p:cNvSpPr>
          <p:nvPr>
            <p:ph type="sldImg"/>
          </p:nvPr>
        </p:nvSpPr>
        <p:spPr>
          <a:ln cap="flat"/>
        </p:spPr>
      </p:sp>
      <p:sp>
        <p:nvSpPr>
          <p:cNvPr id="57350"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The optical mouse uses an internal sensor or laser to detect the mouse’s movement. Optical mice have no moving parts on the bottom, so there is no way for dirt to interfere with the mechanisms and less chance of parts breaking down. </a:t>
            </a:r>
          </a:p>
          <a:p>
            <a:pPr>
              <a:buClr>
                <a:schemeClr val="tx1"/>
              </a:buClr>
              <a:buFontTx/>
              <a:buChar char="•"/>
            </a:pPr>
            <a:r>
              <a:rPr lang="en-US" dirty="0">
                <a:latin typeface="Helvetica" pitchFamily="34" charset="0"/>
              </a:rPr>
              <a:t>A trackball mouse remains stationary and doesn’t demand much wrist motion, so it’s considered healthier on the wrists.</a:t>
            </a:r>
          </a:p>
          <a:p>
            <a:pPr>
              <a:buClr>
                <a:schemeClr val="tx1"/>
              </a:buClr>
              <a:buFontTx/>
              <a:buChar char="•"/>
            </a:pPr>
            <a:r>
              <a:rPr lang="en-US" dirty="0">
                <a:latin typeface="Helvetica" pitchFamily="34" charset="0"/>
              </a:rPr>
              <a:t>Wireless mice send data to the computer by radio or light waves.</a:t>
            </a:r>
          </a:p>
          <a:p>
            <a:pPr>
              <a:buClr>
                <a:schemeClr val="tx1"/>
              </a:buClr>
              <a:buFontTx/>
              <a:buChar char="•"/>
            </a:pPr>
            <a:r>
              <a:rPr lang="en-US" dirty="0">
                <a:latin typeface="Helvetica" pitchFamily="34" charset="0"/>
              </a:rPr>
              <a:t>Notebook computers and tablet PCs do not come with a mouse and instead use an integrated pointing</a:t>
            </a:r>
            <a:r>
              <a:rPr lang="en-US" baseline="0" dirty="0">
                <a:latin typeface="Helvetica" pitchFamily="34" charset="0"/>
              </a:rPr>
              <a:t> device such as a touchpad or a trackpoint.</a:t>
            </a:r>
            <a:endParaRPr lang="en-US" dirty="0">
              <a:latin typeface="Helvetic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593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593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593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59397" name="Rectangle 6"/>
          <p:cNvSpPr>
            <a:spLocks noGrp="1" noRot="1" noChangeAspect="1" noChangeArrowheads="1" noTextEdit="1"/>
          </p:cNvSpPr>
          <p:nvPr>
            <p:ph type="sldImg"/>
          </p:nvPr>
        </p:nvSpPr>
        <p:spPr>
          <a:ln cap="flat"/>
        </p:spPr>
      </p:sp>
      <p:sp>
        <p:nvSpPr>
          <p:cNvPr id="59398" name="Rectangle 7"/>
          <p:cNvSpPr>
            <a:spLocks noGrp="1" noChangeArrowheads="1"/>
          </p:cNvSpPr>
          <p:nvPr>
            <p:ph type="body" idx="1"/>
          </p:nvPr>
        </p:nvSpPr>
        <p:spPr>
          <a:noFill/>
          <a:ln w="9525"/>
        </p:spPr>
        <p:txBody>
          <a:bodyPr/>
          <a:lstStyle/>
          <a:p>
            <a:pPr>
              <a:buClr>
                <a:schemeClr val="tx1"/>
              </a:buClr>
              <a:buFontTx/>
              <a:buChar char="•"/>
            </a:pPr>
            <a:r>
              <a:rPr lang="en-US" i="0" dirty="0"/>
              <a:t>Magnifier:</a:t>
            </a:r>
            <a:r>
              <a:rPr lang="en-US" dirty="0"/>
              <a:t> Pulls up a magnification box that you can drag around the screen to enhance the viewing of hard-to-read images. This feature can be used by people with visual disabilities.</a:t>
            </a:r>
            <a:endParaRPr lang="en-US" b="1" dirty="0"/>
          </a:p>
          <a:p>
            <a:pPr>
              <a:buClr>
                <a:schemeClr val="tx1"/>
              </a:buClr>
              <a:buFontTx/>
              <a:buChar char="•"/>
            </a:pPr>
            <a:r>
              <a:rPr lang="en-US" i="0" dirty="0"/>
              <a:t>Customizable buttons:</a:t>
            </a:r>
            <a:r>
              <a:rPr lang="en-US" dirty="0"/>
              <a:t> Extra buttons on the mouse can be programmed to perform the functions you use most often to help you speed through tasks.</a:t>
            </a:r>
            <a:endParaRPr lang="en-US" b="1" dirty="0"/>
          </a:p>
          <a:p>
            <a:pPr>
              <a:buClr>
                <a:schemeClr val="tx1"/>
              </a:buClr>
              <a:buFontTx/>
              <a:buChar char="•"/>
            </a:pPr>
            <a:r>
              <a:rPr lang="en-US" i="0" dirty="0"/>
              <a:t>Web search:</a:t>
            </a:r>
            <a:r>
              <a:rPr lang="en-US" dirty="0"/>
              <a:t> Allows you to quickly highlight a word or phrase and then press the search button (on the mouse) to start a Web search.</a:t>
            </a:r>
          </a:p>
          <a:p>
            <a:pPr>
              <a:buClr>
                <a:schemeClr val="tx1"/>
              </a:buClr>
              <a:buFontTx/>
              <a:buChar char="•"/>
            </a:pPr>
            <a:r>
              <a:rPr lang="en-US" dirty="0"/>
              <a:t>File storage: Includes a USB thumb drive to save your files.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349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6349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349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3493" name="Rectangle 6"/>
          <p:cNvSpPr>
            <a:spLocks noGrp="1" noRot="1" noChangeAspect="1" noChangeArrowheads="1" noTextEdit="1"/>
          </p:cNvSpPr>
          <p:nvPr>
            <p:ph type="sldImg"/>
          </p:nvPr>
        </p:nvSpPr>
        <p:spPr>
          <a:ln cap="flat"/>
        </p:spPr>
      </p:sp>
      <p:sp>
        <p:nvSpPr>
          <p:cNvPr id="63494" name="Rectangle 7"/>
          <p:cNvSpPr>
            <a:spLocks noGrp="1" noChangeArrowheads="1"/>
          </p:cNvSpPr>
          <p:nvPr>
            <p:ph type="body" idx="1"/>
          </p:nvPr>
        </p:nvSpPr>
        <p:spPr>
          <a:noFill/>
          <a:ln w="9525"/>
        </p:spPr>
        <p:txBody>
          <a:bodyPr/>
          <a:lstStyle/>
          <a:p>
            <a:pPr>
              <a:buClr>
                <a:schemeClr val="tx1"/>
              </a:buClr>
              <a:buFontTx/>
              <a:buChar char="•"/>
            </a:pPr>
            <a:r>
              <a:rPr lang="en-US" dirty="0"/>
              <a:t>Game controllers such as joysticks, game pads, and steering wheels are input devices that send data to the computer.</a:t>
            </a:r>
          </a:p>
          <a:p>
            <a:pPr>
              <a:buClr>
                <a:schemeClr val="tx1"/>
              </a:buClr>
              <a:buFontTx/>
              <a:buChar char="•"/>
            </a:pPr>
            <a:r>
              <a:rPr lang="en-US" dirty="0"/>
              <a:t>A touchscreen</a:t>
            </a:r>
            <a:r>
              <a:rPr lang="en-US" baseline="0" dirty="0"/>
              <a:t> is a display screen found on desktops, notebooks, tablet PCs, and smartphones that responds to commands entered with a finger or a stylus. The </a:t>
            </a:r>
            <a:r>
              <a:rPr lang="en-US" sz="1200" kern="1200" dirty="0">
                <a:solidFill>
                  <a:schemeClr val="tx1"/>
                </a:solidFill>
                <a:latin typeface="Arial" charset="0"/>
                <a:ea typeface="+mn-ea"/>
                <a:cs typeface="+mn-cs"/>
              </a:rPr>
              <a:t>Apple iPod Touch, </a:t>
            </a:r>
            <a:r>
              <a:rPr lang="en-US" sz="1200" kern="1200" dirty="0" err="1">
                <a:solidFill>
                  <a:schemeClr val="tx1"/>
                </a:solidFill>
                <a:latin typeface="Arial" charset="0"/>
                <a:ea typeface="+mn-ea"/>
                <a:cs typeface="+mn-cs"/>
              </a:rPr>
              <a:t>iPad</a:t>
            </a:r>
            <a:r>
              <a:rPr lang="en-US" sz="1200" kern="1200" dirty="0">
                <a:solidFill>
                  <a:schemeClr val="tx1"/>
                </a:solidFill>
                <a:latin typeface="Arial" charset="0"/>
                <a:ea typeface="+mn-ea"/>
                <a:cs typeface="+mn-cs"/>
              </a:rPr>
              <a:t>, and </a:t>
            </a:r>
            <a:r>
              <a:rPr lang="en-US" sz="1200" kern="1200" dirty="0" err="1">
                <a:solidFill>
                  <a:schemeClr val="tx1"/>
                </a:solidFill>
                <a:latin typeface="Arial" charset="0"/>
                <a:ea typeface="+mn-ea"/>
                <a:cs typeface="+mn-cs"/>
              </a:rPr>
              <a:t>iPhone</a:t>
            </a:r>
            <a:r>
              <a:rPr lang="en-US" sz="1200" kern="1200" dirty="0">
                <a:solidFill>
                  <a:schemeClr val="tx1"/>
                </a:solidFill>
                <a:latin typeface="Arial" charset="0"/>
                <a:ea typeface="+mn-ea"/>
                <a:cs typeface="+mn-cs"/>
              </a:rPr>
              <a:t> all have touch capability.</a:t>
            </a:r>
            <a:endParaRPr lang="en-US" baseline="0" dirty="0"/>
          </a:p>
          <a:p>
            <a:pPr>
              <a:buClr>
                <a:schemeClr val="tx1"/>
              </a:buClr>
              <a:buFontTx/>
              <a:buChar char="•"/>
            </a:pPr>
            <a:r>
              <a:rPr lang="en-US" dirty="0"/>
              <a:t>The </a:t>
            </a:r>
            <a:r>
              <a:rPr lang="en-US" sz="1200" u="none" kern="1200" dirty="0">
                <a:solidFill>
                  <a:schemeClr val="tx1"/>
                </a:solidFill>
                <a:latin typeface="Arial" charset="0"/>
                <a:ea typeface="+mn-ea"/>
                <a:cs typeface="+mn-cs"/>
              </a:rPr>
              <a:t>Dane-</a:t>
            </a:r>
            <a:r>
              <a:rPr lang="en-US" sz="1200" u="none" kern="1200" dirty="0" err="1">
                <a:solidFill>
                  <a:schemeClr val="tx1"/>
                </a:solidFill>
                <a:latin typeface="Arial" charset="0"/>
                <a:ea typeface="+mn-ea"/>
                <a:cs typeface="+mn-cs"/>
              </a:rPr>
              <a:t>Elec</a:t>
            </a:r>
            <a:r>
              <a:rPr lang="en-US" sz="1200" u="none" kern="1200" dirty="0">
                <a:solidFill>
                  <a:schemeClr val="tx1"/>
                </a:solidFill>
                <a:latin typeface="Arial" charset="0"/>
                <a:ea typeface="+mn-ea"/>
                <a:cs typeface="+mn-cs"/>
              </a:rPr>
              <a:t> D</a:t>
            </a:r>
            <a:r>
              <a:rPr lang="en-US" sz="1200" kern="1200" dirty="0">
                <a:solidFill>
                  <a:schemeClr val="tx1"/>
                </a:solidFill>
                <a:latin typeface="Arial" charset="0"/>
                <a:ea typeface="+mn-ea"/>
                <a:cs typeface="+mn-cs"/>
              </a:rPr>
              <a:t>igital Pen works in conjunction with a flash drive </a:t>
            </a:r>
            <a:r>
              <a:rPr lang="en-US" dirty="0"/>
              <a:t> You can write with the pen on any conventional paper, and your writing is captured and then wirelessly transmitted and stored in the flash drive. When the flash drive is connected to a computer, you can use software to translate your writing into digital text.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144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6144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144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1445" name="Rectangle 6"/>
          <p:cNvSpPr>
            <a:spLocks noGrp="1" noRot="1" noChangeAspect="1" noChangeArrowheads="1" noTextEdit="1"/>
          </p:cNvSpPr>
          <p:nvPr>
            <p:ph type="sldImg"/>
          </p:nvPr>
        </p:nvSpPr>
        <p:spPr>
          <a:ln cap="flat"/>
        </p:spPr>
      </p:sp>
      <p:sp>
        <p:nvSpPr>
          <p:cNvPr id="61446" name="Rectangle 7"/>
          <p:cNvSpPr>
            <a:spLocks noGrp="1" noChangeArrowheads="1"/>
          </p:cNvSpPr>
          <p:nvPr>
            <p:ph type="body" idx="1"/>
          </p:nvPr>
        </p:nvSpPr>
        <p:spPr>
          <a:noFill/>
          <a:ln w="9525"/>
        </p:spPr>
        <p:txBody>
          <a:bodyPr/>
          <a:lstStyle/>
          <a:p>
            <a:pPr>
              <a:buClr>
                <a:schemeClr val="tx1"/>
              </a:buClr>
              <a:buFontTx/>
              <a:buChar char="•"/>
            </a:pPr>
            <a:r>
              <a:rPr lang="en-US" dirty="0"/>
              <a:t>Digital cameras, camcorders, and cell phones are common input devices for capturing images and video.</a:t>
            </a: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Scanners can also input images. They work similar to a photocopy machine, but instead of generating the image on paper, they create a digital image, which can then be printed, saved in storage, or e-mailed.</a:t>
            </a:r>
            <a:endParaRPr lang="en-US" dirty="0"/>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dirty="0"/>
              <a:t>Webcams are small cameras that usually sit on top of your computer monitor or are built into your notebook computer. Although some webcams are able to capture still images, webcams generally are used to transfer live video directly to your computer.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553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17</a:t>
            </a:r>
          </a:p>
        </p:txBody>
      </p:sp>
      <p:sp>
        <p:nvSpPr>
          <p:cNvPr id="6553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554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5541" name="Rectangle 6"/>
          <p:cNvSpPr>
            <a:spLocks noGrp="1" noRot="1" noChangeAspect="1" noChangeArrowheads="1" noTextEdit="1"/>
          </p:cNvSpPr>
          <p:nvPr>
            <p:ph type="sldImg"/>
          </p:nvPr>
        </p:nvSpPr>
        <p:spPr>
          <a:ln cap="flat"/>
        </p:spPr>
      </p:sp>
      <p:sp>
        <p:nvSpPr>
          <p:cNvPr id="65542"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A</a:t>
            </a:r>
            <a:r>
              <a:rPr lang="en-US" b="1" dirty="0">
                <a:latin typeface="Helvetica" pitchFamily="34" charset="0"/>
              </a:rPr>
              <a:t> </a:t>
            </a:r>
            <a:r>
              <a:rPr lang="en-US" dirty="0">
                <a:latin typeface="Helvetica" pitchFamily="34" charset="0"/>
              </a:rPr>
              <a:t>microphone allows you to capture sound waves and transfer them in digital format to your computer. </a:t>
            </a:r>
          </a:p>
          <a:p>
            <a:pPr>
              <a:buClr>
                <a:schemeClr val="tx1"/>
              </a:buClr>
              <a:buFontTx/>
              <a:buChar char="•"/>
            </a:pPr>
            <a:r>
              <a:rPr lang="en-US" dirty="0">
                <a:latin typeface="Helvetica" pitchFamily="34" charset="0"/>
              </a:rPr>
              <a:t>Microphones come with most computers. If you didn’t get a microphone with yours, you might want to buy a desktop microphone if you plan to record your own audio files.</a:t>
            </a:r>
          </a:p>
          <a:p>
            <a:pPr>
              <a:buClr>
                <a:schemeClr val="tx1"/>
              </a:buClr>
              <a:buFontTx/>
              <a:buChar char="•"/>
            </a:pPr>
            <a:r>
              <a:rPr lang="en-US" dirty="0">
                <a:latin typeface="Palatino" pitchFamily="18" charset="0"/>
              </a:rPr>
              <a:t>Microphones come in two basic types. Unidirectional microphones pick up sound from only one direction. Omnidirectional microphones pick up sounds from all directions at once. </a:t>
            </a:r>
            <a:endParaRPr lang="en-US" dirty="0">
              <a:latin typeface="Helvetica" pitchFamily="34" charset="0"/>
            </a:endParaRPr>
          </a:p>
          <a:p>
            <a:pPr>
              <a:buClr>
                <a:schemeClr val="tx1"/>
              </a:buClr>
              <a:buFontTx/>
              <a:buChar char="•"/>
            </a:pPr>
            <a:r>
              <a:rPr lang="en-US" dirty="0">
                <a:latin typeface="Helvetica" pitchFamily="34" charset="0"/>
              </a:rPr>
              <a:t>A headset microphone is best for videoconferencing and speech-recognition uses. </a:t>
            </a:r>
            <a:r>
              <a:rPr lang="en-US" i="1" dirty="0">
                <a:latin typeface="Helvetica" pitchFamily="34" charset="0"/>
              </a:rPr>
              <a:t>Videoconferencing technology</a:t>
            </a:r>
            <a:r>
              <a:rPr lang="en-US" dirty="0">
                <a:latin typeface="Helvetica" pitchFamily="34" charset="0"/>
              </a:rPr>
              <a:t> allows a person sitting at a computer equipped with a personal video camera and a microphone to transmit video and audio across the Internet (or other communications medium). </a:t>
            </a:r>
          </a:p>
          <a:p>
            <a:pPr>
              <a:buClr>
                <a:schemeClr val="tx1"/>
              </a:buClr>
              <a:buFontTx/>
              <a:buChar char="•"/>
            </a:pPr>
            <a:r>
              <a:rPr lang="en-US" dirty="0">
                <a:latin typeface="Helvetica" pitchFamily="34" charset="0"/>
              </a:rPr>
              <a:t>In </a:t>
            </a:r>
            <a:r>
              <a:rPr lang="en-US" i="1" dirty="0">
                <a:latin typeface="Helvetica" pitchFamily="34" charset="0"/>
              </a:rPr>
              <a:t>speech-recognition systems</a:t>
            </a:r>
            <a:r>
              <a:rPr lang="en-US" dirty="0">
                <a:latin typeface="Helvetica" pitchFamily="34" charset="0"/>
              </a:rPr>
              <a:t>, you operate your computer through a microphone, telling it to perform specific commands or to translate your spoken words into data input. Windows 7 includes speech recognition as part of the basic operating system.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75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22</a:t>
            </a:r>
          </a:p>
        </p:txBody>
      </p:sp>
      <p:sp>
        <p:nvSpPr>
          <p:cNvPr id="675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75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7589" name="Rectangle 6"/>
          <p:cNvSpPr>
            <a:spLocks noGrp="1" noRot="1" noChangeAspect="1" noChangeArrowheads="1" noTextEdit="1"/>
          </p:cNvSpPr>
          <p:nvPr>
            <p:ph type="sldImg"/>
          </p:nvPr>
        </p:nvSpPr>
        <p:spPr>
          <a:ln cap="flat"/>
        </p:spPr>
      </p:sp>
      <p:sp>
        <p:nvSpPr>
          <p:cNvPr id="67590" name="Rectangle 7"/>
          <p:cNvSpPr>
            <a:spLocks noGrp="1" noChangeArrowheads="1"/>
          </p:cNvSpPr>
          <p:nvPr>
            <p:ph type="body" idx="1"/>
          </p:nvPr>
        </p:nvSpPr>
        <p:spPr>
          <a:noFill/>
          <a:ln w="9525"/>
        </p:spPr>
        <p:txBody>
          <a:bodyPr/>
          <a:lstStyle/>
          <a:p>
            <a:pPr>
              <a:buClr>
                <a:schemeClr val="tx1"/>
              </a:buClr>
              <a:buFontTx/>
              <a:buChar char="•"/>
            </a:pPr>
            <a:r>
              <a:rPr lang="en-US" dirty="0"/>
              <a:t>Visually impaired users can input data from voice recognition or by using large keyboards, including touch-screen keyboards. </a:t>
            </a:r>
            <a:r>
              <a:rPr lang="en-US" sz="1200" kern="1200" dirty="0">
                <a:solidFill>
                  <a:schemeClr val="tx1"/>
                </a:solidFill>
                <a:latin typeface="Arial" charset="0"/>
                <a:ea typeface="+mn-ea"/>
                <a:cs typeface="+mn-cs"/>
              </a:rPr>
              <a:t>There are also keyboards designed for individuals who can only use one hand such as the </a:t>
            </a:r>
            <a:r>
              <a:rPr lang="en-US" sz="1200" kern="1200" dirty="0" err="1">
                <a:solidFill>
                  <a:schemeClr val="tx1"/>
                </a:solidFill>
                <a:latin typeface="Arial" charset="0"/>
                <a:ea typeface="+mn-ea"/>
                <a:cs typeface="+mn-cs"/>
              </a:rPr>
              <a:t>Maltron</a:t>
            </a:r>
            <a:r>
              <a:rPr lang="en-US" sz="1200" kern="1200" dirty="0">
                <a:solidFill>
                  <a:schemeClr val="tx1"/>
                </a:solidFill>
                <a:latin typeface="Arial" charset="0"/>
                <a:ea typeface="+mn-ea"/>
                <a:cs typeface="+mn-cs"/>
              </a:rPr>
              <a:t> keyboard.</a:t>
            </a:r>
            <a:endParaRPr lang="en-US" dirty="0"/>
          </a:p>
          <a:p>
            <a:pPr>
              <a:buClr>
                <a:schemeClr val="tx1"/>
              </a:buClr>
              <a:buFontTx/>
              <a:buChar char="•"/>
            </a:pPr>
            <a:r>
              <a:rPr lang="en-US" dirty="0"/>
              <a:t>Users with severe motor control problems can use special trackballs designed for one-finger use that can be mounted anywhere.</a:t>
            </a:r>
          </a:p>
          <a:p>
            <a:pPr>
              <a:buClr>
                <a:schemeClr val="tx1"/>
              </a:buClr>
              <a:buFontTx/>
              <a:buChar char="•"/>
            </a:pPr>
            <a:r>
              <a:rPr lang="en-US" dirty="0">
                <a:latin typeface="Palatino" pitchFamily="18" charset="0"/>
              </a:rPr>
              <a:t>When arm motion is severely restrained, head-mounted pointing devices can be used.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48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a:t>
            </a:r>
          </a:p>
        </p:txBody>
      </p:sp>
      <p:sp>
        <p:nvSpPr>
          <p:cNvPr id="348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48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4821" name="Rectangle 6"/>
          <p:cNvSpPr>
            <a:spLocks noGrp="1" noRot="1" noChangeAspect="1" noChangeArrowheads="1" noTextEdit="1"/>
          </p:cNvSpPr>
          <p:nvPr>
            <p:ph type="sldImg"/>
          </p:nvPr>
        </p:nvSpPr>
        <p:spPr>
          <a:ln cap="flat"/>
        </p:spPr>
      </p:sp>
      <p:sp>
        <p:nvSpPr>
          <p:cNvPr id="34822" name="Rectangle 7"/>
          <p:cNvSpPr>
            <a:spLocks noGrp="1" noChangeArrowheads="1"/>
          </p:cNvSpPr>
          <p:nvPr>
            <p:ph type="body" idx="1"/>
          </p:nvPr>
        </p:nvSpPr>
        <p:spPr>
          <a:noFill/>
          <a:ln w="9525"/>
        </p:spPr>
        <p:txBody>
          <a:bodyPr/>
          <a:lstStyle/>
          <a:p>
            <a:r>
              <a:rPr lang="en-US" dirty="0"/>
              <a:t>Chapter topics include:</a:t>
            </a:r>
          </a:p>
          <a:p>
            <a:pPr>
              <a:buClr>
                <a:schemeClr val="tx1"/>
              </a:buClr>
              <a:buFontTx/>
              <a:buChar char="•"/>
            </a:pPr>
            <a:r>
              <a:rPr lang="en-US" dirty="0"/>
              <a:t>Functions of a computer</a:t>
            </a:r>
          </a:p>
          <a:p>
            <a:pPr>
              <a:buClr>
                <a:schemeClr val="tx1"/>
              </a:buClr>
              <a:buFontTx/>
              <a:buChar char="•"/>
            </a:pPr>
            <a:r>
              <a:rPr lang="en-US" dirty="0"/>
              <a:t>The difference between data and information</a:t>
            </a:r>
          </a:p>
          <a:p>
            <a:pPr>
              <a:buClr>
                <a:schemeClr val="tx1"/>
              </a:buClr>
              <a:buFontTx/>
              <a:buChar char="•"/>
            </a:pPr>
            <a:r>
              <a:rPr lang="en-US" dirty="0"/>
              <a:t>The definition of bits and bytes</a:t>
            </a:r>
          </a:p>
          <a:p>
            <a:pPr>
              <a:buClr>
                <a:schemeClr val="tx1"/>
              </a:buClr>
              <a:buFontTx/>
              <a:buChar char="•"/>
            </a:pPr>
            <a:r>
              <a:rPr lang="en-US" dirty="0"/>
              <a:t>Input devices</a:t>
            </a:r>
          </a:p>
          <a:p>
            <a:pPr>
              <a:buClr>
                <a:schemeClr val="tx1"/>
              </a:buClr>
              <a:buFontTx/>
              <a:buChar char="•"/>
            </a:pPr>
            <a:r>
              <a:rPr lang="en-US" dirty="0"/>
              <a:t>Output devices</a:t>
            </a:r>
          </a:p>
          <a:p>
            <a:pPr>
              <a:buClr>
                <a:schemeClr val="tx1"/>
              </a:buClr>
              <a:buFontTx/>
              <a:buChar char="•"/>
            </a:pPr>
            <a:r>
              <a:rPr lang="en-US" dirty="0"/>
              <a:t>Processing</a:t>
            </a:r>
          </a:p>
          <a:p>
            <a:pPr>
              <a:buClr>
                <a:schemeClr val="tx1"/>
              </a:buClr>
              <a:buFontTx/>
              <a:buChar char="•"/>
            </a:pPr>
            <a:r>
              <a:rPr lang="en-US" dirty="0"/>
              <a:t>Storage</a:t>
            </a:r>
          </a:p>
          <a:p>
            <a:pPr>
              <a:buClr>
                <a:schemeClr val="tx1"/>
              </a:buClr>
              <a:buFontTx/>
              <a:buChar char="•"/>
            </a:pPr>
            <a:r>
              <a:rPr lang="en-US" dirty="0"/>
              <a:t>Ergonomics</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Output devices enable you to send processed data out of your computer. This can take the form of text, pictures (graphics), sounds (audio), and video. </a:t>
            </a:r>
          </a:p>
          <a:p>
            <a:pPr>
              <a:buClr>
                <a:schemeClr val="tx1"/>
              </a:buClr>
              <a:buFontTx/>
              <a:buChar char="•"/>
            </a:pPr>
            <a:r>
              <a:rPr lang="en-US" dirty="0">
                <a:latin typeface="Helvetica" pitchFamily="34" charset="0"/>
              </a:rPr>
              <a:t>One common output device is a monitor, which displays text, graphics, and video as </a:t>
            </a:r>
            <a:r>
              <a:rPr lang="en-US" i="1" dirty="0">
                <a:latin typeface="Helvetica" pitchFamily="34" charset="0"/>
              </a:rPr>
              <a:t>soft copies</a:t>
            </a:r>
            <a:r>
              <a:rPr lang="en-US" dirty="0">
                <a:latin typeface="Helvetica" pitchFamily="34" charset="0"/>
              </a:rPr>
              <a:t> (copies you can see only on screen). </a:t>
            </a:r>
          </a:p>
          <a:p>
            <a:pPr>
              <a:buClr>
                <a:schemeClr val="tx1"/>
              </a:buClr>
              <a:buFontTx/>
              <a:buChar char="•"/>
            </a:pPr>
            <a:r>
              <a:rPr lang="en-US" dirty="0">
                <a:latin typeface="Helvetica" pitchFamily="34" charset="0"/>
              </a:rPr>
              <a:t>Another common output device is a printer, which creates tangible or hard copies of text and graphics. </a:t>
            </a:r>
          </a:p>
          <a:p>
            <a:pPr>
              <a:buClr>
                <a:schemeClr val="tx1"/>
              </a:buClr>
              <a:buFontTx/>
              <a:buChar char="•"/>
            </a:pPr>
            <a:r>
              <a:rPr lang="en-US" dirty="0">
                <a:latin typeface="Helvetica" pitchFamily="34" charset="0"/>
              </a:rPr>
              <a:t>Speakers are output devices for sound.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6963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23</a:t>
            </a:r>
          </a:p>
        </p:txBody>
      </p:sp>
      <p:sp>
        <p:nvSpPr>
          <p:cNvPr id="6963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6963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69637" name="Rectangle 6"/>
          <p:cNvSpPr>
            <a:spLocks noGrp="1" noRot="1" noChangeAspect="1" noChangeArrowheads="1" noTextEdit="1"/>
          </p:cNvSpPr>
          <p:nvPr>
            <p:ph type="sldImg"/>
          </p:nvPr>
        </p:nvSpPr>
        <p:spPr>
          <a:ln cap="flat"/>
        </p:spPr>
      </p:sp>
      <p:sp>
        <p:nvSpPr>
          <p:cNvPr id="69638" name="Rectangle 7"/>
          <p:cNvSpPr>
            <a:spLocks noGrp="1" noChangeArrowheads="1"/>
          </p:cNvSpPr>
          <p:nvPr>
            <p:ph type="body" idx="1"/>
          </p:nvPr>
        </p:nvSpPr>
        <p:spPr>
          <a:noFill/>
          <a:ln w="9525"/>
        </p:spPr>
        <p:txBody>
          <a:bodyPr/>
          <a:lstStyle/>
          <a:p>
            <a:pPr>
              <a:buClr>
                <a:schemeClr val="tx1"/>
              </a:buClr>
              <a:buFontTx/>
              <a:buChar char="•"/>
            </a:pPr>
            <a:r>
              <a:rPr lang="en-US" sz="1200" u="none" kern="1200" dirty="0">
                <a:solidFill>
                  <a:schemeClr val="tx1"/>
                </a:solidFill>
                <a:latin typeface="Arial" charset="0"/>
                <a:ea typeface="+mn-ea"/>
                <a:cs typeface="+mn-cs"/>
              </a:rPr>
              <a:t>The most common type of monitor is a </a:t>
            </a:r>
            <a:r>
              <a:rPr lang="en-US" sz="1200" b="0" u="none" kern="1200" dirty="0">
                <a:solidFill>
                  <a:schemeClr val="tx1"/>
                </a:solidFill>
                <a:latin typeface="Arial" charset="0"/>
                <a:ea typeface="+mn-ea"/>
                <a:cs typeface="+mn-cs"/>
              </a:rPr>
              <a:t>liquid crystal display (LCD)</a:t>
            </a:r>
            <a:r>
              <a:rPr lang="en-US" sz="1200" u="none" kern="1200" dirty="0">
                <a:solidFill>
                  <a:schemeClr val="tx1"/>
                </a:solidFill>
                <a:latin typeface="Arial" charset="0"/>
                <a:ea typeface="+mn-ea"/>
                <a:cs typeface="+mn-cs"/>
              </a:rPr>
              <a:t>, also called a </a:t>
            </a:r>
            <a:r>
              <a:rPr lang="en-US" sz="1200" b="0" u="none" kern="1200" dirty="0">
                <a:solidFill>
                  <a:schemeClr val="tx1"/>
                </a:solidFill>
                <a:latin typeface="Arial" charset="0"/>
                <a:ea typeface="+mn-ea"/>
                <a:cs typeface="+mn-cs"/>
              </a:rPr>
              <a:t>flat-panel monitor, which </a:t>
            </a:r>
            <a:r>
              <a:rPr lang="en-US" sz="1200" u="none" kern="1200" dirty="0">
                <a:solidFill>
                  <a:schemeClr val="tx1"/>
                </a:solidFill>
                <a:latin typeface="Arial" charset="0"/>
                <a:ea typeface="+mn-ea"/>
                <a:cs typeface="+mn-cs"/>
              </a:rPr>
              <a:t>is light and energy efficient.</a:t>
            </a:r>
          </a:p>
          <a:p>
            <a:pPr>
              <a:buClr>
                <a:schemeClr val="tx1"/>
              </a:buClr>
              <a:buFontTx/>
              <a:buChar char="•"/>
            </a:pPr>
            <a:r>
              <a:rPr lang="en-US" sz="1200" u="none" kern="1200" dirty="0">
                <a:solidFill>
                  <a:schemeClr val="tx1"/>
                </a:solidFill>
                <a:latin typeface="Arial" charset="0"/>
                <a:ea typeface="+mn-ea"/>
                <a:cs typeface="+mn-cs"/>
              </a:rPr>
              <a:t>Some newer LCD monitors use light-emitting diode (LED) technology, which is even more energy efficient, and can have better color accuracy and thinner panels than traditional LCD monitors. </a:t>
            </a:r>
          </a:p>
          <a:p>
            <a:pPr>
              <a:buClr>
                <a:schemeClr val="tx1"/>
              </a:buClr>
              <a:buFontTx/>
              <a:buChar char="•"/>
            </a:pPr>
            <a:r>
              <a:rPr lang="en-US" sz="1200" kern="1200" dirty="0">
                <a:solidFill>
                  <a:schemeClr val="tx1"/>
                </a:solidFill>
                <a:latin typeface="Arial" charset="0"/>
                <a:ea typeface="+mn-ea"/>
                <a:cs typeface="+mn-cs"/>
              </a:rPr>
              <a:t>CRT monitors are difficult to find or buy because they </a:t>
            </a:r>
            <a:r>
              <a:rPr lang="en-US" sz="1200" u="none" kern="1200" dirty="0">
                <a:solidFill>
                  <a:schemeClr val="tx1"/>
                </a:solidFill>
                <a:latin typeface="Arial" charset="0"/>
                <a:ea typeface="+mn-ea"/>
                <a:cs typeface="+mn-cs"/>
              </a:rPr>
              <a:t>have become </a:t>
            </a:r>
            <a:r>
              <a:rPr lang="en-US" sz="1200" b="0" kern="1200" dirty="0">
                <a:solidFill>
                  <a:schemeClr val="tx1"/>
                </a:solidFill>
                <a:latin typeface="Arial" charset="0"/>
                <a:ea typeface="+mn-ea"/>
                <a:cs typeface="+mn-cs"/>
              </a:rPr>
              <a:t>legacy technology,</a:t>
            </a:r>
            <a:r>
              <a:rPr lang="en-US" sz="1200" b="0" kern="1200" baseline="0" dirty="0">
                <a:solidFill>
                  <a:schemeClr val="tx1"/>
                </a:solidFill>
                <a:latin typeface="Arial" charset="0"/>
                <a:ea typeface="+mn-ea"/>
                <a:cs typeface="+mn-cs"/>
              </a:rPr>
              <a:t> </a:t>
            </a:r>
            <a:r>
              <a:rPr lang="en-US" sz="1200" kern="1200" dirty="0">
                <a:solidFill>
                  <a:schemeClr val="tx1"/>
                </a:solidFill>
                <a:latin typeface="Arial" charset="0"/>
                <a:ea typeface="+mn-ea"/>
                <a:cs typeface="+mn-cs"/>
              </a:rPr>
              <a:t>or computing devices or peripherals that use techniques, parts, and methods from an earlier time that are no longer popular.</a:t>
            </a:r>
            <a:endParaRPr lang="en-US" u="none" dirty="0">
              <a:latin typeface="Palatino" pitchFamily="18" charset="0"/>
            </a:endParaRPr>
          </a:p>
          <a:p>
            <a:pPr>
              <a:buClr>
                <a:schemeClr val="tx1"/>
              </a:buClr>
              <a:buFontTx/>
              <a:buChar char="•"/>
            </a:pPr>
            <a:endParaRPr lang="en-US" dirty="0">
              <a:latin typeface="Helvetic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373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25</a:t>
            </a:r>
          </a:p>
        </p:txBody>
      </p:sp>
      <p:sp>
        <p:nvSpPr>
          <p:cNvPr id="7373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373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3733" name="Rectangle 6"/>
          <p:cNvSpPr>
            <a:spLocks noGrp="1" noRot="1" noChangeAspect="1" noChangeArrowheads="1" noTextEdit="1"/>
          </p:cNvSpPr>
          <p:nvPr>
            <p:ph type="sldImg"/>
          </p:nvPr>
        </p:nvSpPr>
        <p:spPr>
          <a:ln cap="flat"/>
        </p:spPr>
      </p:sp>
      <p:sp>
        <p:nvSpPr>
          <p:cNvPr id="73734" name="Rectangle 7"/>
          <p:cNvSpPr>
            <a:spLocks noGrp="1" noChangeArrowheads="1"/>
          </p:cNvSpPr>
          <p:nvPr>
            <p:ph type="body" idx="1"/>
          </p:nvPr>
        </p:nvSpPr>
        <p:spPr>
          <a:noFill/>
          <a:ln w="9525"/>
        </p:spPr>
        <p:txBody>
          <a:bodyPr/>
          <a:lstStyle/>
          <a:p>
            <a:pPr>
              <a:buClr>
                <a:schemeClr val="tx1"/>
              </a:buClr>
              <a:buFontTx/>
              <a:buChar char="•"/>
            </a:pPr>
            <a:r>
              <a:rPr lang="en-US" dirty="0">
                <a:latin typeface="Palatino" pitchFamily="18" charset="0"/>
              </a:rPr>
              <a:t>Monitor</a:t>
            </a:r>
            <a:r>
              <a:rPr lang="en-US" b="1" dirty="0">
                <a:latin typeface="Palatino" pitchFamily="18" charset="0"/>
              </a:rPr>
              <a:t> </a:t>
            </a:r>
            <a:r>
              <a:rPr lang="en-US" dirty="0">
                <a:latin typeface="Palatino" pitchFamily="18" charset="0"/>
              </a:rPr>
              <a:t>screens are grids made up of millions of pixels, or tiny dots. </a:t>
            </a:r>
          </a:p>
          <a:p>
            <a:pPr>
              <a:buClr>
                <a:schemeClr val="tx1"/>
              </a:buClr>
              <a:buFontTx/>
              <a:buChar char="•"/>
            </a:pPr>
            <a:r>
              <a:rPr lang="en-US" dirty="0">
                <a:latin typeface="Palatino" pitchFamily="18" charset="0"/>
              </a:rPr>
              <a:t>Illuminated pixels create images on the monitor. There are three subpixel colors: red, blue, and green. </a:t>
            </a:r>
            <a:r>
              <a:rPr lang="en-US" sz="1200" kern="1200" dirty="0">
                <a:solidFill>
                  <a:schemeClr val="tx1"/>
                </a:solidFill>
                <a:latin typeface="Arial" charset="0"/>
                <a:ea typeface="+mn-ea"/>
                <a:cs typeface="+mn-cs"/>
              </a:rPr>
              <a:t>Some newer TVs on the market have added a fourth color, yellow.</a:t>
            </a:r>
            <a:endParaRPr lang="en-US" dirty="0">
              <a:latin typeface="Palatino" pitchFamily="18" charset="0"/>
            </a:endParaRPr>
          </a:p>
          <a:p>
            <a:pPr>
              <a:buClr>
                <a:schemeClr val="tx1"/>
              </a:buClr>
              <a:buFontTx/>
              <a:buChar char="•"/>
            </a:pPr>
            <a:r>
              <a:rPr lang="en-US" dirty="0">
                <a:latin typeface="Palatino" pitchFamily="18" charset="0"/>
              </a:rPr>
              <a:t>LCD monitors are made of two (or more) sheets of material filled with a liquid crystal solution. A fluorescent panel at the back of the LCD monitor generates light waves. When electric current passes through the liquid crystal solution, the crystals move around, either blocking the fluorescent light or letting the light shine through. This blocking or passing of light by the crystals causes images to be formed on the screen.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577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26</a:t>
            </a:r>
          </a:p>
        </p:txBody>
      </p:sp>
      <p:sp>
        <p:nvSpPr>
          <p:cNvPr id="7577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578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5781" name="Rectangle 6"/>
          <p:cNvSpPr>
            <a:spLocks noGrp="1" noRot="1" noChangeAspect="1" noChangeArrowheads="1" noTextEdit="1"/>
          </p:cNvSpPr>
          <p:nvPr>
            <p:ph type="sldImg"/>
          </p:nvPr>
        </p:nvSpPr>
        <p:spPr>
          <a:ln cap="flat"/>
        </p:spPr>
      </p:sp>
      <p:sp>
        <p:nvSpPr>
          <p:cNvPr id="75782" name="Rectangle 7"/>
          <p:cNvSpPr>
            <a:spLocks noGrp="1" noChangeArrowheads="1"/>
          </p:cNvSpPr>
          <p:nvPr>
            <p:ph type="body" idx="1"/>
          </p:nvPr>
        </p:nvSpPr>
        <p:spPr>
          <a:noFill/>
          <a:ln w="9525"/>
        </p:spPr>
        <p:txBody>
          <a:bodyPr/>
          <a:lstStyle/>
          <a:p>
            <a:pPr>
              <a:buClr>
                <a:schemeClr val="tx1"/>
              </a:buClr>
              <a:buFontTx/>
              <a:buChar char="•"/>
            </a:pPr>
            <a:r>
              <a:rPr lang="en-US" sz="1200" u="none" kern="1200" dirty="0">
                <a:solidFill>
                  <a:schemeClr val="tx1"/>
                </a:solidFill>
                <a:latin typeface="Arial" charset="0"/>
                <a:ea typeface="+mn-ea"/>
                <a:cs typeface="+mn-cs"/>
              </a:rPr>
              <a:t>The </a:t>
            </a:r>
            <a:r>
              <a:rPr lang="en-US" sz="1200" b="0" u="none" kern="1200" dirty="0">
                <a:solidFill>
                  <a:schemeClr val="tx1"/>
                </a:solidFill>
                <a:latin typeface="Arial" charset="0"/>
                <a:ea typeface="+mn-ea"/>
                <a:cs typeface="+mn-cs"/>
              </a:rPr>
              <a:t>aspect ratio </a:t>
            </a:r>
            <a:r>
              <a:rPr lang="en-US" sz="1200" u="none" kern="1200" dirty="0">
                <a:solidFill>
                  <a:schemeClr val="tx1"/>
                </a:solidFill>
                <a:latin typeface="Arial" charset="0"/>
                <a:ea typeface="+mn-ea"/>
                <a:cs typeface="+mn-cs"/>
              </a:rPr>
              <a:t>is the width to height proportion of a monitor. Traditionally, aspect ratios have been 4:3, but newer monitors are available with an aspect ratio of 16:9 or 16:10. </a:t>
            </a:r>
          </a:p>
          <a:p>
            <a:pPr>
              <a:buClr>
                <a:schemeClr val="tx1"/>
              </a:buClr>
              <a:buFontTx/>
              <a:buChar char="•"/>
            </a:pPr>
            <a:r>
              <a:rPr lang="en-US" sz="1200" u="none" kern="1200" dirty="0">
                <a:solidFill>
                  <a:schemeClr val="tx1"/>
                </a:solidFill>
                <a:latin typeface="Arial" charset="0"/>
                <a:ea typeface="+mn-ea"/>
                <a:cs typeface="+mn-cs"/>
              </a:rPr>
              <a:t>The screen </a:t>
            </a:r>
            <a:r>
              <a:rPr lang="en-US" sz="1200" b="0" u="none" kern="1200" dirty="0">
                <a:solidFill>
                  <a:schemeClr val="tx1"/>
                </a:solidFill>
                <a:latin typeface="Arial" charset="0"/>
                <a:ea typeface="+mn-ea"/>
                <a:cs typeface="+mn-cs"/>
              </a:rPr>
              <a:t>r</a:t>
            </a:r>
            <a:r>
              <a:rPr lang="en-US" sz="1200" b="0" u="none" strike="sngStrike" kern="1200" dirty="0">
                <a:solidFill>
                  <a:schemeClr val="tx1"/>
                </a:solidFill>
                <a:latin typeface="Arial" charset="0"/>
                <a:ea typeface="+mn-ea"/>
                <a:cs typeface="+mn-cs"/>
              </a:rPr>
              <a:t>e</a:t>
            </a:r>
            <a:r>
              <a:rPr lang="en-US" sz="1200" b="0" u="none" kern="1200" dirty="0">
                <a:solidFill>
                  <a:schemeClr val="tx1"/>
                </a:solidFill>
                <a:latin typeface="Arial" charset="0"/>
                <a:ea typeface="+mn-ea"/>
                <a:cs typeface="+mn-cs"/>
              </a:rPr>
              <a:t>solution</a:t>
            </a:r>
            <a:r>
              <a:rPr lang="en-US" sz="1200" u="none" kern="1200" dirty="0">
                <a:solidFill>
                  <a:schemeClr val="tx1"/>
                </a:solidFill>
                <a:latin typeface="Arial" charset="0"/>
                <a:ea typeface="+mn-ea"/>
                <a:cs typeface="+mn-cs"/>
              </a:rPr>
              <a:t>, or the clearness or sharpness of the image, reflects the number of pixels on the screen</a:t>
            </a:r>
            <a:r>
              <a:rPr lang="en-US" sz="1200" u="none" strike="noStrike" kern="1200" dirty="0">
                <a:solidFill>
                  <a:schemeClr val="tx1"/>
                </a:solidFill>
                <a:latin typeface="Arial" charset="0"/>
                <a:ea typeface="+mn-ea"/>
                <a:cs typeface="+mn-cs"/>
              </a:rPr>
              <a:t>.</a:t>
            </a:r>
            <a:endParaRPr lang="en-US" u="none" dirty="0"/>
          </a:p>
          <a:p>
            <a:pPr>
              <a:buClr>
                <a:schemeClr val="tx1"/>
              </a:buClr>
              <a:buFontTx/>
              <a:buChar char="•"/>
            </a:pPr>
            <a:r>
              <a:rPr lang="en-US" dirty="0"/>
              <a:t>The</a:t>
            </a:r>
            <a:r>
              <a:rPr lang="en-US" baseline="0" dirty="0"/>
              <a:t> contrast</a:t>
            </a:r>
            <a:r>
              <a:rPr lang="en-US" dirty="0"/>
              <a:t> ratio is the measure in</a:t>
            </a:r>
            <a:r>
              <a:rPr lang="en-US" baseline="0" dirty="0"/>
              <a:t> </a:t>
            </a:r>
            <a:r>
              <a:rPr lang="en-US" dirty="0"/>
              <a:t>the difference in light intensity between the brightest white and the darkest black that the monitor can produce. </a:t>
            </a:r>
            <a:r>
              <a:rPr lang="en-US" sz="1200" kern="1200" dirty="0">
                <a:solidFill>
                  <a:schemeClr val="tx1"/>
                </a:solidFill>
                <a:latin typeface="Arial" charset="0"/>
                <a:ea typeface="+mn-ea"/>
                <a:cs typeface="+mn-cs"/>
              </a:rPr>
              <a:t>A contrast ratio between 400:1 and 1,000:1 is preferable. </a:t>
            </a:r>
            <a:endParaRPr lang="en-US" i="1" dirty="0">
              <a:latin typeface="Helvetica" pitchFamily="34" charset="0"/>
            </a:endParaRP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i="0" dirty="0">
                <a:latin typeface="Helvetica" pitchFamily="34" charset="0"/>
              </a:rPr>
              <a:t>The viewing angle</a:t>
            </a:r>
            <a:r>
              <a:rPr lang="en-US" i="0" baseline="0" dirty="0">
                <a:latin typeface="Helvetica" pitchFamily="34" charset="0"/>
              </a:rPr>
              <a:t> measures h</a:t>
            </a:r>
            <a:r>
              <a:rPr lang="en-US" i="0" dirty="0"/>
              <a:t>ow </a:t>
            </a:r>
            <a:r>
              <a:rPr lang="en-US" dirty="0"/>
              <a:t>far you can move to the side of (or above or below) the monitor before the image quality degrades to unacceptable levels. </a:t>
            </a:r>
            <a:r>
              <a:rPr lang="en-US" sz="1200" kern="1200" dirty="0">
                <a:solidFill>
                  <a:schemeClr val="tx1"/>
                </a:solidFill>
                <a:latin typeface="Arial" charset="0"/>
                <a:ea typeface="+mn-ea"/>
                <a:cs typeface="+mn-cs"/>
              </a:rPr>
              <a:t>For monitors that measure 17 inches or more, a viewing angle of at least 150 degrees is usually recommended.</a:t>
            </a:r>
            <a:endParaRPr lang="en-US" dirty="0"/>
          </a:p>
          <a:p>
            <a:pPr>
              <a:buClr>
                <a:schemeClr val="tx1"/>
              </a:buClr>
              <a:buFontTx/>
              <a:buChar char="•"/>
            </a:pPr>
            <a:r>
              <a:rPr lang="en-US" i="0" dirty="0"/>
              <a:t>Brightness</a:t>
            </a:r>
            <a:r>
              <a:rPr lang="en-US" i="0" baseline="0" dirty="0"/>
              <a:t> is a</a:t>
            </a:r>
            <a:r>
              <a:rPr lang="en-US" dirty="0"/>
              <a:t> measure of the greatest amount of light showing when the monitor is displaying pure white. </a:t>
            </a:r>
            <a:r>
              <a:rPr lang="en-US" sz="1200" kern="1200" dirty="0">
                <a:solidFill>
                  <a:schemeClr val="tx1"/>
                </a:solidFill>
                <a:latin typeface="Arial" charset="0"/>
                <a:ea typeface="+mn-ea"/>
                <a:cs typeface="+mn-cs"/>
              </a:rPr>
              <a:t>A brightness level of 300cd/m</a:t>
            </a:r>
            <a:r>
              <a:rPr lang="en-US" sz="1200" kern="1200" baseline="30000" dirty="0">
                <a:solidFill>
                  <a:schemeClr val="tx1"/>
                </a:solidFill>
                <a:latin typeface="Arial" charset="0"/>
                <a:ea typeface="+mn-ea"/>
                <a:cs typeface="+mn-cs"/>
              </a:rPr>
              <a:t>2</a:t>
            </a:r>
            <a:r>
              <a:rPr lang="en-US" sz="1200" kern="1200" dirty="0">
                <a:solidFill>
                  <a:schemeClr val="tx1"/>
                </a:solidFill>
                <a:latin typeface="Arial" charset="0"/>
                <a:ea typeface="+mn-ea"/>
                <a:cs typeface="+mn-cs"/>
              </a:rPr>
              <a:t> or greater is recommended.</a:t>
            </a:r>
            <a:endParaRPr lang="en-US" dirty="0"/>
          </a:p>
          <a:p>
            <a:pPr>
              <a:buClr>
                <a:schemeClr val="tx1"/>
              </a:buClr>
              <a:buFontTx/>
              <a:buChar char="•"/>
            </a:pPr>
            <a:r>
              <a:rPr lang="en-US" i="0" dirty="0"/>
              <a:t>Response time</a:t>
            </a:r>
            <a:r>
              <a:rPr lang="en-US" i="0" baseline="0" dirty="0"/>
              <a:t> is t</a:t>
            </a:r>
            <a:r>
              <a:rPr lang="en-US" dirty="0"/>
              <a:t>he time it takes for a pixel to change color. A lower response time means faster transitions; therefore moving images will appear less jerky. </a:t>
            </a:r>
          </a:p>
          <a:p>
            <a:pPr>
              <a:buClr>
                <a:schemeClr val="tx1"/>
              </a:buClr>
              <a:buFontTx/>
              <a:buNone/>
            </a:pP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7987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28</a:t>
            </a:r>
          </a:p>
        </p:txBody>
      </p:sp>
      <p:sp>
        <p:nvSpPr>
          <p:cNvPr id="7987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7987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79877" name="Rectangle 6"/>
          <p:cNvSpPr>
            <a:spLocks noGrp="1" noRot="1" noChangeAspect="1" noChangeArrowheads="1" noTextEdit="1"/>
          </p:cNvSpPr>
          <p:nvPr>
            <p:ph type="sldImg"/>
          </p:nvPr>
        </p:nvSpPr>
        <p:spPr>
          <a:ln cap="flat"/>
        </p:spPr>
      </p:sp>
      <p:sp>
        <p:nvSpPr>
          <p:cNvPr id="79878" name="Rectangle 7"/>
          <p:cNvSpPr>
            <a:spLocks noGrp="1" noChangeArrowheads="1"/>
          </p:cNvSpPr>
          <p:nvPr>
            <p:ph type="body" idx="1"/>
          </p:nvPr>
        </p:nvSpPr>
        <p:spPr>
          <a:noFill/>
          <a:ln w="9525"/>
        </p:spPr>
        <p:txBody>
          <a:bodyPr/>
          <a:lstStyle/>
          <a:p>
            <a:pPr>
              <a:buClr>
                <a:schemeClr val="tx1"/>
              </a:buClr>
              <a:buFontTx/>
              <a:buChar char="•"/>
            </a:pPr>
            <a:r>
              <a:rPr lang="en-US" dirty="0"/>
              <a:t>The</a:t>
            </a:r>
            <a:r>
              <a:rPr lang="en-US" baseline="0" dirty="0"/>
              <a:t> larger the monitor, the more pixels it can display. Typical resolutions are listed on the slide.</a:t>
            </a:r>
          </a:p>
          <a:p>
            <a:pPr>
              <a:buClr>
                <a:schemeClr val="tx1"/>
              </a:buClr>
              <a:buFontTx/>
              <a:buChar char="•"/>
            </a:pPr>
            <a:r>
              <a:rPr lang="en-US" baseline="0" dirty="0"/>
              <a:t>If you want to watch high-definition or Blu-Ray movies, you would need a resolution of at least 1920 </a:t>
            </a:r>
            <a:r>
              <a:rPr lang="en-US" dirty="0">
                <a:effectLst/>
              </a:rPr>
              <a:t>× </a:t>
            </a:r>
            <a:r>
              <a:rPr lang="en-US" baseline="0" dirty="0"/>
              <a:t>1080.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192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29</a:t>
            </a:r>
          </a:p>
        </p:txBody>
      </p:sp>
      <p:sp>
        <p:nvSpPr>
          <p:cNvPr id="8192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192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1925" name="Rectangle 6"/>
          <p:cNvSpPr>
            <a:spLocks noGrp="1" noRot="1" noChangeAspect="1" noChangeArrowheads="1" noTextEdit="1"/>
          </p:cNvSpPr>
          <p:nvPr>
            <p:ph type="sldImg"/>
          </p:nvPr>
        </p:nvSpPr>
        <p:spPr>
          <a:ln cap="flat"/>
        </p:spPr>
      </p:sp>
      <p:sp>
        <p:nvSpPr>
          <p:cNvPr id="81926" name="Rectangle 7"/>
          <p:cNvSpPr>
            <a:spLocks noGrp="1" noChangeArrowheads="1"/>
          </p:cNvSpPr>
          <p:nvPr>
            <p:ph type="body" idx="1"/>
          </p:nvPr>
        </p:nvSpPr>
        <p:spPr>
          <a:noFill/>
          <a:ln w="9525"/>
        </p:spPr>
        <p:txBody>
          <a:bodyPr/>
          <a:lstStyle/>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Inkjet printers are popular because they are affordable and produce high-quality color printouts quickly and quietly. Inkjet printers work by spraying tiny drops of ink onto paper and are great for printing black-and-white text as well as color images.</a:t>
            </a: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Laser printers use laser beams and static electricity to deliver toner (similar to ink) onto the correct areas of the page. Heat is used to fuse the toner to the page, making the image permanent. They have a faster printing speed than inkjet printers and produce higher-quality printouts.</a:t>
            </a:r>
            <a:endParaRPr lang="en-US" dirty="0">
              <a:latin typeface="Helvetica" pitchFamily="34" charset="0"/>
            </a:endParaRP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dirty="0">
                <a:latin typeface="Helvetica" pitchFamily="34" charset="0"/>
              </a:rPr>
              <a:t>Impact printers have tiny hammer-like keys that strike the paper through an inked ribbon, making a mark on the paper. The most common impact printer is the dot-matrix printer. Impact</a:t>
            </a:r>
            <a:r>
              <a:rPr lang="en-US" baseline="0" dirty="0">
                <a:latin typeface="Helvetica" pitchFamily="34" charset="0"/>
              </a:rPr>
              <a:t> printers are an example of legacy technology.</a:t>
            </a:r>
            <a:endParaRPr lang="en-US" dirty="0">
              <a:latin typeface="Helvetica" pitchFamily="34" charset="0"/>
            </a:endParaRPr>
          </a:p>
          <a:p>
            <a:pPr>
              <a:buClr>
                <a:schemeClr val="tx1"/>
              </a:buClr>
              <a:buFontTx/>
              <a:buChar char="•"/>
            </a:pPr>
            <a:r>
              <a:rPr lang="en-US" sz="1200" kern="1200" dirty="0">
                <a:solidFill>
                  <a:schemeClr val="tx1"/>
                </a:solidFill>
                <a:latin typeface="Arial" charset="0"/>
                <a:ea typeface="+mn-ea"/>
                <a:cs typeface="+mn-cs"/>
              </a:rPr>
              <a:t>An </a:t>
            </a:r>
            <a:r>
              <a:rPr lang="en-US" sz="1200" b="0" kern="1200" dirty="0">
                <a:solidFill>
                  <a:schemeClr val="tx1"/>
                </a:solidFill>
                <a:latin typeface="Arial" charset="0"/>
                <a:ea typeface="+mn-ea"/>
                <a:cs typeface="+mn-cs"/>
              </a:rPr>
              <a:t>all-in-one printer</a:t>
            </a:r>
            <a:r>
              <a:rPr lang="en-US" sz="1200" b="0" kern="1200" baseline="0" dirty="0">
                <a:solidFill>
                  <a:schemeClr val="tx1"/>
                </a:solidFill>
                <a:latin typeface="Arial" charset="0"/>
                <a:ea typeface="+mn-ea"/>
                <a:cs typeface="+mn-cs"/>
              </a:rPr>
              <a:t> </a:t>
            </a:r>
            <a:r>
              <a:rPr lang="en-US" sz="1200" kern="1200" dirty="0">
                <a:solidFill>
                  <a:schemeClr val="tx1"/>
                </a:solidFill>
                <a:latin typeface="Arial" charset="0"/>
                <a:ea typeface="+mn-ea"/>
                <a:cs typeface="+mn-cs"/>
              </a:rPr>
              <a:t>is a device that combines the functions of a printer, scanner, copier, and fax into one machine. All-in-one printers can use either inkjet or laser technology.</a:t>
            </a:r>
          </a:p>
          <a:p>
            <a:pPr>
              <a:buClr>
                <a:schemeClr val="tx1"/>
              </a:buClr>
              <a:buFontTx/>
              <a:buChar char="•"/>
            </a:pPr>
            <a:r>
              <a:rPr lang="en-US" sz="1200" kern="1200" dirty="0">
                <a:solidFill>
                  <a:schemeClr val="tx1"/>
                </a:solidFill>
                <a:latin typeface="Arial" charset="0"/>
                <a:ea typeface="+mn-ea"/>
                <a:cs typeface="+mn-cs"/>
              </a:rPr>
              <a:t>A </a:t>
            </a:r>
            <a:r>
              <a:rPr lang="en-US" sz="1200" b="0" kern="1200" dirty="0">
                <a:solidFill>
                  <a:schemeClr val="tx1"/>
                </a:solidFill>
                <a:latin typeface="Arial" charset="0"/>
                <a:ea typeface="+mn-ea"/>
                <a:cs typeface="+mn-cs"/>
              </a:rPr>
              <a:t>plotter </a:t>
            </a:r>
            <a:r>
              <a:rPr lang="en-US" sz="1200" kern="1200" dirty="0">
                <a:solidFill>
                  <a:schemeClr val="tx1"/>
                </a:solidFill>
                <a:latin typeface="Arial" charset="0"/>
                <a:ea typeface="+mn-ea"/>
                <a:cs typeface="+mn-cs"/>
              </a:rPr>
              <a:t>is another type of printer. They produce oversize pictures that require the drawing of precise and continuous lines, such as maps, detailed images, and architectural plans. </a:t>
            </a:r>
          </a:p>
          <a:p>
            <a:pPr>
              <a:buClr>
                <a:schemeClr val="tx1"/>
              </a:buClr>
              <a:buFontTx/>
              <a:buChar char="•"/>
            </a:pPr>
            <a:r>
              <a:rPr lang="en-US" sz="1200" kern="1200" dirty="0">
                <a:solidFill>
                  <a:schemeClr val="tx1"/>
                </a:solidFill>
                <a:latin typeface="Arial" charset="0"/>
                <a:ea typeface="+mn-ea"/>
                <a:cs typeface="+mn-cs"/>
              </a:rPr>
              <a:t>A </a:t>
            </a:r>
            <a:r>
              <a:rPr lang="en-US" sz="1200" b="0" kern="1200" dirty="0">
                <a:solidFill>
                  <a:schemeClr val="tx1"/>
                </a:solidFill>
                <a:latin typeface="Arial" charset="0"/>
                <a:ea typeface="+mn-ea"/>
                <a:cs typeface="+mn-cs"/>
              </a:rPr>
              <a:t>thermal printer</a:t>
            </a:r>
            <a:r>
              <a:rPr lang="en-US" sz="1200" kern="1200" dirty="0">
                <a:solidFill>
                  <a:schemeClr val="tx1"/>
                </a:solidFill>
                <a:latin typeface="Arial" charset="0"/>
                <a:ea typeface="+mn-ea"/>
                <a:cs typeface="+mn-cs"/>
              </a:rPr>
              <a:t> works either by melting wax-based ink onto ordinary paper (a process called </a:t>
            </a:r>
            <a:r>
              <a:rPr lang="en-US" sz="1200" i="1" kern="1200" dirty="0">
                <a:solidFill>
                  <a:schemeClr val="tx1"/>
                </a:solidFill>
                <a:latin typeface="Arial" charset="0"/>
                <a:ea typeface="+mn-ea"/>
                <a:cs typeface="+mn-cs"/>
              </a:rPr>
              <a:t>thermal wax transfer printing</a:t>
            </a:r>
            <a:r>
              <a:rPr lang="en-US" sz="1200" kern="1200" dirty="0">
                <a:solidFill>
                  <a:schemeClr val="tx1"/>
                </a:solidFill>
                <a:latin typeface="Arial" charset="0"/>
                <a:ea typeface="+mn-ea"/>
                <a:cs typeface="+mn-cs"/>
              </a:rPr>
              <a:t>), or by burning dots onto specially coated paper (a process called </a:t>
            </a:r>
            <a:r>
              <a:rPr lang="en-US" sz="1200" i="1" kern="1200" dirty="0">
                <a:solidFill>
                  <a:schemeClr val="tx1"/>
                </a:solidFill>
                <a:latin typeface="Arial" charset="0"/>
                <a:ea typeface="+mn-ea"/>
                <a:cs typeface="+mn-cs"/>
              </a:rPr>
              <a:t>direct thermal printing</a:t>
            </a:r>
            <a:r>
              <a:rPr lang="en-US" sz="1200" kern="1200" dirty="0">
                <a:solidFill>
                  <a:schemeClr val="tx1"/>
                </a:solidFill>
                <a:latin typeface="Arial" charset="0"/>
                <a:ea typeface="+mn-ea"/>
                <a:cs typeface="+mn-cs"/>
              </a:rPr>
              <a:t>). </a:t>
            </a:r>
            <a:endParaRPr lang="en-US" dirty="0">
              <a:latin typeface="Helvetica" pitchFamily="34" charset="0"/>
            </a:endParaRPr>
          </a:p>
          <a:p>
            <a:pPr>
              <a:buClr>
                <a:schemeClr val="tx1"/>
              </a:buClr>
              <a:buFontTx/>
              <a:buNone/>
            </a:pPr>
            <a:endParaRPr lang="en-US" dirty="0">
              <a:latin typeface="Helvetica"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39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30</a:t>
            </a:r>
          </a:p>
        </p:txBody>
      </p:sp>
      <p:sp>
        <p:nvSpPr>
          <p:cNvPr id="839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39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3973" name="Rectangle 6"/>
          <p:cNvSpPr>
            <a:spLocks noGrp="1" noRot="1" noChangeAspect="1" noChangeArrowheads="1" noTextEdit="1"/>
          </p:cNvSpPr>
          <p:nvPr>
            <p:ph type="sldImg"/>
          </p:nvPr>
        </p:nvSpPr>
        <p:spPr>
          <a:ln cap="flat"/>
        </p:spPr>
      </p:sp>
      <p:sp>
        <p:nvSpPr>
          <p:cNvPr id="83974"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Inkjet printers</a:t>
            </a:r>
            <a:r>
              <a:rPr lang="en-US" b="1" dirty="0">
                <a:latin typeface="Helvetica" pitchFamily="34" charset="0"/>
              </a:rPr>
              <a:t> </a:t>
            </a:r>
            <a:r>
              <a:rPr lang="en-US" dirty="0">
                <a:latin typeface="Helvetica" pitchFamily="34" charset="0"/>
              </a:rPr>
              <a:t>work by spraying tiny drops of ink onto paper. When using the right paper, higher-end inkjet printers print images that look like professional-quality photos. Because of their high quality and low price, inkjet printers are the most popular printers for color printing.</a:t>
            </a:r>
          </a:p>
          <a:p>
            <a:pPr>
              <a:buClr>
                <a:schemeClr val="tx1"/>
              </a:buClr>
              <a:buFontTx/>
              <a:buChar char="•"/>
            </a:pPr>
            <a:r>
              <a:rPr lang="en-US" dirty="0">
                <a:latin typeface="Helvetica" pitchFamily="34" charset="0"/>
              </a:rPr>
              <a:t>Laser printers are often preferred for their quick and quiet production and high-quality printouts. </a:t>
            </a:r>
            <a:r>
              <a:rPr lang="en-US" dirty="0">
                <a:latin typeface="Palatino" pitchFamily="18" charset="0"/>
              </a:rPr>
              <a:t>Although more expensive to buy than inkjet printers, over the long run, for high-volume printing, laser printers are more economical than inkjets (they cost less per printed black-and-white page) when you include the price of ink and special paper in the overall cost.</a:t>
            </a:r>
          </a:p>
          <a:p>
            <a:pPr>
              <a:buClr>
                <a:schemeClr val="tx1"/>
              </a:buClr>
              <a:buFontTx/>
              <a:buChar char="•"/>
            </a:pPr>
            <a:r>
              <a:rPr lang="en-US" dirty="0">
                <a:latin typeface="Palatino" pitchFamily="18" charset="0"/>
              </a:rPr>
              <a:t> Recently, the prices of color laser printers have fallen, making them price competitive with high-end inkjet printers.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860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31</a:t>
            </a:r>
          </a:p>
        </p:txBody>
      </p:sp>
      <p:sp>
        <p:nvSpPr>
          <p:cNvPr id="860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860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86021" name="Rectangle 6"/>
          <p:cNvSpPr>
            <a:spLocks noGrp="1" noRot="1" noChangeAspect="1" noChangeArrowheads="1" noTextEdit="1"/>
          </p:cNvSpPr>
          <p:nvPr>
            <p:ph type="sldImg"/>
          </p:nvPr>
        </p:nvSpPr>
        <p:spPr>
          <a:ln cap="flat"/>
        </p:spPr>
      </p:sp>
      <p:sp>
        <p:nvSpPr>
          <p:cNvPr id="86022" name="Rectangle 7"/>
          <p:cNvSpPr>
            <a:spLocks noGrp="1" noChangeArrowheads="1"/>
          </p:cNvSpPr>
          <p:nvPr>
            <p:ph type="body" idx="1"/>
          </p:nvPr>
        </p:nvSpPr>
        <p:spPr>
          <a:noFill/>
          <a:ln w="9525"/>
        </p:spPr>
        <p:txBody>
          <a:bodyPr/>
          <a:lstStyle/>
          <a:p>
            <a:pPr>
              <a:buClr>
                <a:schemeClr val="tx1"/>
              </a:buClr>
              <a:buFontTx/>
              <a:buChar char="•"/>
            </a:pPr>
            <a:r>
              <a:rPr lang="en-US" i="1" dirty="0"/>
              <a:t>Speed:</a:t>
            </a:r>
            <a:r>
              <a:rPr lang="en-US" dirty="0"/>
              <a:t> A printer’s speed determines how many pages it can print per minute (called </a:t>
            </a:r>
            <a:r>
              <a:rPr lang="en-US" i="1" dirty="0"/>
              <a:t>pages per minute</a:t>
            </a:r>
            <a:r>
              <a:rPr lang="en-US" dirty="0"/>
              <a:t>, or </a:t>
            </a:r>
            <a:r>
              <a:rPr lang="en-US" i="1" dirty="0"/>
              <a:t>ppm</a:t>
            </a:r>
            <a:r>
              <a:rPr lang="en-US" dirty="0"/>
              <a:t>). </a:t>
            </a:r>
            <a:r>
              <a:rPr lang="en-US" sz="1200" kern="1200" dirty="0">
                <a:solidFill>
                  <a:schemeClr val="tx1"/>
                </a:solidFill>
                <a:latin typeface="Arial" charset="0"/>
                <a:ea typeface="+mn-ea"/>
                <a:cs typeface="+mn-cs"/>
              </a:rPr>
              <a:t>Printing speeds range from 8 to 38 ppm for both laser and inkjet printers. </a:t>
            </a:r>
            <a:endParaRPr lang="en-US" dirty="0"/>
          </a:p>
          <a:p>
            <a:pPr>
              <a:buClr>
                <a:schemeClr val="tx1"/>
              </a:buClr>
              <a:buFontTx/>
              <a:buChar char="•"/>
            </a:pPr>
            <a:r>
              <a:rPr lang="en-US" i="1" dirty="0"/>
              <a:t>Resolution:</a:t>
            </a:r>
            <a:r>
              <a:rPr lang="en-US" dirty="0"/>
              <a:t> A printer’s resolution (or printed image clarity) is measured in </a:t>
            </a:r>
            <a:r>
              <a:rPr lang="en-US" i="1" dirty="0"/>
              <a:t>dots per inch (dpi</a:t>
            </a:r>
            <a:r>
              <a:rPr lang="en-US" dirty="0"/>
              <a:t>). The higher the dpi, the greater the level of detail and quality of the image. </a:t>
            </a:r>
            <a:r>
              <a:rPr lang="en-US" sz="1200" kern="1200" dirty="0">
                <a:solidFill>
                  <a:schemeClr val="tx1"/>
                </a:solidFill>
                <a:latin typeface="Arial" charset="0"/>
                <a:ea typeface="+mn-ea"/>
                <a:cs typeface="+mn-cs"/>
              </a:rPr>
              <a:t>For general-purpose printing, 1,200 dpi is sufficient; for printing photos, 4,800 dpi is better. </a:t>
            </a:r>
            <a:endParaRPr lang="en-US" dirty="0"/>
          </a:p>
          <a:p>
            <a:pPr>
              <a:buClr>
                <a:schemeClr val="tx1"/>
              </a:buClr>
              <a:buFontTx/>
              <a:buChar char="•"/>
            </a:pPr>
            <a:r>
              <a:rPr lang="en-US" i="1" dirty="0"/>
              <a:t>Color output:</a:t>
            </a:r>
            <a:r>
              <a:rPr lang="en-US" dirty="0"/>
              <a:t> Some printers come with a single ink cartridge for all colors; others have two ink cartridges, one for black and one for color. The best setup is to have individual ink cartridges for each color, so you can replace only the specific color cartridge that is empty. </a:t>
            </a:r>
          </a:p>
          <a:p>
            <a:pPr>
              <a:buClr>
                <a:schemeClr val="tx1"/>
              </a:buClr>
              <a:buFontTx/>
              <a:buChar char="•"/>
            </a:pPr>
            <a:r>
              <a:rPr lang="en-US" i="1" dirty="0"/>
              <a:t>Use and cost:</a:t>
            </a:r>
            <a:r>
              <a:rPr lang="en-US" dirty="0"/>
              <a:t> If you will be printing mostly black-and-white, text-based documents or will be sharing your printer with others, a black-and-white laser printer is best because of its printing speed and overall economies for volume printing. If you’re planning to print color photos and graphics, an inkjet printer or color laser printer is a must, even though the cost per page will be higher. </a:t>
            </a:r>
            <a:r>
              <a:rPr lang="en-US" sz="1200" kern="1200" dirty="0">
                <a:solidFill>
                  <a:schemeClr val="tx1"/>
                </a:solidFill>
                <a:latin typeface="Arial" charset="0"/>
                <a:ea typeface="+mn-ea"/>
                <a:cs typeface="+mn-cs"/>
              </a:rPr>
              <a:t>Keep in mind a printer’s reported duty cycle, a manufacturer’s figure that refers to how long a machine can keep operating before it needs a rest, or what percentage of the time it’s designed to be in use.</a:t>
            </a:r>
            <a:r>
              <a:rPr lang="en-US" sz="1200" kern="1200" baseline="0" dirty="0">
                <a:solidFill>
                  <a:schemeClr val="tx1"/>
                </a:solidFill>
                <a:latin typeface="Arial" charset="0"/>
                <a:ea typeface="+mn-ea"/>
                <a:cs typeface="+mn-cs"/>
              </a:rPr>
              <a:t> E</a:t>
            </a:r>
            <a:r>
              <a:rPr lang="en-US" sz="1200" kern="1200" dirty="0">
                <a:solidFill>
                  <a:schemeClr val="tx1"/>
                </a:solidFill>
                <a:latin typeface="Arial" charset="0"/>
                <a:ea typeface="+mn-ea"/>
                <a:cs typeface="+mn-cs"/>
              </a:rPr>
              <a:t>xceeding the duty cycle estimates might lead to printer malfunctions.</a:t>
            </a:r>
            <a:endParaRPr lang="en-US" dirty="0"/>
          </a:p>
          <a:p>
            <a:pPr>
              <a:buClr>
                <a:schemeClr val="tx1"/>
              </a:buClr>
              <a:buFontTx/>
              <a:buChar char="•"/>
            </a:pPr>
            <a:r>
              <a:rPr lang="en-US" i="1" dirty="0"/>
              <a:t>Cost of consumables:</a:t>
            </a:r>
            <a:r>
              <a:rPr lang="en-US" dirty="0"/>
              <a:t> You should investigate carefully the cost of consumables (printer cartridges and paper) for any printer you are considering purchasing.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854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42</a:t>
            </a:r>
          </a:p>
        </p:txBody>
      </p:sp>
      <p:sp>
        <p:nvSpPr>
          <p:cNvPr id="10854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854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8549" name="Rectangle 6"/>
          <p:cNvSpPr>
            <a:spLocks noGrp="1" noRot="1" noChangeAspect="1" noChangeArrowheads="1" noTextEdit="1"/>
          </p:cNvSpPr>
          <p:nvPr>
            <p:ph type="sldImg"/>
          </p:nvPr>
        </p:nvSpPr>
        <p:spPr>
          <a:ln cap="flat"/>
        </p:spPr>
      </p:sp>
      <p:sp>
        <p:nvSpPr>
          <p:cNvPr id="108550" name="Rectangle 7"/>
          <p:cNvSpPr>
            <a:spLocks noGrp="1" noChangeArrowheads="1"/>
          </p:cNvSpPr>
          <p:nvPr>
            <p:ph type="body" idx="1"/>
          </p:nvPr>
        </p:nvSpPr>
        <p:spPr>
          <a:noFill/>
          <a:ln w="9525"/>
        </p:spPr>
        <p:txBody>
          <a:bodyPr/>
          <a:lstStyle/>
          <a:p>
            <a:pPr>
              <a:buClr>
                <a:schemeClr val="tx1"/>
              </a:buClr>
              <a:buFontTx/>
              <a:buChar char="•"/>
            </a:pPr>
            <a:r>
              <a:rPr lang="en-US" dirty="0"/>
              <a:t>The motherboard is the key circuit board holding the essential processing parts. Attached directly to the motherboard are the CPU, ROM, RAM and cache memory, expansion cards, and in many new computers, networking, modem, video, and audio components.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264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44</a:t>
            </a:r>
          </a:p>
        </p:txBody>
      </p:sp>
      <p:sp>
        <p:nvSpPr>
          <p:cNvPr id="11264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264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2645" name="Rectangle 6"/>
          <p:cNvSpPr>
            <a:spLocks noGrp="1" noRot="1" noChangeAspect="1" noChangeArrowheads="1" noTextEdit="1"/>
          </p:cNvSpPr>
          <p:nvPr>
            <p:ph type="sldImg"/>
          </p:nvPr>
        </p:nvSpPr>
        <p:spPr>
          <a:ln cap="flat"/>
        </p:spPr>
      </p:sp>
      <p:sp>
        <p:nvSpPr>
          <p:cNvPr id="112646"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Random access memory (RAM)</a:t>
            </a:r>
            <a:r>
              <a:rPr lang="en-US" b="1" dirty="0">
                <a:latin typeface="Helvetica" pitchFamily="34" charset="0"/>
              </a:rPr>
              <a:t> </a:t>
            </a:r>
            <a:r>
              <a:rPr lang="en-US" dirty="0">
                <a:latin typeface="Helvetica" pitchFamily="34" charset="0"/>
              </a:rPr>
              <a:t>is a series of small cards or modules plugged into slots on the motherboard. The CPU can request any data in RAM. It is then located, opened, and delivered to the CPU for processing in a few billionths of a second.</a:t>
            </a:r>
          </a:p>
          <a:p>
            <a:pPr>
              <a:buClr>
                <a:schemeClr val="tx1"/>
              </a:buClr>
              <a:buFontTx/>
              <a:buChar char="•"/>
            </a:pPr>
            <a:r>
              <a:rPr lang="en-US" dirty="0">
                <a:latin typeface="Helvetica" pitchFamily="34" charset="0"/>
              </a:rPr>
              <a:t>Because all the contents of RAM are erased when you turn off the computer, RAM is the </a:t>
            </a:r>
            <a:r>
              <a:rPr lang="en-US" i="1" dirty="0">
                <a:latin typeface="Helvetica" pitchFamily="34" charset="0"/>
              </a:rPr>
              <a:t>temporary</a:t>
            </a:r>
            <a:r>
              <a:rPr lang="en-US" dirty="0">
                <a:latin typeface="Helvetica" pitchFamily="34" charset="0"/>
              </a:rPr>
              <a:t> or </a:t>
            </a:r>
            <a:r>
              <a:rPr lang="en-US" i="1" dirty="0">
                <a:latin typeface="Helvetica" pitchFamily="34" charset="0"/>
              </a:rPr>
              <a:t>volatile </a:t>
            </a:r>
            <a:r>
              <a:rPr lang="en-US" dirty="0">
                <a:latin typeface="Helvetica" pitchFamily="34" charset="0"/>
              </a:rPr>
              <a:t> storage location for the computer. </a:t>
            </a:r>
          </a:p>
          <a:p>
            <a:pPr>
              <a:buClr>
                <a:schemeClr val="tx1"/>
              </a:buClr>
              <a:buFontTx/>
              <a:buChar char="•"/>
            </a:pPr>
            <a:r>
              <a:rPr lang="en-US" dirty="0">
                <a:latin typeface="Helvetica" pitchFamily="34" charset="0"/>
              </a:rPr>
              <a:t>To save data more permanently, you need to save it to the hard drive or to another permanent storage device such as a CD or flash drive.</a:t>
            </a:r>
          </a:p>
          <a:p>
            <a:pPr>
              <a:buClr>
                <a:schemeClr val="tx1"/>
              </a:buClr>
              <a:buFontTx/>
              <a:buChar char="•"/>
            </a:pPr>
            <a:r>
              <a:rPr lang="en-US" dirty="0">
                <a:latin typeface="Helvetica" pitchFamily="34" charset="0"/>
              </a:rPr>
              <a:t>Read-only</a:t>
            </a:r>
            <a:r>
              <a:rPr lang="en-US" baseline="0" dirty="0">
                <a:latin typeface="Helvetica" pitchFamily="34" charset="0"/>
              </a:rPr>
              <a:t> memory (ROM) holds all the instructions the computer needs when it is powered on. The data does not get erased when the power is turned off.</a:t>
            </a:r>
            <a:endParaRPr lang="en-US" dirty="0">
              <a:latin typeface="Helvetic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686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a:t>
            </a:r>
          </a:p>
        </p:txBody>
      </p:sp>
      <p:sp>
        <p:nvSpPr>
          <p:cNvPr id="3686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686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6869" name="Rectangle 6"/>
          <p:cNvSpPr>
            <a:spLocks noGrp="1" noRot="1" noChangeAspect="1" noChangeArrowheads="1" noTextEdit="1"/>
          </p:cNvSpPr>
          <p:nvPr>
            <p:ph type="sldImg"/>
          </p:nvPr>
        </p:nvSpPr>
        <p:spPr>
          <a:ln cap="flat"/>
        </p:spPr>
      </p:sp>
      <p:sp>
        <p:nvSpPr>
          <p:cNvPr id="36870" name="Rectangle 7"/>
          <p:cNvSpPr>
            <a:spLocks noGrp="1" noChangeArrowheads="1"/>
          </p:cNvSpPr>
          <p:nvPr>
            <p:ph type="body" idx="1"/>
          </p:nvPr>
        </p:nvSpPr>
        <p:spPr>
          <a:noFill/>
          <a:ln w="9525"/>
        </p:spPr>
        <p:txBody>
          <a:bodyPr/>
          <a:lstStyle/>
          <a:p>
            <a:pPr>
              <a:spcBef>
                <a:spcPts val="1800"/>
              </a:spcBef>
              <a:buClr>
                <a:schemeClr val="tx1"/>
              </a:buClr>
              <a:buFontTx/>
              <a:buNone/>
            </a:pPr>
            <a:r>
              <a:rPr lang="en-US" dirty="0"/>
              <a:t>Strictly defined, a computer is a data</a:t>
            </a:r>
            <a:r>
              <a:rPr lang="en-US" baseline="0" dirty="0"/>
              <a:t> </a:t>
            </a:r>
            <a:r>
              <a:rPr lang="en-US" dirty="0"/>
              <a:t>processing device that performs four major functions:</a:t>
            </a:r>
          </a:p>
          <a:p>
            <a:pPr>
              <a:spcBef>
                <a:spcPts val="1800"/>
              </a:spcBef>
              <a:spcAft>
                <a:spcPts val="1800"/>
              </a:spcAft>
            </a:pPr>
            <a:r>
              <a:rPr lang="en-US" dirty="0"/>
              <a:t>	1.</a:t>
            </a:r>
            <a:r>
              <a:rPr lang="en-US" baseline="0" dirty="0"/>
              <a:t> </a:t>
            </a:r>
            <a:r>
              <a:rPr lang="en-US" dirty="0"/>
              <a:t>It </a:t>
            </a:r>
            <a:r>
              <a:rPr lang="en-US" i="1" dirty="0"/>
              <a:t>gathers</a:t>
            </a:r>
            <a:r>
              <a:rPr lang="en-US" dirty="0"/>
              <a:t> data (or allows users to input data).</a:t>
            </a:r>
          </a:p>
          <a:p>
            <a:pPr>
              <a:spcBef>
                <a:spcPts val="1800"/>
              </a:spcBef>
              <a:spcAft>
                <a:spcPts val="1800"/>
              </a:spcAft>
            </a:pPr>
            <a:r>
              <a:rPr lang="en-US" dirty="0"/>
              <a:t>	2.</a:t>
            </a:r>
            <a:r>
              <a:rPr lang="en-US" baseline="0" dirty="0"/>
              <a:t> </a:t>
            </a:r>
            <a:r>
              <a:rPr lang="en-US" dirty="0"/>
              <a:t>It </a:t>
            </a:r>
            <a:r>
              <a:rPr lang="en-US" i="1" dirty="0"/>
              <a:t>processes</a:t>
            </a:r>
            <a:r>
              <a:rPr lang="en-US" dirty="0"/>
              <a:t> that data into information (manipulates, calculates, and organizes data).</a:t>
            </a:r>
          </a:p>
          <a:p>
            <a:pPr>
              <a:spcBef>
                <a:spcPts val="1800"/>
              </a:spcBef>
              <a:spcAft>
                <a:spcPts val="1800"/>
              </a:spcAft>
            </a:pPr>
            <a:r>
              <a:rPr lang="en-US" dirty="0"/>
              <a:t>	3.</a:t>
            </a:r>
            <a:r>
              <a:rPr lang="en-US" baseline="0" dirty="0"/>
              <a:t> </a:t>
            </a:r>
            <a:r>
              <a:rPr lang="en-US" dirty="0"/>
              <a:t>It </a:t>
            </a:r>
            <a:r>
              <a:rPr lang="en-US" i="1" dirty="0"/>
              <a:t>outputs</a:t>
            </a:r>
            <a:r>
              <a:rPr lang="en-US" dirty="0"/>
              <a:t> data or information.</a:t>
            </a:r>
          </a:p>
          <a:p>
            <a:pPr>
              <a:spcBef>
                <a:spcPts val="1800"/>
              </a:spcBef>
              <a:spcAft>
                <a:spcPts val="1800"/>
              </a:spcAft>
            </a:pPr>
            <a:r>
              <a:rPr lang="en-US" dirty="0"/>
              <a:t>	4.</a:t>
            </a:r>
            <a:r>
              <a:rPr lang="en-US" baseline="0" dirty="0"/>
              <a:t> </a:t>
            </a:r>
            <a:r>
              <a:rPr lang="en-US" dirty="0"/>
              <a:t>It </a:t>
            </a:r>
            <a:r>
              <a:rPr lang="en-US" i="1" dirty="0"/>
              <a:t>stores</a:t>
            </a:r>
            <a:r>
              <a:rPr lang="en-US" dirty="0"/>
              <a:t> data and information.</a:t>
            </a:r>
          </a:p>
          <a:p>
            <a:pPr>
              <a:spcBef>
                <a:spcPts val="1800"/>
              </a:spcBef>
              <a:spcAft>
                <a:spcPts val="1800"/>
              </a:spcAft>
            </a:pPr>
            <a:endParaRPr lang="en-US" dirty="0"/>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The central processing unit (CPU, or processor) is the largest and most important chip in the computer.</a:t>
            </a:r>
          </a:p>
          <a:p>
            <a:pPr>
              <a:buClr>
                <a:schemeClr val="tx1"/>
              </a:buClr>
              <a:buFontTx/>
              <a:buChar char="•"/>
            </a:pPr>
            <a:r>
              <a:rPr lang="en-US" dirty="0">
                <a:latin typeface="Helvetica" pitchFamily="34" charset="0"/>
              </a:rPr>
              <a:t> It is sometimes referred to as the “brains” of the computer because it controls all the functions performed by the computer’s other components and processes all the commands issued to it by software instructions. </a:t>
            </a:r>
          </a:p>
          <a:p>
            <a:pPr>
              <a:buClr>
                <a:schemeClr val="tx1"/>
              </a:buClr>
              <a:buFontTx/>
              <a:buChar char="•"/>
            </a:pPr>
            <a:r>
              <a:rPr lang="en-US" dirty="0">
                <a:latin typeface="Helvetica" pitchFamily="34" charset="0"/>
              </a:rPr>
              <a:t>Modern CPUs can perform 45 billion tasks per second without error, making them extremely powerful components.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059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43</a:t>
            </a:r>
          </a:p>
        </p:txBody>
      </p:sp>
      <p:sp>
        <p:nvSpPr>
          <p:cNvPr id="11059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059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0597" name="Rectangle 6"/>
          <p:cNvSpPr>
            <a:spLocks noGrp="1" noRot="1" noChangeAspect="1" noChangeArrowheads="1" noTextEdit="1"/>
          </p:cNvSpPr>
          <p:nvPr>
            <p:ph type="sldImg"/>
          </p:nvPr>
        </p:nvSpPr>
        <p:spPr>
          <a:ln cap="flat"/>
        </p:spPr>
      </p:sp>
      <p:sp>
        <p:nvSpPr>
          <p:cNvPr id="110598"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CPU clock</a:t>
            </a:r>
            <a:r>
              <a:rPr lang="en-US" baseline="0" dirty="0">
                <a:latin typeface="Helvetica" pitchFamily="34" charset="0"/>
              </a:rPr>
              <a:t> speed is one measure of the CPU’s performance. </a:t>
            </a:r>
            <a:r>
              <a:rPr lang="en-US" dirty="0">
                <a:latin typeface="Helvetica" pitchFamily="34" charset="0"/>
              </a:rPr>
              <a:t>Processor</a:t>
            </a:r>
            <a:r>
              <a:rPr lang="en-US" baseline="0" dirty="0">
                <a:latin typeface="Helvetica" pitchFamily="34" charset="0"/>
              </a:rPr>
              <a:t> speed is measured in hertz or “machine cycles per second.” Older computers ran at speeds measured in megahertz (MHz) or millions of machine cycles per second. Current systems run at speeds measured in gigahertz (GHz) or billions of machine cycles per second.</a:t>
            </a:r>
          </a:p>
          <a:p>
            <a:pPr>
              <a:buClr>
                <a:schemeClr val="tx1"/>
              </a:buClr>
              <a:buFontTx/>
              <a:buChar char="•"/>
            </a:pPr>
            <a:r>
              <a:rPr lang="en-US" baseline="0" dirty="0">
                <a:latin typeface="Helvetica" pitchFamily="34" charset="0"/>
              </a:rPr>
              <a:t> CPU performance is also affected by the number of cores, or processing paths, the processor has. Processors have been designed that have two, four, and even eight cores.</a:t>
            </a:r>
            <a:endParaRPr lang="en-US" dirty="0">
              <a:latin typeface="Helvetica"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62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62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62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6261" name="Rectangle 6"/>
          <p:cNvSpPr>
            <a:spLocks noGrp="1" noRot="1" noChangeAspect="1" noChangeArrowheads="1" noTextEdit="1"/>
          </p:cNvSpPr>
          <p:nvPr>
            <p:ph type="sldImg"/>
          </p:nvPr>
        </p:nvSpPr>
        <p:spPr>
          <a:ln cap="flat"/>
        </p:spPr>
      </p:sp>
      <p:sp>
        <p:nvSpPr>
          <p:cNvPr id="96262" name="Rectangle 7"/>
          <p:cNvSpPr>
            <a:spLocks noGrp="1" noChangeArrowheads="1"/>
          </p:cNvSpPr>
          <p:nvPr>
            <p:ph type="body" idx="1"/>
          </p:nvPr>
        </p:nvSpPr>
        <p:spPr>
          <a:noFill/>
          <a:ln w="9525"/>
        </p:spPr>
        <p:txBody>
          <a:bodyPr/>
          <a:lstStyle/>
          <a:p>
            <a:pPr marL="228600" indent="-228600">
              <a:buClr>
                <a:schemeClr val="tx1"/>
              </a:buClr>
              <a:buFontTx/>
              <a:buChar char="•"/>
            </a:pPr>
            <a:r>
              <a:rPr lang="en-US" dirty="0">
                <a:latin typeface="Palatino" pitchFamily="18" charset="0"/>
              </a:rPr>
              <a:t>Drive bays</a:t>
            </a:r>
            <a:r>
              <a:rPr lang="en-US" b="1" dirty="0">
                <a:latin typeface="Palatino" pitchFamily="18" charset="0"/>
              </a:rPr>
              <a:t> </a:t>
            </a:r>
            <a:r>
              <a:rPr lang="en-US" dirty="0">
                <a:latin typeface="Palatino" pitchFamily="18" charset="0"/>
              </a:rPr>
              <a:t>are special shelves reserved for storage devices.</a:t>
            </a:r>
          </a:p>
          <a:p>
            <a:pPr marL="228600" indent="-228600">
              <a:buClr>
                <a:schemeClr val="tx1"/>
              </a:buClr>
              <a:buFontTx/>
              <a:buChar char="•"/>
            </a:pPr>
            <a:r>
              <a:rPr lang="en-US" dirty="0"/>
              <a:t>Internal drive bays cannot be seen or accessed from outside the system unit. They are reserved for internal hard drives.</a:t>
            </a:r>
          </a:p>
          <a:p>
            <a:pPr marL="228600" indent="-228600">
              <a:buClr>
                <a:schemeClr val="tx1"/>
              </a:buClr>
              <a:buFontTx/>
              <a:buChar char="•"/>
            </a:pPr>
            <a:r>
              <a:rPr lang="en-US" dirty="0"/>
              <a:t>External drive bays can be seen and accessed from outside the system unit. External drive bays house CD and DVD drives, for example. Empty external drive bays are covered by a faceplate.</a:t>
            </a:r>
          </a:p>
          <a:p>
            <a:pPr marL="228600" indent="-228600">
              <a:buClr>
                <a:schemeClr val="tx1"/>
              </a:buClr>
              <a:buFontTx/>
              <a:buChar char="•"/>
            </a:pPr>
            <a:r>
              <a:rPr lang="en-US" dirty="0"/>
              <a:t>Some computers still have floppy or disk drives, but these are legacy technologies. However, manufacturers are now charging extra for these and tend to provide more USB ports to accommodate the use of flash drives and external hard drives.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83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36</a:t>
            </a:r>
          </a:p>
        </p:txBody>
      </p:sp>
      <p:sp>
        <p:nvSpPr>
          <p:cNvPr id="983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83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8309" name="Rectangle 6"/>
          <p:cNvSpPr>
            <a:spLocks noGrp="1" noRot="1" noChangeAspect="1" noChangeArrowheads="1" noTextEdit="1"/>
          </p:cNvSpPr>
          <p:nvPr>
            <p:ph type="sldImg"/>
          </p:nvPr>
        </p:nvSpPr>
        <p:spPr>
          <a:ln cap="flat"/>
        </p:spPr>
      </p:sp>
      <p:sp>
        <p:nvSpPr>
          <p:cNvPr id="98310" name="Rectangle 7"/>
          <p:cNvSpPr>
            <a:spLocks noGrp="1" noChangeArrowheads="1"/>
          </p:cNvSpPr>
          <p:nvPr>
            <p:ph type="body" idx="1"/>
          </p:nvPr>
        </p:nvSpPr>
        <p:spPr>
          <a:noFill/>
          <a:ln w="9525"/>
        </p:spPr>
        <p:txBody>
          <a:bodyPr/>
          <a:lstStyle/>
          <a:p>
            <a:pPr marL="228600" marR="0" indent="-228600" algn="l" defTabSz="914400" rtl="0" eaLnBrk="0" fontAlgn="base" latinLnBrk="0" hangingPunct="0">
              <a:lnSpc>
                <a:spcPct val="100000"/>
              </a:lnSpc>
              <a:spcBef>
                <a:spcPct val="30000"/>
              </a:spcBef>
              <a:spcAft>
                <a:spcPct val="0"/>
              </a:spcAft>
              <a:buClr>
                <a:schemeClr val="tx1"/>
              </a:buClr>
              <a:buSzTx/>
              <a:buFontTx/>
              <a:buChar char="•"/>
              <a:tabLst/>
              <a:defRPr/>
            </a:pPr>
            <a:r>
              <a:rPr lang="en-US" dirty="0">
                <a:latin typeface="Palatino" pitchFamily="18" charset="0"/>
              </a:rPr>
              <a:t>The hard drive is your computer’s primary device for permanent storage of software and documents</a:t>
            </a:r>
            <a:r>
              <a:rPr lang="en-US" baseline="0" dirty="0">
                <a:latin typeface="Palatino" pitchFamily="18" charset="0"/>
              </a:rPr>
              <a:t> and </a:t>
            </a:r>
            <a:r>
              <a:rPr lang="en-US" sz="1200" kern="1200" dirty="0">
                <a:solidFill>
                  <a:schemeClr val="tx1"/>
                </a:solidFill>
                <a:latin typeface="Arial" charset="0"/>
                <a:ea typeface="+mn-ea"/>
                <a:cs typeface="+mn-cs"/>
              </a:rPr>
              <a:t>usually holds all permanently stored programs and data.</a:t>
            </a:r>
            <a:endParaRPr lang="en-US" dirty="0">
              <a:latin typeface="Palatino" pitchFamily="18" charset="0"/>
            </a:endParaRPr>
          </a:p>
          <a:p>
            <a:pPr marL="228600" indent="-228600">
              <a:buClr>
                <a:schemeClr val="tx1"/>
              </a:buClr>
              <a:buFontTx/>
              <a:buChar char="•"/>
            </a:pPr>
            <a:r>
              <a:rPr lang="en-US" dirty="0">
                <a:latin typeface="Palatino" pitchFamily="18" charset="0"/>
              </a:rPr>
              <a:t>The hard drive is a nonvolatile storage</a:t>
            </a:r>
            <a:r>
              <a:rPr lang="en-US" b="1" dirty="0">
                <a:latin typeface="Palatino" pitchFamily="18" charset="0"/>
              </a:rPr>
              <a:t> </a:t>
            </a:r>
            <a:r>
              <a:rPr lang="en-US" dirty="0">
                <a:latin typeface="Palatino" pitchFamily="18" charset="0"/>
              </a:rPr>
              <a:t>device, meaning that it holds the data and instructions your computer needs permanently, even after the computer is turned off.</a:t>
            </a:r>
          </a:p>
          <a:p>
            <a:pPr marL="228600" indent="-228600">
              <a:buClr>
                <a:schemeClr val="tx1"/>
              </a:buClr>
              <a:buFontTx/>
              <a:buChar char="•"/>
            </a:pPr>
            <a:r>
              <a:rPr lang="en-US" dirty="0">
                <a:latin typeface="Palatino" pitchFamily="18" charset="0"/>
              </a:rPr>
              <a:t>Originally, all hard drives were installed inside the system unit. Today, external hard drives are readily available.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xfrm>
            <a:off x="3884613" y="8685213"/>
            <a:ext cx="2971800" cy="457200"/>
          </a:xfrm>
          <a:prstGeom prst="rect">
            <a:avLst/>
          </a:prstGeom>
          <a:noFill/>
        </p:spPr>
        <p:txBody>
          <a:bodyPr/>
          <a:lstStyle/>
          <a:p>
            <a:fld id="{81447676-5C85-4034-8D26-B214411A0A22}" type="slidenum">
              <a:rPr lang="en-US" smtClean="0"/>
              <a:pPr/>
              <a:t>34</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buFontTx/>
              <a:buChar char="•"/>
            </a:pPr>
            <a:r>
              <a:rPr lang="en-US" dirty="0">
                <a:latin typeface="Times" pitchFamily="18" charset="0"/>
              </a:rPr>
              <a:t>Most</a:t>
            </a:r>
            <a:r>
              <a:rPr lang="en-US" baseline="0" dirty="0">
                <a:latin typeface="Times" pitchFamily="18" charset="0"/>
              </a:rPr>
              <a:t> computers have an optical drive. </a:t>
            </a:r>
            <a:r>
              <a:rPr lang="en-US" dirty="0">
                <a:latin typeface="Times" pitchFamily="18" charset="0"/>
              </a:rPr>
              <a:t>CDs, DVDs, and BDs store data as tiny pits that are burned into a disc by a high-speed laser.</a:t>
            </a:r>
            <a:endParaRPr lang="en-GB" i="1" dirty="0">
              <a:solidFill>
                <a:srgbClr val="FF00FF"/>
              </a:solidFill>
              <a:latin typeface="Times New Roman" pitchFamily="18" charset="0"/>
            </a:endParaRPr>
          </a:p>
          <a:p>
            <a:pPr eaLnBrk="1" hangingPunct="1">
              <a:buFontTx/>
              <a:buChar char="•"/>
            </a:pPr>
            <a:r>
              <a:rPr lang="en-GB" i="1" dirty="0" err="1">
                <a:solidFill>
                  <a:srgbClr val="FF00FF"/>
                </a:solidFill>
                <a:latin typeface="Times New Roman" pitchFamily="18" charset="0"/>
              </a:rPr>
              <a:t>Blu</a:t>
            </a:r>
            <a:r>
              <a:rPr lang="en-GB" i="1" dirty="0">
                <a:solidFill>
                  <a:srgbClr val="FF00FF"/>
                </a:solidFill>
                <a:latin typeface="Times New Roman" pitchFamily="18" charset="0"/>
              </a:rPr>
              <a:t>-ray disc</a:t>
            </a:r>
            <a:r>
              <a:rPr lang="en-GB" dirty="0">
                <a:solidFill>
                  <a:srgbClr val="000000"/>
                </a:solidFill>
                <a:latin typeface="Times New Roman" pitchFamily="18" charset="0"/>
              </a:rPr>
              <a:t> </a:t>
            </a:r>
            <a:r>
              <a:rPr lang="en-GB" i="1" dirty="0">
                <a:solidFill>
                  <a:srgbClr val="000000"/>
                </a:solidFill>
                <a:latin typeface="Times New Roman" pitchFamily="18" charset="0"/>
              </a:rPr>
              <a:t>(BD)</a:t>
            </a:r>
            <a:r>
              <a:rPr lang="en-GB" dirty="0">
                <a:solidFill>
                  <a:srgbClr val="000000"/>
                </a:solidFill>
                <a:latin typeface="Times New Roman" pitchFamily="18" charset="0"/>
              </a:rPr>
              <a:t> is the newest means of storing digital media, including high-definition video. An average two-hour standard definition movie can fit on a standard DVD, but the newer high-definition movies require a disc with about five times more storage space than that. </a:t>
            </a:r>
          </a:p>
          <a:p>
            <a:pPr eaLnBrk="1" hangingPunct="1">
              <a:buFontTx/>
              <a:buChar char="•"/>
            </a:pPr>
            <a:r>
              <a:rPr lang="en-GB" dirty="0">
                <a:solidFill>
                  <a:srgbClr val="000000"/>
                </a:solidFill>
                <a:latin typeface="Times New Roman" pitchFamily="18" charset="0"/>
              </a:rPr>
              <a:t>A single-layer Blu-ray disc can hold 25 GB of data and a dual-layer disc</a:t>
            </a:r>
            <a:r>
              <a:rPr lang="en-GB" baseline="0" dirty="0">
                <a:solidFill>
                  <a:srgbClr val="000000"/>
                </a:solidFill>
                <a:latin typeface="Times New Roman" pitchFamily="18" charset="0"/>
              </a:rPr>
              <a:t> holds 5</a:t>
            </a:r>
            <a:r>
              <a:rPr lang="en-US" dirty="0"/>
              <a:t>0 GB or about 5½ hours of high-definition</a:t>
            </a:r>
            <a:r>
              <a:rPr lang="en-US" baseline="0" dirty="0"/>
              <a:t> format movies</a:t>
            </a:r>
            <a:r>
              <a:rPr lang="en-GB" dirty="0">
                <a:solidFill>
                  <a:srgbClr val="000000"/>
                </a:solidFill>
                <a:latin typeface="Times New Roman" pitchFamily="18" charset="0"/>
              </a:rPr>
              <a:t>. By comparison,</a:t>
            </a:r>
            <a:r>
              <a:rPr lang="en-GB" baseline="0" dirty="0">
                <a:solidFill>
                  <a:srgbClr val="000000"/>
                </a:solidFill>
                <a:latin typeface="Times New Roman" pitchFamily="18" charset="0"/>
              </a:rPr>
              <a:t> a CD holds about 700 MB, a DVD 4.7 GB, and </a:t>
            </a:r>
            <a:r>
              <a:rPr lang="en-GB" baseline="0">
                <a:solidFill>
                  <a:srgbClr val="000000"/>
                </a:solidFill>
                <a:latin typeface="Times New Roman" pitchFamily="18" charset="0"/>
              </a:rPr>
              <a:t>a dual-layer </a:t>
            </a:r>
            <a:r>
              <a:rPr lang="en-GB" baseline="0" dirty="0">
                <a:solidFill>
                  <a:srgbClr val="000000"/>
                </a:solidFill>
                <a:latin typeface="Times New Roman" pitchFamily="18" charset="0"/>
              </a:rPr>
              <a:t>DVD 9.4 GB.</a:t>
            </a:r>
            <a:endParaRPr lang="en-US" dirty="0">
              <a:solidFill>
                <a:srgbClr val="000000"/>
              </a:solidFill>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035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38</a:t>
            </a:r>
          </a:p>
        </p:txBody>
      </p:sp>
      <p:sp>
        <p:nvSpPr>
          <p:cNvPr id="10035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035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0357" name="Rectangle 6"/>
          <p:cNvSpPr>
            <a:spLocks noGrp="1" noRot="1" noChangeAspect="1" noChangeArrowheads="1" noTextEdit="1"/>
          </p:cNvSpPr>
          <p:nvPr>
            <p:ph type="sldImg"/>
          </p:nvPr>
        </p:nvSpPr>
        <p:spPr>
          <a:ln cap="flat"/>
        </p:spPr>
      </p:sp>
      <p:sp>
        <p:nvSpPr>
          <p:cNvPr id="100358" name="Rectangle 7"/>
          <p:cNvSpPr>
            <a:spLocks noGrp="1" noChangeArrowheads="1"/>
          </p:cNvSpPr>
          <p:nvPr>
            <p:ph type="body" idx="1"/>
          </p:nvPr>
        </p:nvSpPr>
        <p:spPr>
          <a:noFill/>
          <a:ln w="9525"/>
        </p:spPr>
        <p:txBody>
          <a:bodyPr/>
          <a:lstStyle/>
          <a:p>
            <a:pPr marL="228600" indent="-228600">
              <a:buClr>
                <a:schemeClr val="tx1"/>
              </a:buClr>
              <a:buFontTx/>
              <a:buChar char="•"/>
            </a:pPr>
            <a:r>
              <a:rPr lang="en-US" dirty="0">
                <a:latin typeface="Palatino" pitchFamily="18" charset="0"/>
              </a:rPr>
              <a:t>Flash drives, sometimes referred to as jump drives, USB drives, or thumb drives, are the new alternative to storing portable data. They plug into USB ports.</a:t>
            </a:r>
          </a:p>
          <a:p>
            <a:pPr marL="228600" indent="-228600">
              <a:buClr>
                <a:schemeClr val="tx1"/>
              </a:buClr>
              <a:buFontTx/>
              <a:buChar char="•"/>
            </a:pPr>
            <a:r>
              <a:rPr lang="en-US" dirty="0">
                <a:latin typeface="Palatino" pitchFamily="18" charset="0"/>
              </a:rPr>
              <a:t>Several manufacturers now also include slots on the front of the system unit in which you can insert portable flash memory cards. Many notebooks also include slots for flash memory cards. Flash memory cards let you transfer digital data between your computer and devices such as digital cameras, PDAs, smartphones, video cameras, and printers. </a:t>
            </a:r>
          </a:p>
          <a:p>
            <a:pPr marL="228600" marR="0" indent="-22860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Some hard drives are also based on flash memory. A </a:t>
            </a:r>
            <a:r>
              <a:rPr lang="en-US" sz="1200" b="0" kern="1200" dirty="0">
                <a:solidFill>
                  <a:schemeClr val="tx1"/>
                </a:solidFill>
                <a:latin typeface="Arial" charset="0"/>
                <a:ea typeface="+mn-ea"/>
                <a:cs typeface="+mn-cs"/>
              </a:rPr>
              <a:t>solid state drive (SSD) </a:t>
            </a:r>
            <a:r>
              <a:rPr lang="en-US" sz="1200" kern="1200" dirty="0">
                <a:solidFill>
                  <a:schemeClr val="tx1"/>
                </a:solidFill>
                <a:latin typeface="Arial" charset="0"/>
                <a:ea typeface="+mn-ea"/>
                <a:cs typeface="+mn-cs"/>
              </a:rPr>
              <a:t>does not have any spinning platters or motors, so they are more efficient, run with no noise, emit very little heat, and require very little power.</a:t>
            </a:r>
          </a:p>
          <a:p>
            <a:pPr marL="228600" indent="-228600">
              <a:buClr>
                <a:schemeClr val="tx1"/>
              </a:buClr>
              <a:buFontTx/>
              <a:buChar char="•"/>
            </a:pPr>
            <a:endParaRPr lang="en-US" dirty="0">
              <a:latin typeface="Palatino"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0445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38</a:t>
            </a:r>
          </a:p>
        </p:txBody>
      </p:sp>
      <p:sp>
        <p:nvSpPr>
          <p:cNvPr id="10445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0445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04453" name="Rectangle 6"/>
          <p:cNvSpPr>
            <a:spLocks noGrp="1" noRot="1" noChangeAspect="1" noChangeArrowheads="1" noTextEdit="1"/>
          </p:cNvSpPr>
          <p:nvPr>
            <p:ph type="sldImg"/>
          </p:nvPr>
        </p:nvSpPr>
        <p:spPr>
          <a:ln cap="flat"/>
        </p:spPr>
      </p:sp>
      <p:sp>
        <p:nvSpPr>
          <p:cNvPr id="104454" name="Rectangle 7"/>
          <p:cNvSpPr>
            <a:spLocks noGrp="1" noChangeArrowheads="1"/>
          </p:cNvSpPr>
          <p:nvPr>
            <p:ph type="body" idx="1"/>
          </p:nvPr>
        </p:nvSpPr>
        <p:spPr>
          <a:noFill/>
          <a:ln w="9525"/>
        </p:spPr>
        <p:txBody>
          <a:bodyPr/>
          <a:lstStyle/>
          <a:p>
            <a:pPr marL="228600" indent="-228600">
              <a:buClr>
                <a:schemeClr val="tx1"/>
              </a:buClr>
              <a:buFontTx/>
              <a:buChar char="•"/>
            </a:pPr>
            <a:r>
              <a:rPr lang="en-US" dirty="0">
                <a:latin typeface="Palatino" pitchFamily="18" charset="0"/>
              </a:rPr>
              <a:t>Ports are the places on the system unit where peripheral devices attach to the computer so that data can be exchanged between them and the operating system. </a:t>
            </a:r>
          </a:p>
          <a:p>
            <a:pPr marL="228600" indent="-228600">
              <a:buClr>
                <a:schemeClr val="tx1"/>
              </a:buClr>
              <a:buFontTx/>
              <a:buChar char="•"/>
            </a:pPr>
            <a:r>
              <a:rPr lang="en-US" dirty="0">
                <a:latin typeface="Palatino" pitchFamily="18" charset="0"/>
              </a:rPr>
              <a:t>Some ports are on the front of the system unit.</a:t>
            </a:r>
          </a:p>
          <a:p>
            <a:pPr marL="228600" indent="-228600">
              <a:buClr>
                <a:schemeClr val="tx1"/>
              </a:buClr>
              <a:buFontTx/>
              <a:buChar char="•"/>
            </a:pPr>
            <a:r>
              <a:rPr lang="en-US" dirty="0"/>
              <a:t>The ports on the back of the computer are mostly designed for long-term connections. </a:t>
            </a:r>
          </a:p>
          <a:p>
            <a:pPr marL="228600" indent="-228600">
              <a:buClr>
                <a:schemeClr val="tx1"/>
              </a:buClr>
              <a:buFontTx/>
              <a:buChar char="•"/>
            </a:pPr>
            <a:r>
              <a:rPr lang="en-US" sz="1200" kern="1200" dirty="0">
                <a:solidFill>
                  <a:schemeClr val="tx1"/>
                </a:solidFill>
                <a:latin typeface="Arial" charset="0"/>
                <a:ea typeface="+mn-ea"/>
                <a:cs typeface="+mn-cs"/>
              </a:rPr>
              <a:t>A </a:t>
            </a:r>
            <a:r>
              <a:rPr lang="en-US" sz="1200" b="0" kern="1200" dirty="0">
                <a:solidFill>
                  <a:schemeClr val="tx1"/>
                </a:solidFill>
                <a:latin typeface="Arial" charset="0"/>
                <a:ea typeface="+mn-ea"/>
                <a:cs typeface="+mn-cs"/>
              </a:rPr>
              <a:t>universal serial bus (USB) port</a:t>
            </a:r>
            <a:r>
              <a:rPr lang="en-US" sz="1200" b="0" kern="1200" baseline="0" dirty="0">
                <a:solidFill>
                  <a:schemeClr val="tx1"/>
                </a:solidFill>
                <a:latin typeface="Arial" charset="0"/>
                <a:ea typeface="+mn-ea"/>
                <a:cs typeface="+mn-cs"/>
              </a:rPr>
              <a:t> </a:t>
            </a:r>
            <a:r>
              <a:rPr lang="en-US" sz="1200" kern="1200" dirty="0">
                <a:solidFill>
                  <a:schemeClr val="tx1"/>
                </a:solidFill>
                <a:latin typeface="Arial" charset="0"/>
                <a:ea typeface="+mn-ea"/>
                <a:cs typeface="+mn-cs"/>
              </a:rPr>
              <a:t>is now the most common port type used to connect input and output devices to the computer. This is mainly because of a USB port’s ability to transfer data quickly.</a:t>
            </a:r>
          </a:p>
          <a:p>
            <a:pPr marL="228600" indent="-228600">
              <a:buClr>
                <a:schemeClr val="tx1"/>
              </a:buClr>
              <a:buFontTx/>
              <a:buChar char="•"/>
            </a:pPr>
            <a:r>
              <a:rPr lang="en-US" sz="1200" kern="1200" dirty="0">
                <a:solidFill>
                  <a:schemeClr val="tx1"/>
                </a:solidFill>
                <a:latin typeface="Arial" charset="0"/>
                <a:ea typeface="+mn-ea"/>
                <a:cs typeface="+mn-cs"/>
              </a:rPr>
              <a:t>Serial</a:t>
            </a:r>
            <a:r>
              <a:rPr lang="en-US" sz="1200" kern="1200" baseline="0" dirty="0">
                <a:solidFill>
                  <a:schemeClr val="tx1"/>
                </a:solidFill>
                <a:latin typeface="Arial" charset="0"/>
                <a:ea typeface="+mn-ea"/>
                <a:cs typeface="+mn-cs"/>
              </a:rPr>
              <a:t> and parallel ports are legacy technologies due to the advantages of USB ports.</a:t>
            </a:r>
          </a:p>
          <a:p>
            <a:pPr marL="228600" indent="-228600">
              <a:buClr>
                <a:schemeClr val="tx1"/>
              </a:buClr>
              <a:buFontTx/>
              <a:buChar char="•"/>
            </a:pPr>
            <a:r>
              <a:rPr lang="en-US" sz="1200" kern="1200" dirty="0">
                <a:solidFill>
                  <a:schemeClr val="tx1"/>
                </a:solidFill>
                <a:latin typeface="Arial" charset="0"/>
                <a:ea typeface="+mn-ea"/>
                <a:cs typeface="+mn-cs"/>
              </a:rPr>
              <a:t>Devices such as external hard drives, digital video cameras, portable music players, and digital media players all benefit from the speedy data transfer capabilities of FireWire. </a:t>
            </a:r>
          </a:p>
          <a:p>
            <a:pPr marL="228600" indent="-228600">
              <a:buClr>
                <a:schemeClr val="tx1"/>
              </a:buClr>
              <a:buFontTx/>
              <a:buChar char="•"/>
            </a:pPr>
            <a:r>
              <a:rPr lang="en-US" sz="1200" kern="1200" dirty="0">
                <a:solidFill>
                  <a:schemeClr val="tx1"/>
                </a:solidFill>
                <a:latin typeface="Arial" charset="0"/>
                <a:ea typeface="+mn-ea"/>
                <a:cs typeface="+mn-cs"/>
              </a:rPr>
              <a:t>Ethernet ports can be used to connect computers to a digital subscriber line (DSL) or cable modem, or a network. </a:t>
            </a:r>
          </a:p>
          <a:p>
            <a:pPr marL="228600" marR="0" indent="-228600" algn="l" defTabSz="914400" rtl="0" eaLnBrk="0" fontAlgn="base" latinLnBrk="0" hangingPunct="0">
              <a:lnSpc>
                <a:spcPct val="100000"/>
              </a:lnSpc>
              <a:spcBef>
                <a:spcPct val="30000"/>
              </a:spcBef>
              <a:spcAft>
                <a:spcPct val="0"/>
              </a:spcAft>
              <a:buClr>
                <a:schemeClr val="tx1"/>
              </a:buClr>
              <a:buSzTx/>
              <a:buFontTx/>
              <a:buChar char="•"/>
              <a:tabLst/>
              <a:defRPr/>
            </a:pPr>
            <a:r>
              <a:rPr lang="en-US" sz="1200" b="0" kern="1200" dirty="0">
                <a:solidFill>
                  <a:schemeClr val="tx1"/>
                </a:solidFill>
                <a:latin typeface="Arial" charset="0"/>
                <a:ea typeface="+mn-ea"/>
                <a:cs typeface="+mn-cs"/>
              </a:rPr>
              <a:t>Modem ports</a:t>
            </a:r>
            <a:r>
              <a:rPr lang="en-US" sz="1200" kern="1200" dirty="0">
                <a:solidFill>
                  <a:schemeClr val="tx1"/>
                </a:solidFill>
                <a:latin typeface="Arial" charset="0"/>
                <a:ea typeface="+mn-ea"/>
                <a:cs typeface="+mn-cs"/>
              </a:rPr>
              <a:t> use a traditional telephone signal to connect to the Internet over a phone line.</a:t>
            </a:r>
          </a:p>
          <a:p>
            <a:pPr marL="228600" marR="0" indent="-22860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The latest digital connector designed for use in high-definition home theater environments is </a:t>
            </a:r>
            <a:r>
              <a:rPr lang="en-US" sz="1200" b="0" u="none" kern="1200" dirty="0">
                <a:solidFill>
                  <a:schemeClr val="tx1"/>
                </a:solidFill>
                <a:latin typeface="Arial" charset="0"/>
                <a:ea typeface="+mn-ea"/>
                <a:cs typeface="+mn-cs"/>
              </a:rPr>
              <a:t>High-Definition Multimedia Interface (HDMI), </a:t>
            </a:r>
            <a:r>
              <a:rPr lang="en-US" sz="1200" u="none" kern="1200" dirty="0">
                <a:solidFill>
                  <a:schemeClr val="tx1"/>
                </a:solidFill>
                <a:latin typeface="Arial" charset="0"/>
                <a:ea typeface="+mn-ea"/>
                <a:cs typeface="+mn-cs"/>
              </a:rPr>
              <a:t>a compact audio/video interface</a:t>
            </a:r>
            <a:r>
              <a:rPr lang="en-US" sz="1200" u="none" strike="noStrike" kern="1200" dirty="0">
                <a:solidFill>
                  <a:schemeClr val="tx1"/>
                </a:solidFill>
                <a:latin typeface="Arial" charset="0"/>
                <a:ea typeface="+mn-ea"/>
                <a:cs typeface="+mn-cs"/>
              </a:rPr>
              <a:t>.</a:t>
            </a:r>
          </a:p>
          <a:p>
            <a:pPr marL="228600" indent="-228600">
              <a:buClr>
                <a:schemeClr val="tx1"/>
              </a:buClr>
              <a:buFontTx/>
              <a:buChar char="•"/>
            </a:pP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xfrm>
            <a:off x="3884613" y="8685213"/>
            <a:ext cx="2971800" cy="457200"/>
          </a:xfrm>
          <a:prstGeom prst="rect">
            <a:avLst/>
          </a:prstGeom>
          <a:noFill/>
        </p:spPr>
        <p:txBody>
          <a:bodyPr/>
          <a:lstStyle/>
          <a:p>
            <a:fld id="{73E53876-803A-40F7-AC8F-70CF10901CA3}" type="slidenum">
              <a:rPr lang="en-US" smtClean="0"/>
              <a:pPr/>
              <a:t>37</a:t>
            </a:fld>
            <a:endParaRPr lang="en-US" dirty="0"/>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eaLnBrk="1" hangingPunct="1">
              <a:buFontTx/>
              <a:buChar char="•"/>
            </a:pPr>
            <a:r>
              <a:rPr lang="en-US" dirty="0">
                <a:latin typeface="Times" pitchFamily="18" charset="0"/>
              </a:rPr>
              <a:t>Special </a:t>
            </a:r>
            <a:r>
              <a:rPr lang="en-US" i="1" dirty="0">
                <a:latin typeface="Times" pitchFamily="18" charset="0"/>
              </a:rPr>
              <a:t>expansion cards</a:t>
            </a:r>
            <a:r>
              <a:rPr lang="en-US" dirty="0">
                <a:latin typeface="Times" pitchFamily="18" charset="0"/>
              </a:rPr>
              <a:t> are one way to add new types of ports to an older computer or to expand the number of ports on your computer. Like other expansion cards, these cards clip into an open expansion slot on the motherboard.</a:t>
            </a:r>
          </a:p>
          <a:p>
            <a:pPr eaLnBrk="1" hangingPunct="1">
              <a:buFontTx/>
              <a:buChar char="•"/>
            </a:pPr>
            <a:r>
              <a:rPr lang="en-US" dirty="0">
                <a:latin typeface="Times" pitchFamily="18" charset="0"/>
              </a:rPr>
              <a:t>If there are no open slots on the motherboard and you still need extra ports, you can add an </a:t>
            </a:r>
            <a:r>
              <a:rPr lang="en-US" i="1" dirty="0">
                <a:latin typeface="Times" pitchFamily="18" charset="0"/>
              </a:rPr>
              <a:t>expansion hub</a:t>
            </a:r>
            <a:r>
              <a:rPr lang="en-US" dirty="0">
                <a:latin typeface="Times" pitchFamily="18" charset="0"/>
              </a:rPr>
              <a:t>, a device that connects to one port, such as a USB port, to provide additional new ports. This is similar to a multiplug extension cord that you use with electrical appliances.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9421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35</a:t>
            </a:r>
          </a:p>
        </p:txBody>
      </p:sp>
      <p:sp>
        <p:nvSpPr>
          <p:cNvPr id="9421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9421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94213" name="Rectangle 6"/>
          <p:cNvSpPr>
            <a:spLocks noGrp="1" noRot="1" noChangeAspect="1" noChangeArrowheads="1" noTextEdit="1"/>
          </p:cNvSpPr>
          <p:nvPr>
            <p:ph type="sldImg"/>
          </p:nvPr>
        </p:nvSpPr>
        <p:spPr>
          <a:ln cap="flat"/>
        </p:spPr>
      </p:sp>
      <p:sp>
        <p:nvSpPr>
          <p:cNvPr id="94214" name="Rectangle 7"/>
          <p:cNvSpPr>
            <a:spLocks noGrp="1" noChangeArrowheads="1"/>
          </p:cNvSpPr>
          <p:nvPr>
            <p:ph type="body" idx="1"/>
          </p:nvPr>
        </p:nvSpPr>
        <p:spPr>
          <a:noFill/>
          <a:ln w="9525"/>
        </p:spPr>
        <p:txBody>
          <a:bodyPr/>
          <a:lstStyle/>
          <a:p>
            <a:pPr>
              <a:buClr>
                <a:schemeClr val="tx1"/>
              </a:buClr>
              <a:buFontTx/>
              <a:buChar char="•"/>
            </a:pPr>
            <a:r>
              <a:rPr lang="en-US" dirty="0">
                <a:latin typeface="Palatino" pitchFamily="18" charset="0"/>
              </a:rPr>
              <a:t>Your system has a power-on button on the front panel. </a:t>
            </a:r>
            <a:r>
              <a:rPr lang="en-US" sz="1200" kern="1200" dirty="0">
                <a:solidFill>
                  <a:schemeClr val="tx1"/>
                </a:solidFill>
                <a:latin typeface="Arial" charset="0"/>
                <a:ea typeface="+mn-ea"/>
                <a:cs typeface="+mn-cs"/>
              </a:rPr>
              <a:t>Powering off your computer properly helps to save energy, keeps your computer more secure, and ensures that your data is saved. You can turn your computer off by pressing the computer’s power button, using the Shut down button on the Start menu, or with a notebook, just closing the lid.</a:t>
            </a:r>
            <a:endParaRPr lang="en-US" dirty="0">
              <a:latin typeface="Palatino" pitchFamily="18" charset="0"/>
            </a:endParaRPr>
          </a:p>
          <a:p>
            <a:pPr>
              <a:buClr>
                <a:schemeClr val="tx1"/>
              </a:buClr>
              <a:buFontTx/>
              <a:buChar char="•"/>
            </a:pPr>
            <a:r>
              <a:rPr lang="en-US" dirty="0">
                <a:latin typeface="Palatino" pitchFamily="18" charset="0"/>
              </a:rPr>
              <a:t>Powering on your computer from a completely turned off state is called</a:t>
            </a:r>
            <a:r>
              <a:rPr lang="en-US" baseline="0" dirty="0">
                <a:latin typeface="Palatino" pitchFamily="18" charset="0"/>
              </a:rPr>
              <a:t> a cold boot.</a:t>
            </a:r>
            <a:endParaRPr lang="en-US" dirty="0">
              <a:latin typeface="Palatino" pitchFamily="18" charset="0"/>
            </a:endParaRPr>
          </a:p>
          <a:p>
            <a:pPr>
              <a:buClr>
                <a:schemeClr val="tx1"/>
              </a:buClr>
              <a:buFontTx/>
              <a:buChar char="•"/>
            </a:pPr>
            <a:r>
              <a:rPr lang="en-US" dirty="0"/>
              <a:t>When your computer enters Sleep mode, all the documents, applications, and data you were using are stored in RAM, from which they are quickly accessible upon restarting your computer.</a:t>
            </a:r>
          </a:p>
          <a:p>
            <a:pPr>
              <a:buClr>
                <a:schemeClr val="tx1"/>
              </a:buClr>
              <a:buFontTx/>
              <a:buChar char="•"/>
            </a:pPr>
            <a:r>
              <a:rPr lang="en-US" dirty="0"/>
              <a:t>Hibernation is another power-saving mode that stores your data in memory and saves it to your computer's hard disk.</a:t>
            </a:r>
          </a:p>
          <a:p>
            <a:pPr>
              <a:buClr>
                <a:schemeClr val="tx1"/>
              </a:buClr>
              <a:buFontTx/>
              <a:buChar char="•"/>
            </a:pPr>
            <a:r>
              <a:rPr lang="en-US" dirty="0">
                <a:latin typeface="Palatino" pitchFamily="18" charset="0"/>
              </a:rPr>
              <a:t>If you’re using Windows 7, you can </a:t>
            </a:r>
            <a:r>
              <a:rPr lang="en-US" i="0" dirty="0">
                <a:latin typeface="Palatino" pitchFamily="18" charset="0"/>
              </a:rPr>
              <a:t>restart</a:t>
            </a:r>
            <a:r>
              <a:rPr lang="en-US" i="1" dirty="0">
                <a:latin typeface="Palatino" pitchFamily="18" charset="0"/>
              </a:rPr>
              <a:t> </a:t>
            </a:r>
            <a:r>
              <a:rPr lang="en-US" dirty="0">
                <a:latin typeface="Palatino" pitchFamily="18" charset="0"/>
              </a:rPr>
              <a:t>the computer by clicking the right arrow button next to the Shut Down button on the Start menu, and choosing Restart. This is called a </a:t>
            </a:r>
            <a:r>
              <a:rPr lang="en-US" i="1" dirty="0">
                <a:latin typeface="Palatino" pitchFamily="18" charset="0"/>
              </a:rPr>
              <a:t>warm boot</a:t>
            </a:r>
            <a:r>
              <a:rPr lang="en-US" dirty="0">
                <a:latin typeface="Palatino" pitchFamily="18" charset="0"/>
              </a:rPr>
              <a:t>. You might need to perform a warm boot if the operating system or other software application stops responding or if you have installed new programs. </a:t>
            </a:r>
            <a:endParaRPr lang="en-US" dirty="0">
              <a:latin typeface="Helvetica"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1878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46</a:t>
            </a:r>
          </a:p>
        </p:txBody>
      </p:sp>
      <p:sp>
        <p:nvSpPr>
          <p:cNvPr id="11878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1878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18789" name="Rectangle 6"/>
          <p:cNvSpPr>
            <a:spLocks noGrp="1" noRot="1" noChangeAspect="1" noChangeArrowheads="1" noTextEdit="1"/>
          </p:cNvSpPr>
          <p:nvPr>
            <p:ph type="sldImg"/>
          </p:nvPr>
        </p:nvSpPr>
        <p:spPr>
          <a:ln cap="flat"/>
        </p:spPr>
      </p:sp>
      <p:sp>
        <p:nvSpPr>
          <p:cNvPr id="118790"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In terms of computing, ergonomics refers to how you set up your computer and other equipment to minimize your risk of injury or discomfort.</a:t>
            </a:r>
          </a:p>
          <a:p>
            <a:pPr>
              <a:buClr>
                <a:schemeClr val="tx1"/>
              </a:buClr>
              <a:buFontTx/>
              <a:buChar char="•"/>
            </a:pPr>
            <a:r>
              <a:rPr lang="en-US" dirty="0"/>
              <a:t>The following are some guidelines that can help you avoid discomfort, eyestrain, or injuries while you’re working at your computer:</a:t>
            </a:r>
          </a:p>
          <a:p>
            <a:pPr>
              <a:buClr>
                <a:schemeClr val="tx1"/>
              </a:buClr>
            </a:pPr>
            <a:r>
              <a:rPr lang="en-US" b="1" dirty="0"/>
              <a:t>	</a:t>
            </a:r>
            <a:r>
              <a:rPr lang="en-US" i="1" dirty="0"/>
              <a:t>Position your monitor correctly. </a:t>
            </a:r>
            <a:r>
              <a:rPr lang="en-US" dirty="0"/>
              <a:t>This should be at least 25 inches from your eyes and at eye level or so that it is at an angle 15 to 20 degrees below your line of sight.</a:t>
            </a:r>
          </a:p>
          <a:p>
            <a:pPr>
              <a:spcBef>
                <a:spcPts val="1800"/>
              </a:spcBef>
              <a:spcAft>
                <a:spcPts val="1800"/>
              </a:spcAft>
            </a:pPr>
            <a:r>
              <a:rPr lang="en-US" b="1" dirty="0"/>
              <a:t>	</a:t>
            </a:r>
            <a:r>
              <a:rPr lang="en-US" i="1" dirty="0"/>
              <a:t>Purchase an adjustable chair.</a:t>
            </a:r>
            <a:r>
              <a:rPr lang="en-US" b="1" dirty="0"/>
              <a:t> </a:t>
            </a:r>
            <a:r>
              <a:rPr lang="en-US" dirty="0"/>
              <a:t>Adjust the height of your chair so that your feet touch the floor. The</a:t>
            </a:r>
            <a:r>
              <a:rPr lang="en-US" baseline="0" dirty="0"/>
              <a:t> chair should </a:t>
            </a:r>
            <a:r>
              <a:rPr lang="en-US" dirty="0"/>
              <a:t>include back support.</a:t>
            </a:r>
          </a:p>
          <a:p>
            <a:pPr>
              <a:spcBef>
                <a:spcPts val="1800"/>
              </a:spcBef>
              <a:spcAft>
                <a:spcPts val="1800"/>
              </a:spcAft>
            </a:pPr>
            <a:r>
              <a:rPr lang="en-US" b="1" dirty="0"/>
              <a:t>	</a:t>
            </a:r>
            <a:r>
              <a:rPr lang="en-US" i="1" dirty="0"/>
              <a:t>Assume a proper position while typing.</a:t>
            </a:r>
            <a:r>
              <a:rPr lang="en-US" dirty="0"/>
              <a:t> Your wrists should be flat with respect to the keyboard, and your forearms should be parallel to the floor. Specially designed ergonomic keyboards and wrist rests can help you achieve the proper position for your wrists.</a:t>
            </a:r>
          </a:p>
          <a:p>
            <a:pPr>
              <a:spcBef>
                <a:spcPts val="1800"/>
              </a:spcBef>
              <a:spcAft>
                <a:spcPts val="1800"/>
              </a:spcAft>
            </a:pPr>
            <a:r>
              <a:rPr lang="en-US" b="1" dirty="0"/>
              <a:t>	</a:t>
            </a:r>
            <a:r>
              <a:rPr lang="en-US" i="1" dirty="0"/>
              <a:t>Take breaks from computer tasks.</a:t>
            </a:r>
          </a:p>
          <a:p>
            <a:pPr>
              <a:lnSpc>
                <a:spcPct val="96000"/>
              </a:lnSpc>
              <a:spcBef>
                <a:spcPts val="1800"/>
              </a:spcBef>
              <a:spcAft>
                <a:spcPts val="1800"/>
              </a:spcAft>
            </a:pPr>
            <a:r>
              <a:rPr lang="en-US" b="1" dirty="0"/>
              <a:t>	</a:t>
            </a:r>
            <a:r>
              <a:rPr lang="en-US" i="1" dirty="0"/>
              <a:t>Ensure that the lighting is adequate.</a:t>
            </a:r>
            <a:r>
              <a:rPr lang="en-US" dirty="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3891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a:t>
            </a:r>
          </a:p>
        </p:txBody>
      </p:sp>
      <p:sp>
        <p:nvSpPr>
          <p:cNvPr id="3891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3891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38917" name="Rectangle 6"/>
          <p:cNvSpPr>
            <a:spLocks noGrp="1" noRot="1" noChangeAspect="1" noChangeArrowheads="1" noTextEdit="1"/>
          </p:cNvSpPr>
          <p:nvPr>
            <p:ph type="sldImg"/>
          </p:nvPr>
        </p:nvSpPr>
        <p:spPr>
          <a:ln cap="flat"/>
        </p:spPr>
      </p:sp>
      <p:sp>
        <p:nvSpPr>
          <p:cNvPr id="38918" name="Rectangle 7"/>
          <p:cNvSpPr>
            <a:spLocks noGrp="1" noChangeArrowheads="1"/>
          </p:cNvSpPr>
          <p:nvPr>
            <p:ph type="body" idx="1"/>
          </p:nvPr>
        </p:nvSpPr>
        <p:spPr>
          <a:noFill/>
          <a:ln w="9525"/>
        </p:spPr>
        <p:txBody>
          <a:bodyPr/>
          <a:lstStyle/>
          <a:p>
            <a:pPr>
              <a:buFontTx/>
              <a:buChar char="•"/>
            </a:pPr>
            <a:r>
              <a:rPr lang="en-US" dirty="0">
                <a:latin typeface="Palatino" pitchFamily="18" charset="0"/>
              </a:rPr>
              <a:t>Data is a representation of a fact, figure, or idea. Data can be a number, a word, a picture, or even a recording of sound. For example, the number 7135553297 and the names Zoe and Richardson are pieces of data. </a:t>
            </a:r>
          </a:p>
          <a:p>
            <a:pPr>
              <a:buFontTx/>
              <a:buChar char="•"/>
            </a:pPr>
            <a:r>
              <a:rPr lang="en-US" dirty="0">
                <a:latin typeface="Palatino" pitchFamily="18" charset="0"/>
              </a:rPr>
              <a:t>Information is data that has been organized or presented in a meaningful fashion. When your computer provides you with a contact listing that indicates Zoe Richardson can be reached by phone at (713) 555-3297, the data mentioned earlier suddenly becomes useful—that is, it becomes information.</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288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47</a:t>
            </a:r>
          </a:p>
        </p:txBody>
      </p:sp>
      <p:sp>
        <p:nvSpPr>
          <p:cNvPr id="12288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288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2885" name="Rectangle 6"/>
          <p:cNvSpPr>
            <a:spLocks noGrp="1" noRot="1" noChangeAspect="1" noChangeArrowheads="1" noTextEdit="1"/>
          </p:cNvSpPr>
          <p:nvPr>
            <p:ph type="sldImg"/>
          </p:nvPr>
        </p:nvSpPr>
        <p:spPr>
          <a:ln cap="flat"/>
        </p:spPr>
      </p:sp>
      <p:sp>
        <p:nvSpPr>
          <p:cNvPr id="122886" name="Rectangle 7"/>
          <p:cNvSpPr>
            <a:spLocks noGrp="1" noChangeArrowheads="1"/>
          </p:cNvSpPr>
          <p:nvPr>
            <p:ph type="body" idx="1"/>
          </p:nvPr>
        </p:nvSpPr>
        <p:spPr>
          <a:noFill/>
          <a:ln w="9525"/>
        </p:spPr>
        <p:txBody>
          <a:bodyPr/>
          <a:lstStyle/>
          <a:p>
            <a:r>
              <a:rPr lang="en-US" dirty="0"/>
              <a:t>What exactly is a computer, and what are its four main functions?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493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48</a:t>
            </a:r>
          </a:p>
        </p:txBody>
      </p:sp>
      <p:sp>
        <p:nvSpPr>
          <p:cNvPr id="12493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493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4933" name="Rectangle 6"/>
          <p:cNvSpPr>
            <a:spLocks noGrp="1" noRot="1" noChangeAspect="1" noChangeArrowheads="1" noTextEdit="1"/>
          </p:cNvSpPr>
          <p:nvPr>
            <p:ph type="sldImg"/>
          </p:nvPr>
        </p:nvSpPr>
        <p:spPr>
          <a:ln cap="flat"/>
        </p:spPr>
      </p:sp>
      <p:sp>
        <p:nvSpPr>
          <p:cNvPr id="124934" name="Rectangle 7"/>
          <p:cNvSpPr>
            <a:spLocks noGrp="1" noChangeArrowheads="1"/>
          </p:cNvSpPr>
          <p:nvPr>
            <p:ph type="body" idx="1"/>
          </p:nvPr>
        </p:nvSpPr>
        <p:spPr>
          <a:noFill/>
          <a:ln w="9525"/>
        </p:spPr>
        <p:txBody>
          <a:bodyPr/>
          <a:lstStyle/>
          <a:p>
            <a:r>
              <a:rPr lang="en-US" dirty="0"/>
              <a:t>What is the difference between data and information?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697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49</a:t>
            </a:r>
          </a:p>
        </p:txBody>
      </p:sp>
      <p:sp>
        <p:nvSpPr>
          <p:cNvPr id="12697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698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6981" name="Rectangle 6"/>
          <p:cNvSpPr>
            <a:spLocks noGrp="1" noRot="1" noChangeAspect="1" noChangeArrowheads="1" noTextEdit="1"/>
          </p:cNvSpPr>
          <p:nvPr>
            <p:ph type="sldImg"/>
          </p:nvPr>
        </p:nvSpPr>
        <p:spPr>
          <a:ln cap="flat"/>
        </p:spPr>
      </p:sp>
      <p:sp>
        <p:nvSpPr>
          <p:cNvPr id="126982" name="Rectangle 7"/>
          <p:cNvSpPr>
            <a:spLocks noGrp="1" noChangeArrowheads="1"/>
          </p:cNvSpPr>
          <p:nvPr>
            <p:ph type="body" idx="1"/>
          </p:nvPr>
        </p:nvSpPr>
        <p:spPr>
          <a:noFill/>
          <a:ln w="9525"/>
        </p:spPr>
        <p:txBody>
          <a:bodyPr/>
          <a:lstStyle/>
          <a:p>
            <a:r>
              <a:rPr lang="en-US" dirty="0"/>
              <a:t>What are bits and bytes, and how are they measured?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2902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50</a:t>
            </a:r>
          </a:p>
        </p:txBody>
      </p:sp>
      <p:sp>
        <p:nvSpPr>
          <p:cNvPr id="12902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2902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29029" name="Rectangle 6"/>
          <p:cNvSpPr>
            <a:spLocks noGrp="1" noRot="1" noChangeAspect="1" noChangeArrowheads="1" noTextEdit="1"/>
          </p:cNvSpPr>
          <p:nvPr>
            <p:ph type="sldImg"/>
          </p:nvPr>
        </p:nvSpPr>
        <p:spPr>
          <a:ln cap="flat"/>
        </p:spPr>
      </p:sp>
      <p:sp>
        <p:nvSpPr>
          <p:cNvPr id="129030" name="Rectangle 7"/>
          <p:cNvSpPr>
            <a:spLocks noGrp="1" noChangeArrowheads="1"/>
          </p:cNvSpPr>
          <p:nvPr>
            <p:ph type="body" idx="1"/>
          </p:nvPr>
        </p:nvSpPr>
        <p:spPr>
          <a:noFill/>
          <a:ln w="9525"/>
        </p:spPr>
        <p:txBody>
          <a:bodyPr/>
          <a:lstStyle/>
          <a:p>
            <a:r>
              <a:rPr lang="en-US" dirty="0"/>
              <a:t>What devices do I use to get data into the computer?</a:t>
            </a:r>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1074"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51</a:t>
            </a:r>
          </a:p>
        </p:txBody>
      </p:sp>
      <p:sp>
        <p:nvSpPr>
          <p:cNvPr id="131075"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1076"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1077" name="Rectangle 6"/>
          <p:cNvSpPr>
            <a:spLocks noGrp="1" noRot="1" noChangeAspect="1" noChangeArrowheads="1" noTextEdit="1"/>
          </p:cNvSpPr>
          <p:nvPr>
            <p:ph type="sldImg"/>
          </p:nvPr>
        </p:nvSpPr>
        <p:spPr>
          <a:ln cap="flat"/>
        </p:spPr>
      </p:sp>
      <p:sp>
        <p:nvSpPr>
          <p:cNvPr id="131078" name="Rectangle 7"/>
          <p:cNvSpPr>
            <a:spLocks noGrp="1" noChangeArrowheads="1"/>
          </p:cNvSpPr>
          <p:nvPr>
            <p:ph type="body" idx="1"/>
          </p:nvPr>
        </p:nvSpPr>
        <p:spPr>
          <a:noFill/>
          <a:ln w="9525"/>
        </p:spPr>
        <p:txBody>
          <a:bodyPr/>
          <a:lstStyle/>
          <a:p>
            <a:r>
              <a:rPr lang="en-US" dirty="0"/>
              <a:t>What devices do I use to get information out of the computer?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312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52</a:t>
            </a:r>
          </a:p>
        </p:txBody>
      </p:sp>
      <p:sp>
        <p:nvSpPr>
          <p:cNvPr id="13312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312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3125" name="Rectangle 6"/>
          <p:cNvSpPr>
            <a:spLocks noGrp="1" noRot="1" noChangeAspect="1" noChangeArrowheads="1" noTextEdit="1"/>
          </p:cNvSpPr>
          <p:nvPr>
            <p:ph type="sldImg"/>
          </p:nvPr>
        </p:nvSpPr>
        <p:spPr>
          <a:ln cap="flat"/>
        </p:spPr>
      </p:sp>
      <p:sp>
        <p:nvSpPr>
          <p:cNvPr id="133126" name="Rectangle 7"/>
          <p:cNvSpPr>
            <a:spLocks noGrp="1" noChangeArrowheads="1"/>
          </p:cNvSpPr>
          <p:nvPr>
            <p:ph type="body" idx="1"/>
          </p:nvPr>
        </p:nvSpPr>
        <p:spPr>
          <a:noFill/>
          <a:ln w="9525"/>
        </p:spPr>
        <p:txBody>
          <a:bodyPr/>
          <a:lstStyle/>
          <a:p>
            <a:pPr>
              <a:defRPr/>
            </a:pPr>
            <a:r>
              <a:rPr lang="en-US" dirty="0">
                <a:effectLst/>
              </a:rPr>
              <a:t>What’s on the motherboard?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517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53</a:t>
            </a:r>
          </a:p>
        </p:txBody>
      </p:sp>
      <p:sp>
        <p:nvSpPr>
          <p:cNvPr id="13517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517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5173" name="Rectangle 6"/>
          <p:cNvSpPr>
            <a:spLocks noGrp="1" noRot="1" noChangeAspect="1" noChangeArrowheads="1" noTextEdit="1"/>
          </p:cNvSpPr>
          <p:nvPr>
            <p:ph type="sldImg"/>
          </p:nvPr>
        </p:nvSpPr>
        <p:spPr>
          <a:ln cap="flat"/>
        </p:spPr>
      </p:sp>
      <p:sp>
        <p:nvSpPr>
          <p:cNvPr id="135174" name="Rectangle 7"/>
          <p:cNvSpPr>
            <a:spLocks noGrp="1" noChangeArrowheads="1"/>
          </p:cNvSpPr>
          <p:nvPr>
            <p:ph type="body" idx="1"/>
          </p:nvPr>
        </p:nvSpPr>
        <p:spPr>
          <a:noFill/>
          <a:ln w="9525"/>
        </p:spPr>
        <p:txBody>
          <a:bodyPr/>
          <a:lstStyle/>
          <a:p>
            <a:pPr>
              <a:defRPr/>
            </a:pPr>
            <a:r>
              <a:rPr lang="en-US" dirty="0">
                <a:effectLst/>
              </a:rPr>
              <a:t>Where are information and programs stored?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721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54</a:t>
            </a:r>
          </a:p>
        </p:txBody>
      </p:sp>
      <p:sp>
        <p:nvSpPr>
          <p:cNvPr id="13721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722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7221" name="Rectangle 6"/>
          <p:cNvSpPr>
            <a:spLocks noGrp="1" noRot="1" noChangeAspect="1" noChangeArrowheads="1" noTextEdit="1"/>
          </p:cNvSpPr>
          <p:nvPr>
            <p:ph type="sldImg"/>
          </p:nvPr>
        </p:nvSpPr>
        <p:spPr>
          <a:ln cap="flat"/>
        </p:spPr>
      </p:sp>
      <p:sp>
        <p:nvSpPr>
          <p:cNvPr id="137222" name="Rectangle 7"/>
          <p:cNvSpPr>
            <a:spLocks noGrp="1" noChangeArrowheads="1"/>
          </p:cNvSpPr>
          <p:nvPr>
            <p:ph type="body" idx="1"/>
          </p:nvPr>
        </p:nvSpPr>
        <p:spPr>
          <a:noFill/>
          <a:ln w="9525"/>
        </p:spPr>
        <p:txBody>
          <a:bodyPr/>
          <a:lstStyle/>
          <a:p>
            <a:pPr>
              <a:defRPr/>
            </a:pPr>
            <a:r>
              <a:rPr lang="en-US" dirty="0">
                <a:effectLst/>
              </a:rPr>
              <a:t>How are devices connected to the computer?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13926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55</a:t>
            </a:r>
          </a:p>
        </p:txBody>
      </p:sp>
      <p:sp>
        <p:nvSpPr>
          <p:cNvPr id="13926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13926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139269" name="Rectangle 6"/>
          <p:cNvSpPr>
            <a:spLocks noGrp="1" noRot="1" noChangeAspect="1" noChangeArrowheads="1" noTextEdit="1"/>
          </p:cNvSpPr>
          <p:nvPr>
            <p:ph type="sldImg"/>
          </p:nvPr>
        </p:nvSpPr>
        <p:spPr>
          <a:ln cap="flat"/>
        </p:spPr>
      </p:sp>
      <p:sp>
        <p:nvSpPr>
          <p:cNvPr id="139270" name="Rectangle 7"/>
          <p:cNvSpPr>
            <a:spLocks noGrp="1" noChangeArrowheads="1"/>
          </p:cNvSpPr>
          <p:nvPr>
            <p:ph type="body" idx="1"/>
          </p:nvPr>
        </p:nvSpPr>
        <p:spPr>
          <a:noFill/>
          <a:ln w="9525"/>
        </p:spPr>
        <p:txBody>
          <a:bodyPr/>
          <a:lstStyle/>
          <a:p>
            <a:r>
              <a:rPr lang="en-US" dirty="0"/>
              <a:t>How do I set up my computer to avoid strain and injury?</a:t>
            </a:r>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xfrm>
            <a:off x="1150938" y="692150"/>
            <a:ext cx="4556125" cy="3416300"/>
          </a:xfrm>
          <a:ln/>
        </p:spPr>
      </p:sp>
      <p:sp>
        <p:nvSpPr>
          <p:cNvPr id="141314" name="Rectangle 3"/>
          <p:cNvSpPr>
            <a:spLocks noGrp="1" noChangeArrowheads="1"/>
          </p:cNvSpPr>
          <p:nvPr>
            <p:ph type="body" idx="1"/>
          </p:nvPr>
        </p:nvSpPr>
        <p:spPr>
          <a:noFill/>
          <a:ln w="9525"/>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0962"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6</a:t>
            </a:r>
          </a:p>
        </p:txBody>
      </p:sp>
      <p:sp>
        <p:nvSpPr>
          <p:cNvPr id="40963"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0964"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0965" name="Rectangle 6"/>
          <p:cNvSpPr>
            <a:spLocks noGrp="1" noRot="1" noChangeAspect="1" noChangeArrowheads="1" noTextEdit="1"/>
          </p:cNvSpPr>
          <p:nvPr>
            <p:ph type="sldImg"/>
          </p:nvPr>
        </p:nvSpPr>
        <p:spPr>
          <a:ln cap="flat"/>
        </p:spPr>
      </p:sp>
      <p:sp>
        <p:nvSpPr>
          <p:cNvPr id="40966"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To process data into information, computers need to work in a language they understand. This language, called </a:t>
            </a:r>
            <a:r>
              <a:rPr lang="en-US" i="1" dirty="0">
                <a:latin typeface="Helvetica" pitchFamily="34" charset="0"/>
              </a:rPr>
              <a:t>binary language</a:t>
            </a:r>
            <a:r>
              <a:rPr lang="en-US" dirty="0">
                <a:latin typeface="Helvetica" pitchFamily="34" charset="0"/>
              </a:rPr>
              <a:t>, consists of just two digits: 0 and 1. This works like a light switch where</a:t>
            </a:r>
            <a:r>
              <a:rPr lang="en-US" baseline="0" dirty="0">
                <a:latin typeface="Helvetica" pitchFamily="34" charset="0"/>
              </a:rPr>
              <a:t> it is either on or off.</a:t>
            </a:r>
            <a:endParaRPr lang="en-US" dirty="0">
              <a:latin typeface="Helvetica" pitchFamily="34" charset="0"/>
            </a:endParaRPr>
          </a:p>
          <a:p>
            <a:pPr>
              <a:buClr>
                <a:schemeClr val="tx1"/>
              </a:buClr>
              <a:buFontTx/>
              <a:buChar char="•"/>
            </a:pPr>
            <a:r>
              <a:rPr lang="en-US" dirty="0">
                <a:latin typeface="Helvetica" pitchFamily="34" charset="0"/>
              </a:rPr>
              <a:t>Everything a computer does is broken down into a series of 0s and 1s. Each 0 and 1 is a binary digit, or bit for short.  </a:t>
            </a:r>
          </a:p>
          <a:p>
            <a:pPr>
              <a:buClr>
                <a:schemeClr val="tx1"/>
              </a:buClr>
              <a:buFontTx/>
              <a:buChar char="•"/>
            </a:pPr>
            <a:r>
              <a:rPr lang="en-US" dirty="0">
                <a:latin typeface="Helvetica" pitchFamily="34" charset="0"/>
              </a:rPr>
              <a:t>Eight binary digits (or bits) combine to create 1 byte. </a:t>
            </a:r>
          </a:p>
          <a:p>
            <a:pPr>
              <a:buClr>
                <a:schemeClr val="tx1"/>
              </a:buClr>
              <a:buFontTx/>
              <a:buChar char="•"/>
            </a:pPr>
            <a:r>
              <a:rPr lang="en-US" dirty="0">
                <a:latin typeface="Helvetica" pitchFamily="34" charset="0"/>
              </a:rPr>
              <a:t>In computers, each letter of the alphabet, each number, and each special character (such as the @ sign) consists of a </a:t>
            </a:r>
            <a:r>
              <a:rPr lang="en-US" i="1" dirty="0">
                <a:latin typeface="Helvetica" pitchFamily="34" charset="0"/>
              </a:rPr>
              <a:t>unique</a:t>
            </a:r>
            <a:r>
              <a:rPr lang="en-US" dirty="0">
                <a:latin typeface="Helvetica" pitchFamily="34" charset="0"/>
              </a:rPr>
              <a:t> combination of 8 bits, or a string of eight 0s and 1s.</a:t>
            </a:r>
            <a:r>
              <a:rPr lang="en-US" baseline="0" dirty="0">
                <a:latin typeface="Helvetica" pitchFamily="34" charset="0"/>
              </a:rPr>
              <a:t> A capital letter K has a different string of 0s and 1s than a lowercase letter k, for instance.</a:t>
            </a:r>
            <a:endParaRPr lang="en-US" dirty="0"/>
          </a:p>
          <a:p>
            <a:pPr>
              <a:buClr>
                <a:schemeClr val="tx1"/>
              </a:buClr>
              <a:buFontTx/>
              <a:buChar char="•"/>
            </a:pPr>
            <a:r>
              <a:rPr lang="en-US" dirty="0"/>
              <a:t>As it turns out, if 8 bits are put together, there are 256 possible combinations. That number of combinations allows for a code that can include all the uppercase and lowercase letters of the alphabet, all 10 digits, punctuation marks, and many other much-used symbols.</a:t>
            </a:r>
            <a:r>
              <a:rPr lang="en-US" baseline="0" dirty="0"/>
              <a:t> </a:t>
            </a:r>
            <a:r>
              <a:rPr lang="en-US" dirty="0"/>
              <a:t>We call these 8 bits working together a byte. Bytes are the basic measurement for storage in a computer.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3010"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7</a:t>
            </a:r>
          </a:p>
        </p:txBody>
      </p:sp>
      <p:sp>
        <p:nvSpPr>
          <p:cNvPr id="43011"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3012"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3013" name="Rectangle 6"/>
          <p:cNvSpPr>
            <a:spLocks noGrp="1" noRot="1" noChangeAspect="1" noChangeArrowheads="1" noTextEdit="1"/>
          </p:cNvSpPr>
          <p:nvPr>
            <p:ph type="sldImg"/>
          </p:nvPr>
        </p:nvSpPr>
        <p:spPr>
          <a:ln cap="flat"/>
        </p:spPr>
      </p:sp>
      <p:sp>
        <p:nvSpPr>
          <p:cNvPr id="43014"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Not only are bits and bytes used as the language that tells the computer what to do, they are also what the computer uses to </a:t>
            </a:r>
            <a:r>
              <a:rPr lang="en-US" i="1" dirty="0">
                <a:latin typeface="Helvetica" pitchFamily="34" charset="0"/>
              </a:rPr>
              <a:t>represent</a:t>
            </a:r>
            <a:r>
              <a:rPr lang="en-US" dirty="0">
                <a:latin typeface="Helvetica" pitchFamily="34" charset="0"/>
              </a:rPr>
              <a:t> the data and information it inputs and outputs. </a:t>
            </a:r>
          </a:p>
          <a:p>
            <a:pPr>
              <a:buClr>
                <a:schemeClr val="tx1"/>
              </a:buClr>
              <a:buFontTx/>
              <a:buChar char="•"/>
            </a:pPr>
            <a:r>
              <a:rPr lang="en-US" dirty="0">
                <a:latin typeface="Helvetica" pitchFamily="34" charset="0"/>
              </a:rPr>
              <a:t>Kilobytes, megabytes, gigabytes, and terabytes are simply amounts of bytes and make it easier to measure the size of files.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7106"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11</a:t>
            </a:r>
          </a:p>
        </p:txBody>
      </p:sp>
      <p:sp>
        <p:nvSpPr>
          <p:cNvPr id="47107"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7108"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7109" name="Rectangle 6"/>
          <p:cNvSpPr>
            <a:spLocks noGrp="1" noRot="1" noChangeAspect="1" noChangeArrowheads="1" noTextEdit="1"/>
          </p:cNvSpPr>
          <p:nvPr>
            <p:ph type="sldImg"/>
          </p:nvPr>
        </p:nvSpPr>
        <p:spPr>
          <a:ln cap="flat"/>
        </p:spPr>
      </p:sp>
      <p:sp>
        <p:nvSpPr>
          <p:cNvPr id="47110"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Hardware consists of any of the computer components</a:t>
            </a:r>
            <a:r>
              <a:rPr lang="en-US" baseline="0" dirty="0">
                <a:latin typeface="Helvetica" pitchFamily="34" charset="0"/>
              </a:rPr>
              <a:t> you can touch, such as the monitor, keyboard, mouse, and printer.</a:t>
            </a:r>
          </a:p>
          <a:p>
            <a:pPr>
              <a:buClr>
                <a:schemeClr val="tx1"/>
              </a:buClr>
              <a:buFontTx/>
              <a:buChar char="•"/>
            </a:pPr>
            <a:r>
              <a:rPr lang="en-US" dirty="0"/>
              <a:t>Hardware</a:t>
            </a:r>
            <a:r>
              <a:rPr lang="en-US" baseline="0" dirty="0"/>
              <a:t> makes the machine run. Without software, though, the computer would be useless.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Software is the set of computer programs that enables the hardware to perform different tasks. </a:t>
            </a:r>
          </a:p>
          <a:p>
            <a:pPr>
              <a:buClr>
                <a:schemeClr val="tx1"/>
              </a:buClr>
              <a:buFontTx/>
              <a:buChar char="•"/>
            </a:pPr>
            <a:r>
              <a:rPr lang="en-US" dirty="0">
                <a:latin typeface="Helvetica" pitchFamily="34" charset="0"/>
              </a:rPr>
              <a:t>There are two broad categories of software: application software and system software</a:t>
            </a:r>
            <a:r>
              <a:rPr lang="en-US" dirty="0"/>
              <a:t>.</a:t>
            </a:r>
          </a:p>
          <a:p>
            <a:pPr>
              <a:buClr>
                <a:schemeClr val="tx1"/>
              </a:buClr>
              <a:buFontTx/>
              <a:buChar char="•"/>
            </a:pPr>
            <a:r>
              <a:rPr lang="en-US" dirty="0">
                <a:latin typeface="Palatino" pitchFamily="18" charset="0"/>
              </a:rPr>
              <a:t>Application software</a:t>
            </a:r>
            <a:r>
              <a:rPr lang="en-US" b="1" dirty="0">
                <a:latin typeface="Palatino" pitchFamily="18" charset="0"/>
              </a:rPr>
              <a:t> </a:t>
            </a:r>
            <a:r>
              <a:rPr lang="en-US" dirty="0">
                <a:latin typeface="Palatino" pitchFamily="18" charset="0"/>
              </a:rPr>
              <a:t>is the set of programs you use on a computer to help you carry out tasks. If you’ve ever typed a document, created a spreadsheet, or edited a digital photo, for example, you’ve used a form of application software.</a:t>
            </a:r>
          </a:p>
          <a:p>
            <a:pPr>
              <a:buClr>
                <a:schemeClr val="tx1"/>
              </a:buClr>
              <a:buFontTx/>
              <a:buChar char="•"/>
            </a:pPr>
            <a:r>
              <a:rPr lang="en-US" dirty="0">
                <a:latin typeface="Palatino" pitchFamily="18" charset="0"/>
              </a:rPr>
              <a:t>System software is the set of programs that enables your computer’s hardware devices and application software to work together. The most common type of system software is the operating system (OS). It manages the computer system’s hardware—such as the monitor and the printer. The OS also provides a means by which users can interact with the computer.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4459288" y="0"/>
            <a:ext cx="3413125" cy="457200"/>
          </a:xfrm>
          <a:prstGeom prst="rect">
            <a:avLst/>
          </a:prstGeom>
          <a:noFill/>
          <a:ln w="12700">
            <a:noFill/>
            <a:miter lim="800000"/>
            <a:headEnd/>
            <a:tailEnd/>
          </a:ln>
        </p:spPr>
        <p:txBody>
          <a:bodyPr/>
          <a:lstStyle/>
          <a:p>
            <a:pPr eaLnBrk="0" hangingPunct="0"/>
            <a:endParaRPr lang="en-US" dirty="0"/>
          </a:p>
        </p:txBody>
      </p:sp>
      <p:sp>
        <p:nvSpPr>
          <p:cNvPr id="45058" name="Rectangle 3"/>
          <p:cNvSpPr>
            <a:spLocks noChangeArrowheads="1"/>
          </p:cNvSpPr>
          <p:nvPr/>
        </p:nvSpPr>
        <p:spPr bwMode="auto">
          <a:xfrm>
            <a:off x="4459288" y="8685213"/>
            <a:ext cx="3413125" cy="457200"/>
          </a:xfrm>
          <a:prstGeom prst="rect">
            <a:avLst/>
          </a:prstGeom>
          <a:noFill/>
          <a:ln w="12700">
            <a:noFill/>
            <a:miter lim="800000"/>
            <a:headEnd/>
            <a:tailEnd/>
          </a:ln>
        </p:spPr>
        <p:txBody>
          <a:bodyPr lIns="90488" tIns="44450" rIns="90488" bIns="44450" anchor="b"/>
          <a:lstStyle/>
          <a:p>
            <a:pPr algn="r" eaLnBrk="0" hangingPunct="0"/>
            <a:r>
              <a:rPr lang="en-US" sz="1200" dirty="0">
                <a:latin typeface="Arial" charset="0"/>
              </a:rPr>
              <a:t>8</a:t>
            </a:r>
          </a:p>
        </p:txBody>
      </p:sp>
      <p:sp>
        <p:nvSpPr>
          <p:cNvPr id="45059" name="Rectangle 4"/>
          <p:cNvSpPr>
            <a:spLocks noChangeArrowheads="1"/>
          </p:cNvSpPr>
          <p:nvPr/>
        </p:nvSpPr>
        <p:spPr bwMode="auto">
          <a:xfrm>
            <a:off x="0" y="8685213"/>
            <a:ext cx="3411538" cy="457200"/>
          </a:xfrm>
          <a:prstGeom prst="rect">
            <a:avLst/>
          </a:prstGeom>
          <a:noFill/>
          <a:ln w="12700">
            <a:noFill/>
            <a:miter lim="800000"/>
            <a:headEnd/>
            <a:tailEnd/>
          </a:ln>
        </p:spPr>
        <p:txBody>
          <a:bodyPr/>
          <a:lstStyle/>
          <a:p>
            <a:pPr eaLnBrk="0" hangingPunct="0"/>
            <a:endParaRPr lang="en-US" dirty="0"/>
          </a:p>
        </p:txBody>
      </p:sp>
      <p:sp>
        <p:nvSpPr>
          <p:cNvPr id="45060" name="Rectangle 5"/>
          <p:cNvSpPr>
            <a:spLocks noChangeArrowheads="1"/>
          </p:cNvSpPr>
          <p:nvPr/>
        </p:nvSpPr>
        <p:spPr bwMode="auto">
          <a:xfrm>
            <a:off x="0" y="0"/>
            <a:ext cx="3411538" cy="457200"/>
          </a:xfrm>
          <a:prstGeom prst="rect">
            <a:avLst/>
          </a:prstGeom>
          <a:noFill/>
          <a:ln w="12700">
            <a:noFill/>
            <a:miter lim="800000"/>
            <a:headEnd/>
            <a:tailEnd/>
          </a:ln>
        </p:spPr>
        <p:txBody>
          <a:bodyPr/>
          <a:lstStyle/>
          <a:p>
            <a:pPr eaLnBrk="0" hangingPunct="0"/>
            <a:endParaRPr lang="en-US" dirty="0"/>
          </a:p>
        </p:txBody>
      </p:sp>
      <p:sp>
        <p:nvSpPr>
          <p:cNvPr id="45061" name="Rectangle 6"/>
          <p:cNvSpPr>
            <a:spLocks noGrp="1" noRot="1" noChangeAspect="1" noChangeArrowheads="1" noTextEdit="1"/>
          </p:cNvSpPr>
          <p:nvPr>
            <p:ph type="sldImg"/>
          </p:nvPr>
        </p:nvSpPr>
        <p:spPr>
          <a:ln cap="flat"/>
        </p:spPr>
      </p:sp>
      <p:sp>
        <p:nvSpPr>
          <p:cNvPr id="45062" name="Rectangle 7"/>
          <p:cNvSpPr>
            <a:spLocks noGrp="1" noChangeArrowheads="1"/>
          </p:cNvSpPr>
          <p:nvPr>
            <p:ph type="body" idx="1"/>
          </p:nvPr>
        </p:nvSpPr>
        <p:spPr>
          <a:noFill/>
          <a:ln w="9525"/>
        </p:spPr>
        <p:txBody>
          <a:bodyPr/>
          <a:lstStyle/>
          <a:p>
            <a:pPr>
              <a:buClr>
                <a:schemeClr val="tx1"/>
              </a:buClr>
              <a:buFontTx/>
              <a:buChar char="•"/>
            </a:pPr>
            <a:r>
              <a:rPr lang="en-US" dirty="0">
                <a:latin typeface="Helvetica" pitchFamily="34" charset="0"/>
              </a:rPr>
              <a:t>The two basic designs of computers are portable and stationary.</a:t>
            </a: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dirty="0">
                <a:latin typeface="Helvetica" pitchFamily="34" charset="0"/>
              </a:rPr>
              <a:t>Notebook computer components such</a:t>
            </a:r>
            <a:r>
              <a:rPr lang="en-US" baseline="0" dirty="0">
                <a:latin typeface="Helvetica" pitchFamily="34" charset="0"/>
              </a:rPr>
              <a:t> as the keyboard and monitor are integrated into a single computer case.</a:t>
            </a: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A </a:t>
            </a:r>
            <a:r>
              <a:rPr lang="en-US" sz="1200" b="0" kern="1200" dirty="0">
                <a:solidFill>
                  <a:schemeClr val="tx1"/>
                </a:solidFill>
                <a:latin typeface="Arial" charset="0"/>
                <a:ea typeface="+mn-ea"/>
                <a:cs typeface="+mn-cs"/>
              </a:rPr>
              <a:t>netbook</a:t>
            </a:r>
            <a:r>
              <a:rPr lang="en-US" sz="1200" kern="1200" dirty="0">
                <a:solidFill>
                  <a:schemeClr val="tx1"/>
                </a:solidFill>
                <a:latin typeface="Arial" charset="0"/>
                <a:ea typeface="+mn-ea"/>
                <a:cs typeface="+mn-cs"/>
              </a:rPr>
              <a:t> is a small, lightweight notebook computer that is generally 7 to 10 inches wide and has a longer battery life than a notebook computer. </a:t>
            </a: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A </a:t>
            </a:r>
            <a:r>
              <a:rPr lang="en-US" sz="1200" b="0" kern="1200" dirty="0">
                <a:solidFill>
                  <a:schemeClr val="tx1"/>
                </a:solidFill>
                <a:latin typeface="Arial" charset="0"/>
                <a:ea typeface="+mn-ea"/>
                <a:cs typeface="+mn-cs"/>
              </a:rPr>
              <a:t>tablet PC </a:t>
            </a:r>
            <a:r>
              <a:rPr lang="en-US" sz="1200" kern="1200" dirty="0">
                <a:solidFill>
                  <a:schemeClr val="tx1"/>
                </a:solidFill>
                <a:latin typeface="Arial" charset="0"/>
                <a:ea typeface="+mn-ea"/>
                <a:cs typeface="+mn-cs"/>
              </a:rPr>
              <a:t> is similar to a notebook but features a touch-sensitive screen that can swivel and fold flat. Users input data and commands on a tablet PC via a special pen called a stylus or with their fingers. </a:t>
            </a:r>
          </a:p>
          <a:p>
            <a:pPr marL="0" marR="0" indent="0" algn="l" defTabSz="914400" rtl="0" eaLnBrk="0" fontAlgn="base" latinLnBrk="0" hangingPunct="0">
              <a:lnSpc>
                <a:spcPct val="100000"/>
              </a:lnSpc>
              <a:spcBef>
                <a:spcPct val="30000"/>
              </a:spcBef>
              <a:spcAft>
                <a:spcPct val="0"/>
              </a:spcAft>
              <a:buClr>
                <a:schemeClr val="tx1"/>
              </a:buClr>
              <a:buSzTx/>
              <a:buFontTx/>
              <a:buChar char="•"/>
              <a:tabLst/>
              <a:defRPr/>
            </a:pPr>
            <a:r>
              <a:rPr lang="en-US" sz="1200" kern="1200" dirty="0">
                <a:solidFill>
                  <a:schemeClr val="tx1"/>
                </a:solidFill>
                <a:latin typeface="Arial" charset="0"/>
                <a:ea typeface="+mn-ea"/>
                <a:cs typeface="+mn-cs"/>
              </a:rPr>
              <a:t>A </a:t>
            </a:r>
            <a:r>
              <a:rPr lang="en-US" sz="1200" b="0" kern="1200" dirty="0">
                <a:solidFill>
                  <a:schemeClr val="tx1"/>
                </a:solidFill>
                <a:latin typeface="Arial" charset="0"/>
                <a:ea typeface="+mn-ea"/>
                <a:cs typeface="+mn-cs"/>
              </a:rPr>
              <a:t>desktop computer </a:t>
            </a:r>
            <a:r>
              <a:rPr lang="en-US" sz="1200" kern="1200" dirty="0">
                <a:solidFill>
                  <a:schemeClr val="tx1"/>
                </a:solidFill>
                <a:latin typeface="Arial" charset="0"/>
                <a:ea typeface="+mn-ea"/>
                <a:cs typeface="+mn-cs"/>
              </a:rPr>
              <a:t>is intended for use at a single location, and therefore is stationary. It has</a:t>
            </a:r>
            <a:r>
              <a:rPr lang="en-US" baseline="0" dirty="0">
                <a:latin typeface="Helvetica" pitchFamily="34" charset="0"/>
              </a:rPr>
              <a:t> a case that houses t</a:t>
            </a:r>
            <a:r>
              <a:rPr lang="en-US" dirty="0">
                <a:latin typeface="Helvetica" pitchFamily="34" charset="0"/>
              </a:rPr>
              <a:t>he system unit and peripheral devices, such as monitors and printers that are connected to the computer</a:t>
            </a:r>
            <a:r>
              <a:rPr lang="en-US" baseline="0" dirty="0">
                <a:latin typeface="Helvetica" pitchFamily="34" charset="0"/>
              </a:rPr>
              <a:t>.</a:t>
            </a:r>
            <a:endParaRPr lang="en-US" dirty="0">
              <a:latin typeface="Helvetica" pitchFamily="34" charset="0"/>
            </a:endParaRPr>
          </a:p>
          <a:p>
            <a:pPr>
              <a:buClr>
                <a:schemeClr val="tx1"/>
              </a:buClr>
              <a:buFontTx/>
              <a:buChar char="•"/>
            </a:pPr>
            <a:r>
              <a:rPr lang="en-US" baseline="0" dirty="0">
                <a:latin typeface="Helvetica" pitchFamily="34" charset="0"/>
              </a:rPr>
              <a:t>The Apple iMac, </a:t>
            </a:r>
            <a:r>
              <a:rPr lang="en-US" sz="1200" kern="1200" dirty="0">
                <a:solidFill>
                  <a:schemeClr val="tx1"/>
                </a:solidFill>
                <a:latin typeface="Arial" charset="0"/>
                <a:ea typeface="+mn-ea"/>
                <a:cs typeface="+mn-cs"/>
              </a:rPr>
              <a:t>Dell Studio One 19”, and Gateway One</a:t>
            </a:r>
            <a:r>
              <a:rPr lang="en-US" baseline="0" dirty="0">
                <a:latin typeface="Helvetica" pitchFamily="34" charset="0"/>
              </a:rPr>
              <a:t> pack their components into an all-in-one design.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
        <p:nvSpPr>
          <p:cNvPr id="5" name="Date Placeholder 4"/>
          <p:cNvSpPr>
            <a:spLocks noGrp="1"/>
          </p:cNvSpPr>
          <p:nvPr>
            <p:ph type="dt" sz="half" idx="11"/>
          </p:nvPr>
        </p:nvSpPr>
        <p:spPr>
          <a:xfrm>
            <a:off x="457200" y="6477000"/>
            <a:ext cx="43434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6" name="Slide Number Placeholder 5"/>
          <p:cNvSpPr>
            <a:spLocks noGrp="1"/>
          </p:cNvSpPr>
          <p:nvPr>
            <p:ph type="sldNum" sz="quarter" idx="12"/>
          </p:nvPr>
        </p:nvSpPr>
        <p:spPr/>
        <p:txBody>
          <a:bodyPr/>
          <a:lstStyle>
            <a:lvl1pPr>
              <a:defRPr/>
            </a:lvl1pPr>
          </a:lstStyle>
          <a:p>
            <a:pPr>
              <a:defRPr/>
            </a:pPr>
            <a:fld id="{598CF9D9-C0D4-4FA5-8876-91AC9D0B6494}"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
        <p:nvSpPr>
          <p:cNvPr id="5" name="Date Placeholder 4"/>
          <p:cNvSpPr>
            <a:spLocks noGrp="1"/>
          </p:cNvSpPr>
          <p:nvPr>
            <p:ph type="dt" sz="half" idx="11"/>
          </p:nvPr>
        </p:nvSpPr>
        <p:spPr>
          <a:xfrm>
            <a:off x="457200" y="6477000"/>
            <a:ext cx="48006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6" name="Slide Number Placeholder 5"/>
          <p:cNvSpPr>
            <a:spLocks noGrp="1"/>
          </p:cNvSpPr>
          <p:nvPr>
            <p:ph type="sldNum" sz="quarter" idx="12"/>
          </p:nvPr>
        </p:nvSpPr>
        <p:spPr/>
        <p:txBody>
          <a:bodyPr/>
          <a:lstStyle>
            <a:lvl1pPr>
              <a:defRPr/>
            </a:lvl1pPr>
          </a:lstStyle>
          <a:p>
            <a:pPr>
              <a:defRPr/>
            </a:pPr>
            <a:fld id="{413086B5-B724-439C-B747-93083E4DCC73}"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dt" sz="half" idx="11"/>
          </p:nvPr>
        </p:nvSpPr>
        <p:spPr>
          <a:ln/>
        </p:spPr>
        <p:txBody>
          <a:bodyPr/>
          <a:lstStyle>
            <a:lvl1pPr>
              <a:defRPr/>
            </a:lvl1pPr>
          </a:lstStyle>
          <a:p>
            <a:pPr>
              <a:defRPr/>
            </a:pPr>
            <a:r>
              <a:rPr lang="en-US" dirty="0"/>
              <a:t>Copyright © 2012 Pearson Education, Inc. Publishing as Prentice Hall</a:t>
            </a:r>
            <a:endParaRPr lang="en-US" dirty="0">
              <a:solidFill>
                <a:srgbClr val="FFFBDD"/>
              </a:solidFill>
            </a:endParaRPr>
          </a:p>
        </p:txBody>
      </p:sp>
      <p:sp>
        <p:nvSpPr>
          <p:cNvPr id="6" name="Rectangle 8"/>
          <p:cNvSpPr>
            <a:spLocks noGrp="1" noChangeArrowheads="1"/>
          </p:cNvSpPr>
          <p:nvPr>
            <p:ph type="sldNum" sz="quarter" idx="12"/>
          </p:nvPr>
        </p:nvSpPr>
        <p:spPr>
          <a:ln/>
        </p:spPr>
        <p:txBody>
          <a:bodyPr/>
          <a:lstStyle>
            <a:lvl1pPr>
              <a:defRPr/>
            </a:lvl1pPr>
          </a:lstStyle>
          <a:p>
            <a:pPr>
              <a:defRPr/>
            </a:pPr>
            <a:fld id="{16CD5731-048F-4732-8EB9-2B3DA112326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
        <p:nvSpPr>
          <p:cNvPr id="5" name="Date Placeholder 4"/>
          <p:cNvSpPr>
            <a:spLocks noGrp="1"/>
          </p:cNvSpPr>
          <p:nvPr>
            <p:ph type="dt" sz="half" idx="11"/>
          </p:nvPr>
        </p:nvSpPr>
        <p:spPr>
          <a:xfrm>
            <a:off x="457200" y="6477000"/>
            <a:ext cx="4495800" cy="3810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6" name="Slide Number Placeholder 5"/>
          <p:cNvSpPr>
            <a:spLocks noGrp="1"/>
          </p:cNvSpPr>
          <p:nvPr>
            <p:ph type="sldNum" sz="quarter" idx="12"/>
          </p:nvPr>
        </p:nvSpPr>
        <p:spPr/>
        <p:txBody>
          <a:bodyPr/>
          <a:lstStyle>
            <a:lvl1pPr>
              <a:defRPr/>
            </a:lvl1pPr>
          </a:lstStyle>
          <a:p>
            <a:pPr>
              <a:defRPr/>
            </a:pPr>
            <a:fld id="{8EE202F5-DFD7-4A13-B177-C17ED1210866}"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
        <p:nvSpPr>
          <p:cNvPr id="6" name="Date Placeholder 5"/>
          <p:cNvSpPr>
            <a:spLocks noGrp="1"/>
          </p:cNvSpPr>
          <p:nvPr>
            <p:ph type="dt" sz="half" idx="11"/>
          </p:nvPr>
        </p:nvSpPr>
        <p:spPr>
          <a:xfrm>
            <a:off x="457200" y="6477000"/>
            <a:ext cx="46482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7" name="Slide Number Placeholder 6"/>
          <p:cNvSpPr>
            <a:spLocks noGrp="1"/>
          </p:cNvSpPr>
          <p:nvPr>
            <p:ph type="sldNum" sz="quarter" idx="12"/>
          </p:nvPr>
        </p:nvSpPr>
        <p:spPr/>
        <p:txBody>
          <a:bodyPr/>
          <a:lstStyle>
            <a:lvl1pPr>
              <a:defRPr/>
            </a:lvl1pPr>
          </a:lstStyle>
          <a:p>
            <a:pPr>
              <a:defRPr/>
            </a:pPr>
            <a:fld id="{2E26AD14-6888-4082-8D03-7EC78B7C0D0A}"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endParaRPr lang="en-US" dirty="0"/>
          </a:p>
        </p:txBody>
      </p:sp>
      <p:sp>
        <p:nvSpPr>
          <p:cNvPr id="7" name="Date Placeholder 6"/>
          <p:cNvSpPr>
            <a:spLocks noGrp="1"/>
          </p:cNvSpPr>
          <p:nvPr>
            <p:ph type="dt" sz="half" idx="11"/>
          </p:nvPr>
        </p:nvSpPr>
        <p:spPr>
          <a:xfrm>
            <a:off x="457200" y="6477000"/>
            <a:ext cx="48006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8" name="Slide Number Placeholder 7"/>
          <p:cNvSpPr>
            <a:spLocks noGrp="1"/>
          </p:cNvSpPr>
          <p:nvPr>
            <p:ph type="sldNum" sz="quarter" idx="12"/>
          </p:nvPr>
        </p:nvSpPr>
        <p:spPr/>
        <p:txBody>
          <a:bodyPr/>
          <a:lstStyle>
            <a:lvl1pPr>
              <a:defRPr/>
            </a:lvl1pPr>
          </a:lstStyle>
          <a:p>
            <a:pPr>
              <a:defRPr/>
            </a:pPr>
            <a:fld id="{23E43C52-9981-438A-A8E6-C4F4A92E8420}"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0C2FA82-451A-4F57-85EA-62C51B363F37}"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DF949479-1CC6-47DA-8F8B-D801C73CA580}"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E55D2E45-7010-4450-BFEB-C42212623DCC}" type="slidenum">
              <a:rPr lang="en-US"/>
              <a:pPr>
                <a:defRPr/>
              </a:pPr>
              <a:t>‹#›</a:t>
            </a:fld>
            <a:endParaRPr 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BC71B75A-FBD2-4064-A19F-0841F91CDC55}" type="slidenum">
              <a:rPr lang="en-US"/>
              <a:pPr>
                <a:defRPr/>
              </a:pPr>
              <a:t>‹#›</a:t>
            </a:fld>
            <a:endParaRPr 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8E64FBC9-AF6D-4593-B44E-EA9650D96820}"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
        <p:nvSpPr>
          <p:cNvPr id="5" name="Date Placeholder 4"/>
          <p:cNvSpPr>
            <a:spLocks noGrp="1"/>
          </p:cNvSpPr>
          <p:nvPr>
            <p:ph type="dt" sz="half" idx="11"/>
          </p:nvPr>
        </p:nvSpPr>
        <p:spPr>
          <a:xfrm>
            <a:off x="457200" y="6477000"/>
            <a:ext cx="45720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6" name="Slide Number Placeholder 5"/>
          <p:cNvSpPr>
            <a:spLocks noGrp="1"/>
          </p:cNvSpPr>
          <p:nvPr>
            <p:ph type="sldNum" sz="quarter" idx="12"/>
          </p:nvPr>
        </p:nvSpPr>
        <p:spPr/>
        <p:txBody>
          <a:bodyPr/>
          <a:lstStyle>
            <a:lvl1pPr>
              <a:defRPr/>
            </a:lvl1pPr>
          </a:lstStyle>
          <a:p>
            <a:pPr>
              <a:defRPr/>
            </a:pPr>
            <a:fld id="{94A88D6B-75DB-4BC1-A506-DCDF10074433}"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CF17DF1-F52A-452C-85D5-6D33B70A1F2E}" type="slidenum">
              <a:rPr lang="en-US"/>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45D55C5-7F2A-4AB3-9FB6-E2E592DCFA54}" type="slidenum">
              <a:rPr lang="en-US"/>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56A0CC9-9D24-4E84-BFC3-222A8F697005}" type="slidenum">
              <a:rPr lang="en-US"/>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4646CAB-ADB5-4669-89ED-74CA8BFF3573}" type="slidenum">
              <a:rPr lang="en-US"/>
              <a:pPr>
                <a:defRPr/>
              </a:pPr>
              <a:t>‹#›</a:t>
            </a:fld>
            <a:endParaRPr 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F4E9954-D5C1-47DC-A56A-26B2CF8DDB2C}"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endParaRPr lang="en-US" dirty="0"/>
          </a:p>
        </p:txBody>
      </p:sp>
      <p:sp>
        <p:nvSpPr>
          <p:cNvPr id="5" name="Date Placeholder 4"/>
          <p:cNvSpPr>
            <a:spLocks noGrp="1"/>
          </p:cNvSpPr>
          <p:nvPr>
            <p:ph type="dt" sz="half" idx="11"/>
          </p:nvPr>
        </p:nvSpPr>
        <p:spPr>
          <a:xfrm>
            <a:off x="457200" y="6477000"/>
            <a:ext cx="46482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6" name="Slide Number Placeholder 5"/>
          <p:cNvSpPr>
            <a:spLocks noGrp="1"/>
          </p:cNvSpPr>
          <p:nvPr>
            <p:ph type="sldNum" sz="quarter" idx="12"/>
          </p:nvPr>
        </p:nvSpPr>
        <p:spPr/>
        <p:txBody>
          <a:bodyPr/>
          <a:lstStyle>
            <a:lvl1pPr>
              <a:defRPr/>
            </a:lvl1pPr>
          </a:lstStyle>
          <a:p>
            <a:pPr>
              <a:defRPr/>
            </a:pPr>
            <a:fld id="{751E6CE0-B455-4BA1-A4B6-CC3FDB07199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
        <p:nvSpPr>
          <p:cNvPr id="6" name="Date Placeholder 5"/>
          <p:cNvSpPr>
            <a:spLocks noGrp="1"/>
          </p:cNvSpPr>
          <p:nvPr>
            <p:ph type="dt" sz="half" idx="11"/>
          </p:nvPr>
        </p:nvSpPr>
        <p:spPr>
          <a:xfrm>
            <a:off x="457200" y="6477000"/>
            <a:ext cx="44196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7" name="Slide Number Placeholder 6"/>
          <p:cNvSpPr>
            <a:spLocks noGrp="1"/>
          </p:cNvSpPr>
          <p:nvPr>
            <p:ph type="sldNum" sz="quarter" idx="12"/>
          </p:nvPr>
        </p:nvSpPr>
        <p:spPr/>
        <p:txBody>
          <a:bodyPr/>
          <a:lstStyle>
            <a:lvl1pPr>
              <a:defRPr/>
            </a:lvl1pPr>
          </a:lstStyle>
          <a:p>
            <a:pPr>
              <a:defRPr/>
            </a:pPr>
            <a:fld id="{0D360F1C-6E14-4A3D-BC10-59F0907D7FC4}"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endParaRPr lang="en-US" dirty="0"/>
          </a:p>
        </p:txBody>
      </p:sp>
      <p:sp>
        <p:nvSpPr>
          <p:cNvPr id="8" name="Date Placeholder 7"/>
          <p:cNvSpPr>
            <a:spLocks noGrp="1"/>
          </p:cNvSpPr>
          <p:nvPr>
            <p:ph type="dt" sz="half" idx="11"/>
          </p:nvPr>
        </p:nvSpPr>
        <p:spPr>
          <a:xfrm>
            <a:off x="457200" y="6477000"/>
            <a:ext cx="54102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9" name="Slide Number Placeholder 8"/>
          <p:cNvSpPr>
            <a:spLocks noGrp="1"/>
          </p:cNvSpPr>
          <p:nvPr>
            <p:ph type="sldNum" sz="quarter" idx="12"/>
          </p:nvPr>
        </p:nvSpPr>
        <p:spPr/>
        <p:txBody>
          <a:bodyPr/>
          <a:lstStyle>
            <a:lvl1pPr>
              <a:defRPr/>
            </a:lvl1pPr>
          </a:lstStyle>
          <a:p>
            <a:pPr>
              <a:defRPr/>
            </a:pPr>
            <a:fld id="{EF29EC1F-708D-4EEA-8108-3402281954C7}"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endParaRPr lang="en-US" dirty="0"/>
          </a:p>
        </p:txBody>
      </p:sp>
      <p:sp>
        <p:nvSpPr>
          <p:cNvPr id="4" name="Date Placeholder 3"/>
          <p:cNvSpPr>
            <a:spLocks noGrp="1"/>
          </p:cNvSpPr>
          <p:nvPr>
            <p:ph type="dt" sz="half" idx="11"/>
          </p:nvPr>
        </p:nvSpPr>
        <p:spPr>
          <a:xfrm>
            <a:off x="457200" y="6477000"/>
            <a:ext cx="46482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5" name="Slide Number Placeholder 4"/>
          <p:cNvSpPr>
            <a:spLocks noGrp="1"/>
          </p:cNvSpPr>
          <p:nvPr>
            <p:ph type="sldNum" sz="quarter" idx="12"/>
          </p:nvPr>
        </p:nvSpPr>
        <p:spPr/>
        <p:txBody>
          <a:bodyPr/>
          <a:lstStyle>
            <a:lvl1pPr>
              <a:defRPr/>
            </a:lvl1pPr>
          </a:lstStyle>
          <a:p>
            <a:pPr>
              <a:defRPr/>
            </a:pPr>
            <a:fld id="{985A1ADF-56E2-4700-B80B-078FBF5437F1}"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Date Placeholder 2"/>
          <p:cNvSpPr>
            <a:spLocks noGrp="1"/>
          </p:cNvSpPr>
          <p:nvPr>
            <p:ph type="dt" sz="half" idx="11"/>
          </p:nvPr>
        </p:nvSpPr>
        <p:spPr>
          <a:xfrm>
            <a:off x="457200" y="6477000"/>
            <a:ext cx="4876800" cy="3810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4" name="Slide Number Placeholder 3"/>
          <p:cNvSpPr>
            <a:spLocks noGrp="1"/>
          </p:cNvSpPr>
          <p:nvPr>
            <p:ph type="sldNum" sz="quarter" idx="12"/>
          </p:nvPr>
        </p:nvSpPr>
        <p:spPr/>
        <p:txBody>
          <a:bodyPr/>
          <a:lstStyle>
            <a:lvl1pPr>
              <a:defRPr/>
            </a:lvl1pPr>
          </a:lstStyle>
          <a:p>
            <a:pPr>
              <a:defRPr/>
            </a:pPr>
            <a:fld id="{E6A732F3-F1DC-441F-8CD3-71A4313F6CA8}"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
        <p:nvSpPr>
          <p:cNvPr id="6" name="Date Placeholder 5"/>
          <p:cNvSpPr>
            <a:spLocks noGrp="1"/>
          </p:cNvSpPr>
          <p:nvPr>
            <p:ph type="dt" sz="half" idx="11"/>
          </p:nvPr>
        </p:nvSpPr>
        <p:spPr>
          <a:xfrm>
            <a:off x="457200" y="6477000"/>
            <a:ext cx="50292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7" name="Slide Number Placeholder 6"/>
          <p:cNvSpPr>
            <a:spLocks noGrp="1"/>
          </p:cNvSpPr>
          <p:nvPr>
            <p:ph type="sldNum" sz="quarter" idx="12"/>
          </p:nvPr>
        </p:nvSpPr>
        <p:spPr/>
        <p:txBody>
          <a:bodyPr/>
          <a:lstStyle>
            <a:lvl1pPr>
              <a:defRPr/>
            </a:lvl1pPr>
          </a:lstStyle>
          <a:p>
            <a:pPr>
              <a:defRPr/>
            </a:pPr>
            <a:fld id="{7649644B-2A0B-4D3B-9E21-448B516D010E}"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dirty="0"/>
          </a:p>
        </p:txBody>
      </p:sp>
      <p:sp>
        <p:nvSpPr>
          <p:cNvPr id="6" name="Date Placeholder 5"/>
          <p:cNvSpPr>
            <a:spLocks noGrp="1"/>
          </p:cNvSpPr>
          <p:nvPr>
            <p:ph type="dt" sz="half" idx="11"/>
          </p:nvPr>
        </p:nvSpPr>
        <p:spPr>
          <a:xfrm>
            <a:off x="457200" y="6477000"/>
            <a:ext cx="4495800" cy="152400"/>
          </a:xfrm>
        </p:spPr>
        <p:txBody>
          <a:bodyPr/>
          <a:lstStyle>
            <a:lvl1pPr>
              <a:defRPr sz="1050"/>
            </a:lvl1pPr>
          </a:lstStyle>
          <a:p>
            <a:pPr>
              <a:defRPr/>
            </a:pPr>
            <a:r>
              <a:rPr lang="en-US" dirty="0"/>
              <a:t>Copyright © 2012 Pearson Education, Inc. Publishing as Prentice Hall</a:t>
            </a:r>
            <a:endParaRPr lang="en-US" dirty="0">
              <a:solidFill>
                <a:srgbClr val="FFFBDD"/>
              </a:solidFill>
            </a:endParaRPr>
          </a:p>
        </p:txBody>
      </p:sp>
      <p:sp>
        <p:nvSpPr>
          <p:cNvPr id="7" name="Slide Number Placeholder 6"/>
          <p:cNvSpPr>
            <a:spLocks noGrp="1"/>
          </p:cNvSpPr>
          <p:nvPr>
            <p:ph type="sldNum" sz="quarter" idx="12"/>
          </p:nvPr>
        </p:nvSpPr>
        <p:spPr/>
        <p:txBody>
          <a:bodyPr/>
          <a:lstStyle>
            <a:lvl1pPr>
              <a:defRPr/>
            </a:lvl1pPr>
          </a:lstStyle>
          <a:p>
            <a:pPr>
              <a:defRPr/>
            </a:pPr>
            <a:fld id="{46888FE8-F6B3-49C2-86C8-7BBA8A32D906}"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 /><Relationship Id="rId3" Type="http://schemas.openxmlformats.org/officeDocument/2006/relationships/slideLayout" Target="../slideLayouts/slideLayout17.xml" /><Relationship Id="rId7" Type="http://schemas.openxmlformats.org/officeDocument/2006/relationships/slideLayout" Target="../slideLayouts/slideLayout21.xml" /><Relationship Id="rId2" Type="http://schemas.openxmlformats.org/officeDocument/2006/relationships/slideLayout" Target="../slideLayouts/slideLayout16.xml" /><Relationship Id="rId1" Type="http://schemas.openxmlformats.org/officeDocument/2006/relationships/slideLayout" Target="../slideLayouts/slideLayout15.xml" /><Relationship Id="rId6" Type="http://schemas.openxmlformats.org/officeDocument/2006/relationships/slideLayout" Target="../slideLayouts/slideLayout20.xml" /><Relationship Id="rId11" Type="http://schemas.openxmlformats.org/officeDocument/2006/relationships/theme" Target="../theme/theme2.xml" /><Relationship Id="rId5" Type="http://schemas.openxmlformats.org/officeDocument/2006/relationships/slideLayout" Target="../slideLayouts/slideLayout19.xml" /><Relationship Id="rId10" Type="http://schemas.openxmlformats.org/officeDocument/2006/relationships/slideLayout" Target="../slideLayouts/slideLayout24.xml" /><Relationship Id="rId4" Type="http://schemas.openxmlformats.org/officeDocument/2006/relationships/slideLayout" Target="../slideLayouts/slideLayout18.xml" /><Relationship Id="rId9" Type="http://schemas.openxmlformats.org/officeDocument/2006/relationships/slideLayout" Target="../slideLayouts/slideLayout2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8" name="Rectangle 14"/>
          <p:cNvSpPr>
            <a:spLocks noChangeArrowheads="1"/>
          </p:cNvSpPr>
          <p:nvPr userDrawn="1"/>
        </p:nvSpPr>
        <p:spPr bwMode="auto">
          <a:xfrm>
            <a:off x="0" y="0"/>
            <a:ext cx="250825" cy="6858000"/>
          </a:xfrm>
          <a:prstGeom prst="rect">
            <a:avLst/>
          </a:prstGeom>
          <a:solidFill>
            <a:srgbClr val="008000"/>
          </a:solidFill>
          <a:ln w="9525">
            <a:solidFill>
              <a:srgbClr val="008000"/>
            </a:solidFill>
            <a:miter lim="800000"/>
            <a:headEnd/>
            <a:tailEnd/>
          </a:ln>
        </p:spPr>
        <p:txBody>
          <a:bodyPr wrap="none" anchor="ctr"/>
          <a:lstStyle/>
          <a:p>
            <a:pPr>
              <a:defRPr/>
            </a:pPr>
            <a:endParaRPr lang="en-US" sz="1800" dirty="0">
              <a:latin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bg1"/>
                </a:solidFill>
                <a:latin typeface="+mn-lt"/>
              </a:defRPr>
            </a:lvl1pPr>
          </a:lstStyle>
          <a:p>
            <a:pPr>
              <a:defRPr/>
            </a:pPr>
            <a:endParaRPr lang="en-US" dirty="0"/>
          </a:p>
        </p:txBody>
      </p:sp>
      <p:sp>
        <p:nvSpPr>
          <p:cNvPr id="1030" name="Rectangle 6"/>
          <p:cNvSpPr>
            <a:spLocks noGrp="1" noChangeArrowheads="1"/>
          </p:cNvSpPr>
          <p:nvPr>
            <p:ph type="dt" sz="half" idx="2"/>
          </p:nvPr>
        </p:nvSpPr>
        <p:spPr bwMode="auto">
          <a:xfrm>
            <a:off x="457200" y="6477000"/>
            <a:ext cx="49530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50">
                <a:latin typeface="+mn-lt"/>
              </a:defRPr>
            </a:lvl1pPr>
          </a:lstStyle>
          <a:p>
            <a:pPr>
              <a:defRPr/>
            </a:pPr>
            <a:r>
              <a:rPr lang="en-US" dirty="0"/>
              <a:t>Copyright © 2012 Pearson Education, Inc. Publishing as Prentice Hall</a:t>
            </a:r>
            <a:endParaRPr lang="en-US" dirty="0">
              <a:solidFill>
                <a:srgbClr val="FFFBDD"/>
              </a:solidFill>
            </a:endParaRPr>
          </a:p>
        </p:txBody>
      </p:sp>
      <p:sp>
        <p:nvSpPr>
          <p:cNvPr id="1032" name="Rectangle 8"/>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latin typeface="+mn-lt"/>
              </a:defRPr>
            </a:lvl1pPr>
          </a:lstStyle>
          <a:p>
            <a:pPr>
              <a:defRPr/>
            </a:pPr>
            <a:fld id="{0770862B-48BD-4EDA-97D9-8DE8A91257F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77" r:id="rId11"/>
    <p:sldLayoutId id="2147483698" r:id="rId12"/>
    <p:sldLayoutId id="2147483699" r:id="rId13"/>
    <p:sldLayoutId id="2147483700" r:id="rId14"/>
  </p:sldLayoutIdLst>
  <p:transition/>
  <p:hf hdr="0" ftr="0"/>
  <p:txStyles>
    <p:titleStyle>
      <a:lvl1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5pPr>
      <a:lvl6pPr marL="457200"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6pPr>
      <a:lvl7pPr marL="914400"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7pPr>
      <a:lvl8pPr marL="1371600"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8pPr>
      <a:lvl9pPr marL="1828800"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1"/>
        </a:buClr>
        <a:buSzPct val="100000"/>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hlink"/>
            </a:gs>
            <a:gs pos="100000">
              <a:schemeClr val="tx2"/>
            </a:gs>
          </a:gsLst>
          <a:lin ang="5400000" scaled="1"/>
        </a:gra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8483"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84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400">
                <a:solidFill>
                  <a:srgbClr val="000000"/>
                </a:solidFill>
                <a:effectLst>
                  <a:outerShdw blurRad="38100" dist="38100" dir="2700000" algn="tl">
                    <a:srgbClr val="FFFFFF"/>
                  </a:outerShdw>
                </a:effectLst>
                <a:latin typeface="Arial" charset="0"/>
              </a:defRPr>
            </a:lvl1pPr>
          </a:lstStyle>
          <a:p>
            <a:pPr>
              <a:defRPr/>
            </a:pPr>
            <a:fld id="{9FC03C12-1718-4DFD-8773-096BBDD7514B}" type="slidenum">
              <a:rPr lang="en-US"/>
              <a:pPr>
                <a:defRPr/>
              </a:pPr>
              <a:t>‹#›</a:t>
            </a:fld>
            <a:endParaRPr lang="en-US" dirty="0"/>
          </a:p>
        </p:txBody>
      </p:sp>
      <p:sp>
        <p:nvSpPr>
          <p:cNvPr id="148487" name="Text Box 7"/>
          <p:cNvSpPr txBox="1">
            <a:spLocks noChangeArrowheads="1"/>
          </p:cNvSpPr>
          <p:nvPr/>
        </p:nvSpPr>
        <p:spPr bwMode="auto">
          <a:xfrm>
            <a:off x="441325" y="6262688"/>
            <a:ext cx="1187450" cy="400050"/>
          </a:xfrm>
          <a:prstGeom prst="rect">
            <a:avLst/>
          </a:prstGeom>
          <a:noFill/>
          <a:ln w="12700">
            <a:noFill/>
            <a:miter lim="800000"/>
            <a:headEnd/>
            <a:tailEnd/>
          </a:ln>
          <a:effectLst/>
        </p:spPr>
        <p:txBody>
          <a:bodyPr wrap="none">
            <a:spAutoFit/>
          </a:bodyPr>
          <a:lstStyle/>
          <a:p>
            <a:pPr eaLnBrk="0" hangingPunct="0">
              <a:defRPr/>
            </a:pPr>
            <a:r>
              <a:rPr lang="en-US" sz="2000" dirty="0">
                <a:solidFill>
                  <a:srgbClr val="000000"/>
                </a:solidFill>
                <a:latin typeface="Times New Roman" pitchFamily="18" charset="0"/>
              </a:rPr>
              <a:t>Chapter 2</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cs typeface="Arial" charset="0"/>
        </a:defRPr>
      </a:lvl9pPr>
    </p:titleStyle>
    <p:bodyStyle>
      <a:lvl1pPr marL="342900" indent="-342900" algn="l" rtl="0" eaLnBrk="0" fontAlgn="base" hangingPunct="0">
        <a:spcBef>
          <a:spcPct val="20000"/>
        </a:spcBef>
        <a:spcAft>
          <a:spcPct val="0"/>
        </a:spcAft>
        <a:buClr>
          <a:schemeClr val="bg1"/>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bg1"/>
        </a:buClr>
        <a:buSzPct val="65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bg1"/>
        </a:buClr>
        <a:buSzPct val="65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bg1"/>
        </a:buClr>
        <a:buSzPct val="65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3.xml"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6.tiff"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6.xml" /><Relationship Id="rId1" Type="http://schemas.openxmlformats.org/officeDocument/2006/relationships/slideLayout" Target="../slideLayouts/slideLayout4.xml" /><Relationship Id="rId4" Type="http://schemas.openxmlformats.org/officeDocument/2006/relationships/image" Target="../media/image10.jpeg"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32.xml" /><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33.xml"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35.xml" /><Relationship Id="rId1" Type="http://schemas.openxmlformats.org/officeDocument/2006/relationships/slideLayout" Target="../slideLayouts/slideLayout2.xml" /><Relationship Id="rId4" Type="http://schemas.openxmlformats.org/officeDocument/2006/relationships/image" Target="../media/image17.jpeg" /></Relationships>
</file>

<file path=ppt/slides/_rels/slide36.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37.xml" /><Relationship Id="rId1" Type="http://schemas.openxmlformats.org/officeDocument/2006/relationships/slideLayout" Target="../slideLayouts/slideLayout2.xml" /><Relationship Id="rId4" Type="http://schemas.openxmlformats.org/officeDocument/2006/relationships/image" Target="../media/image20.jpeg"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notesSlide" Target="../notesSlides/notesSlide49.xml" /><Relationship Id="rId1" Type="http://schemas.openxmlformats.org/officeDocument/2006/relationships/slideLayout" Target="../slideLayouts/slideLayout20.xml" /><Relationship Id="rId4" Type="http://schemas.openxmlformats.org/officeDocument/2006/relationships/image" Target="cid:3287383400_2177562" TargetMode="Externa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16C2FA05-5AB2-42C4-8796-33D061EC5588}" type="slidenum">
              <a:rPr lang="en-US"/>
              <a:pPr>
                <a:defRPr/>
              </a:pPr>
              <a:t>1</a:t>
            </a:fld>
            <a:endParaRPr lang="en-US" dirty="0"/>
          </a:p>
        </p:txBody>
      </p:sp>
      <p:sp>
        <p:nvSpPr>
          <p:cNvPr id="6150" name="Rectangle 6"/>
          <p:cNvSpPr>
            <a:spLocks noGrp="1" noChangeArrowheads="1"/>
          </p:cNvSpPr>
          <p:nvPr>
            <p:ph type="subTitle" idx="1"/>
          </p:nvPr>
        </p:nvSpPr>
        <p:spPr>
          <a:xfrm>
            <a:off x="1219200" y="3048000"/>
            <a:ext cx="6400800" cy="1752600"/>
          </a:xfrm>
        </p:spPr>
        <p:txBody>
          <a:bodyPr/>
          <a:lstStyle/>
          <a:p>
            <a:pPr marL="342900" indent="-342900">
              <a:defRPr/>
            </a:pPr>
            <a:r>
              <a:rPr lang="en-US" dirty="0">
                <a:effectLst>
                  <a:outerShdw blurRad="38100" dist="38100" dir="2700000" algn="tl">
                    <a:srgbClr val="000000">
                      <a:alpha val="43137"/>
                    </a:srgbClr>
                  </a:outerShdw>
                </a:effectLst>
              </a:rPr>
              <a:t>Chapter 2</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Looking at Computers: Understanding the Parts</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8D4D542-5472-4ED7-8F69-2D2664FF569C}" type="slidenum">
              <a:rPr lang="en-US"/>
              <a:pPr>
                <a:defRPr/>
              </a:pPr>
              <a:t>10</a:t>
            </a:fld>
            <a:endParaRPr lang="en-US" dirty="0"/>
          </a:p>
        </p:txBody>
      </p:sp>
      <p:sp>
        <p:nvSpPr>
          <p:cNvPr id="18437" name="Rectangle 5"/>
          <p:cNvSpPr>
            <a:spLocks noGrp="1" noChangeArrowheads="1"/>
          </p:cNvSpPr>
          <p:nvPr>
            <p:ph type="title"/>
          </p:nvPr>
        </p:nvSpPr>
        <p:spPr/>
        <p:txBody>
          <a:bodyPr/>
          <a:lstStyle/>
          <a:p>
            <a:pPr>
              <a:defRPr/>
            </a:pPr>
            <a:r>
              <a:rPr lang="en-US" dirty="0"/>
              <a:t>Types of Computers</a:t>
            </a:r>
          </a:p>
        </p:txBody>
      </p:sp>
      <p:sp>
        <p:nvSpPr>
          <p:cNvPr id="18438" name="Rectangle 6"/>
          <p:cNvSpPr>
            <a:spLocks noGrp="1" noChangeArrowheads="1"/>
          </p:cNvSpPr>
          <p:nvPr>
            <p:ph type="body" idx="1"/>
          </p:nvPr>
        </p:nvSpPr>
        <p:spPr>
          <a:xfrm>
            <a:off x="457200" y="1600200"/>
            <a:ext cx="7620000" cy="4343400"/>
          </a:xfrm>
        </p:spPr>
        <p:txBody>
          <a:bodyPr/>
          <a:lstStyle/>
          <a:p>
            <a:pPr>
              <a:defRPr/>
            </a:pPr>
            <a:r>
              <a:rPr lang="en-US" dirty="0">
                <a:effectLst/>
              </a:rPr>
              <a:t>Mainframe: Supports hundreds of users simultaneously</a:t>
            </a:r>
          </a:p>
          <a:p>
            <a:pPr>
              <a:defRPr/>
            </a:pPr>
            <a:r>
              <a:rPr lang="en-US" dirty="0">
                <a:effectLst/>
              </a:rPr>
              <a:t>Supercomputer: Performs complex calculations rapidly</a:t>
            </a:r>
          </a:p>
          <a:p>
            <a:pPr>
              <a:defRPr/>
            </a:pPr>
            <a:r>
              <a:rPr lang="en-US" dirty="0">
                <a:effectLst/>
              </a:rPr>
              <a:t>Embedded: Self-contained computer performing dedicated functions</a:t>
            </a:r>
          </a:p>
        </p:txBody>
      </p:sp>
      <p:sp>
        <p:nvSpPr>
          <p:cNvPr id="6" name="Date Placeholder 5"/>
          <p:cNvSpPr>
            <a:spLocks noGrp="1"/>
          </p:cNvSpPr>
          <p:nvPr>
            <p:ph type="dt" sz="quarter" idx="11"/>
          </p:nvPr>
        </p:nvSpPr>
        <p:spPr/>
        <p:txBody>
          <a:bodyPr/>
          <a:lstStyle/>
          <a:p>
            <a:pPr>
              <a:defRPr/>
            </a:pPr>
            <a:r>
              <a:rPr lang="en-US" dirty="0"/>
              <a:t>Copyright © 2011 Pearson Education, Inc. Publishing as Prentice Hall</a:t>
            </a:r>
            <a:endParaRPr lang="en-US" dirty="0">
              <a:solidFill>
                <a:srgbClr val="FFFBDD"/>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type="title"/>
          </p:nvPr>
        </p:nvSpPr>
        <p:spPr/>
        <p:txBody>
          <a:bodyPr/>
          <a:lstStyle/>
          <a:p>
            <a:pPr>
              <a:defRPr/>
            </a:pPr>
            <a:r>
              <a:rPr lang="en-US" dirty="0"/>
              <a:t>Input Devices</a:t>
            </a:r>
          </a:p>
        </p:txBody>
      </p:sp>
      <p:sp>
        <p:nvSpPr>
          <p:cNvPr id="26630" name="Rectangle 6"/>
          <p:cNvSpPr>
            <a:spLocks noGrp="1" noChangeArrowheads="1"/>
          </p:cNvSpPr>
          <p:nvPr>
            <p:ph idx="1"/>
          </p:nvPr>
        </p:nvSpPr>
        <p:spPr/>
        <p:txBody>
          <a:bodyPr/>
          <a:lstStyle/>
          <a:p>
            <a:pPr>
              <a:lnSpc>
                <a:spcPct val="90000"/>
              </a:lnSpc>
              <a:defRPr/>
            </a:pPr>
            <a:r>
              <a:rPr lang="en-US" dirty="0">
                <a:effectLst/>
              </a:rPr>
              <a:t>Devices used to enter information or instructions into the computer</a:t>
            </a:r>
          </a:p>
          <a:p>
            <a:pPr lvl="1">
              <a:lnSpc>
                <a:spcPct val="90000"/>
              </a:lnSpc>
              <a:defRPr/>
            </a:pPr>
            <a:r>
              <a:rPr lang="en-US" dirty="0">
                <a:effectLst/>
              </a:rPr>
              <a:t>Keyboard</a:t>
            </a:r>
          </a:p>
          <a:p>
            <a:pPr lvl="1">
              <a:lnSpc>
                <a:spcPct val="90000"/>
              </a:lnSpc>
              <a:defRPr/>
            </a:pPr>
            <a:r>
              <a:rPr lang="en-US" dirty="0">
                <a:effectLst/>
              </a:rPr>
              <a:t>Mouse/pointing device</a:t>
            </a:r>
          </a:p>
          <a:p>
            <a:pPr lvl="1">
              <a:lnSpc>
                <a:spcPct val="90000"/>
              </a:lnSpc>
              <a:defRPr/>
            </a:pPr>
            <a:r>
              <a:rPr lang="en-US" dirty="0">
                <a:effectLst/>
              </a:rPr>
              <a:t>Microphone </a:t>
            </a:r>
          </a:p>
          <a:p>
            <a:pPr lvl="1">
              <a:lnSpc>
                <a:spcPct val="90000"/>
              </a:lnSpc>
              <a:defRPr/>
            </a:pPr>
            <a:r>
              <a:rPr lang="en-US" dirty="0">
                <a:effectLst/>
              </a:rPr>
              <a:t>Scanner</a:t>
            </a:r>
          </a:p>
          <a:p>
            <a:pPr lvl="1">
              <a:lnSpc>
                <a:spcPct val="90000"/>
              </a:lnSpc>
              <a:defRPr/>
            </a:pPr>
            <a:r>
              <a:rPr lang="en-US">
                <a:effectLst/>
              </a:rPr>
              <a:t>Digital camera</a:t>
            </a:r>
            <a:endParaRPr lang="en-US" dirty="0">
              <a:effectLst/>
            </a:endParaRPr>
          </a:p>
        </p:txBody>
      </p:sp>
      <p:sp>
        <p:nvSpPr>
          <p:cNvPr id="6" name="Date Placeholder 5"/>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5" name="Slide Number Placeholder 6"/>
          <p:cNvSpPr>
            <a:spLocks noGrp="1"/>
          </p:cNvSpPr>
          <p:nvPr>
            <p:ph type="sldNum" sz="quarter" idx="12"/>
          </p:nvPr>
        </p:nvSpPr>
        <p:spPr/>
        <p:txBody>
          <a:bodyPr/>
          <a:lstStyle/>
          <a:p>
            <a:pPr>
              <a:defRPr/>
            </a:pPr>
            <a:fld id="{87004E4A-9511-4783-8CAD-DF5F3BF8B0BB}" type="slidenum">
              <a:rPr lang="en-US"/>
              <a:pPr>
                <a:defRPr/>
              </a:pPr>
              <a:t>11</a:t>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title"/>
          </p:nvPr>
        </p:nvSpPr>
        <p:spPr/>
        <p:txBody>
          <a:bodyPr/>
          <a:lstStyle/>
          <a:p>
            <a:pPr>
              <a:defRPr/>
            </a:pPr>
            <a:r>
              <a:rPr lang="en-US" dirty="0"/>
              <a:t>Keyboards</a:t>
            </a:r>
          </a:p>
        </p:txBody>
      </p:sp>
      <p:sp>
        <p:nvSpPr>
          <p:cNvPr id="28679" name="Rectangle 7"/>
          <p:cNvSpPr>
            <a:spLocks noGrp="1" noChangeArrowheads="1"/>
          </p:cNvSpPr>
          <p:nvPr>
            <p:ph idx="1"/>
          </p:nvPr>
        </p:nvSpPr>
        <p:spPr>
          <a:xfrm>
            <a:off x="457200" y="1447800"/>
            <a:ext cx="8229600" cy="4678363"/>
          </a:xfrm>
        </p:spPr>
        <p:txBody>
          <a:bodyPr/>
          <a:lstStyle/>
          <a:p>
            <a:pPr>
              <a:defRPr/>
            </a:pPr>
            <a:r>
              <a:rPr lang="en-US" dirty="0">
                <a:effectLst/>
              </a:rPr>
              <a:t>The QWERTY layout is standard on most PCs</a:t>
            </a:r>
          </a:p>
          <a:p>
            <a:pPr>
              <a:defRPr/>
            </a:pPr>
            <a:r>
              <a:rPr lang="en-US" dirty="0">
                <a:effectLst/>
              </a:rPr>
              <a:t>Enhanced keyboard features include number, function, and navigation keys</a:t>
            </a:r>
          </a:p>
          <a:p>
            <a:pPr>
              <a:defRPr/>
            </a:pPr>
            <a:r>
              <a:rPr lang="en-US" dirty="0">
                <a:effectLst/>
              </a:rPr>
              <a:t>Notebook keys have alternate functions when used in conjunction with the Fn (function) key</a:t>
            </a:r>
          </a:p>
        </p:txBody>
      </p:sp>
      <p:sp>
        <p:nvSpPr>
          <p:cNvPr id="9" name="Date Placeholder 8"/>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8" name="Slide Number Placeholder 7"/>
          <p:cNvSpPr>
            <a:spLocks noGrp="1"/>
          </p:cNvSpPr>
          <p:nvPr>
            <p:ph type="sldNum" sz="quarter" idx="12"/>
          </p:nvPr>
        </p:nvSpPr>
        <p:spPr/>
        <p:txBody>
          <a:bodyPr/>
          <a:lstStyle/>
          <a:p>
            <a:pPr>
              <a:defRPr/>
            </a:pPr>
            <a:fld id="{09502AB0-A6F3-48C3-98E3-8C2DDEE27717}" type="slidenum">
              <a:rPr lang="en-US"/>
              <a:pPr>
                <a:defRPr/>
              </a:pPr>
              <a:t>12</a:t>
            </a:fld>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pPr>
              <a:defRPr/>
            </a:pPr>
            <a:r>
              <a:rPr lang="en-US" dirty="0"/>
              <a:t>Specialty Keyboards</a:t>
            </a:r>
          </a:p>
        </p:txBody>
      </p:sp>
      <p:sp>
        <p:nvSpPr>
          <p:cNvPr id="116741" name="Rectangle 5"/>
          <p:cNvSpPr>
            <a:spLocks noGrp="1" noChangeArrowheads="1"/>
          </p:cNvSpPr>
          <p:nvPr>
            <p:ph sz="half" idx="1"/>
          </p:nvPr>
        </p:nvSpPr>
        <p:spPr>
          <a:xfrm>
            <a:off x="457200" y="1600200"/>
            <a:ext cx="3657600" cy="4525963"/>
          </a:xfrm>
        </p:spPr>
        <p:txBody>
          <a:bodyPr/>
          <a:lstStyle/>
          <a:p>
            <a:pPr>
              <a:lnSpc>
                <a:spcPct val="90000"/>
              </a:lnSpc>
              <a:defRPr/>
            </a:pPr>
            <a:r>
              <a:rPr lang="en-US" dirty="0">
                <a:effectLst/>
              </a:rPr>
              <a:t>Virtual laser keyboard</a:t>
            </a:r>
          </a:p>
        </p:txBody>
      </p:sp>
      <p:sp>
        <p:nvSpPr>
          <p:cNvPr id="10" name="Content Placeholder 9"/>
          <p:cNvSpPr>
            <a:spLocks noGrp="1"/>
          </p:cNvSpPr>
          <p:nvPr>
            <p:ph sz="half" idx="2"/>
          </p:nvPr>
        </p:nvSpPr>
        <p:spPr/>
        <p:txBody>
          <a:bodyPr/>
          <a:lstStyle/>
          <a:p>
            <a:r>
              <a:rPr lang="en-US" dirty="0">
                <a:effectLst/>
              </a:rPr>
              <a:t>Configurable keyboard</a:t>
            </a:r>
          </a:p>
        </p:txBody>
      </p:sp>
      <p:sp>
        <p:nvSpPr>
          <p:cNvPr id="7" name="Date Placeholder 6"/>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6" name="Slide Number Placeholder 5"/>
          <p:cNvSpPr>
            <a:spLocks noGrp="1"/>
          </p:cNvSpPr>
          <p:nvPr>
            <p:ph type="sldNum" sz="quarter" idx="12"/>
          </p:nvPr>
        </p:nvSpPr>
        <p:spPr/>
        <p:txBody>
          <a:bodyPr/>
          <a:lstStyle/>
          <a:p>
            <a:pPr>
              <a:defRPr/>
            </a:pPr>
            <a:fld id="{B7A1A063-5A2D-4AB3-8626-FA9CFD416724}" type="slidenum">
              <a:rPr lang="en-US"/>
              <a:pPr>
                <a:defRPr/>
              </a:pPr>
              <a:t>13</a:t>
            </a:fld>
            <a:endParaRPr lang="en-US" dirty="0"/>
          </a:p>
        </p:txBody>
      </p:sp>
      <p:pic>
        <p:nvPicPr>
          <p:cNvPr id="8" name="Picture 7" descr="02-05"/>
          <p:cNvPicPr/>
          <p:nvPr/>
        </p:nvPicPr>
        <p:blipFill rotWithShape="1">
          <a:blip r:embed="rId3" cstate="email"/>
          <a:srcRect/>
          <a:stretch/>
        </p:blipFill>
        <p:spPr bwMode="auto">
          <a:xfrm>
            <a:off x="1295399" y="2743200"/>
            <a:ext cx="2203801" cy="3112770"/>
          </a:xfrm>
          <a:prstGeom prst="rect">
            <a:avLst/>
          </a:prstGeom>
          <a:noFill/>
          <a:ln w="9525">
            <a:noFill/>
            <a:miter lim="800000"/>
            <a:headEnd/>
            <a:tailEnd/>
          </a:ln>
        </p:spPr>
      </p:pic>
      <p:pic>
        <p:nvPicPr>
          <p:cNvPr id="9" name="Picture 8"/>
          <p:cNvPicPr/>
          <p:nvPr/>
        </p:nvPicPr>
        <p:blipFill>
          <a:blip r:embed="rId4" cstate="email"/>
          <a:stretch>
            <a:fillRect/>
          </a:stretch>
        </p:blipFill>
        <p:spPr bwMode="auto">
          <a:xfrm>
            <a:off x="4800600" y="2969372"/>
            <a:ext cx="3615559" cy="2809147"/>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C6DF499-B8FE-497C-85AC-C4CD01F7F2E0}" type="slidenum">
              <a:rPr lang="en-US"/>
              <a:pPr>
                <a:defRPr/>
              </a:pPr>
              <a:t>14</a:t>
            </a:fld>
            <a:endParaRPr lang="en-US" dirty="0"/>
          </a:p>
        </p:txBody>
      </p:sp>
      <p:sp>
        <p:nvSpPr>
          <p:cNvPr id="36869" name="Rectangle 5"/>
          <p:cNvSpPr>
            <a:spLocks noGrp="1" noChangeArrowheads="1"/>
          </p:cNvSpPr>
          <p:nvPr>
            <p:ph type="title"/>
          </p:nvPr>
        </p:nvSpPr>
        <p:spPr/>
        <p:txBody>
          <a:bodyPr/>
          <a:lstStyle/>
          <a:p>
            <a:pPr>
              <a:defRPr/>
            </a:pPr>
            <a:r>
              <a:rPr lang="en-US" dirty="0"/>
              <a:t>Mice</a:t>
            </a:r>
          </a:p>
        </p:txBody>
      </p:sp>
      <p:sp>
        <p:nvSpPr>
          <p:cNvPr id="36870" name="Rectangle 6"/>
          <p:cNvSpPr>
            <a:spLocks noGrp="1" noChangeArrowheads="1"/>
          </p:cNvSpPr>
          <p:nvPr>
            <p:ph type="body" idx="1"/>
          </p:nvPr>
        </p:nvSpPr>
        <p:spPr>
          <a:xfrm>
            <a:off x="381000" y="1371600"/>
            <a:ext cx="7924800" cy="4876800"/>
          </a:xfrm>
        </p:spPr>
        <p:txBody>
          <a:bodyPr numCol="2"/>
          <a:lstStyle/>
          <a:p>
            <a:pPr>
              <a:defRPr/>
            </a:pPr>
            <a:r>
              <a:rPr lang="en-US" dirty="0">
                <a:effectLst/>
              </a:rPr>
              <a:t>Optical mouse</a:t>
            </a:r>
          </a:p>
          <a:p>
            <a:pPr lvl="1">
              <a:defRPr/>
            </a:pPr>
            <a:r>
              <a:rPr lang="en-US" dirty="0">
                <a:effectLst/>
              </a:rPr>
              <a:t>Needs no mouse pad</a:t>
            </a:r>
          </a:p>
          <a:p>
            <a:pPr lvl="1">
              <a:defRPr/>
            </a:pPr>
            <a:r>
              <a:rPr lang="en-US" dirty="0">
                <a:effectLst/>
              </a:rPr>
              <a:t>Doesn’t need cleaning</a:t>
            </a:r>
          </a:p>
          <a:p>
            <a:pPr>
              <a:defRPr/>
            </a:pPr>
            <a:r>
              <a:rPr lang="en-US" dirty="0">
                <a:effectLst/>
              </a:rPr>
              <a:t>Trackball</a:t>
            </a:r>
          </a:p>
          <a:p>
            <a:pPr lvl="1">
              <a:defRPr/>
            </a:pPr>
            <a:r>
              <a:rPr lang="en-US" dirty="0">
                <a:effectLst/>
              </a:rPr>
              <a:t>Easier on wrists</a:t>
            </a:r>
          </a:p>
          <a:p>
            <a:pPr lvl="1">
              <a:defRPr/>
            </a:pPr>
            <a:r>
              <a:rPr lang="en-US" dirty="0">
                <a:effectLst/>
              </a:rPr>
              <a:t>Stays stationary on desk</a:t>
            </a:r>
          </a:p>
          <a:p>
            <a:pPr>
              <a:defRPr/>
            </a:pPr>
            <a:r>
              <a:rPr lang="en-US" dirty="0">
                <a:effectLst/>
              </a:rPr>
              <a:t>Wireless</a:t>
            </a:r>
            <a:r>
              <a:rPr lang="en-US" sz="2800" dirty="0">
                <a:effectLst/>
              </a:rPr>
              <a:t> </a:t>
            </a:r>
          </a:p>
          <a:p>
            <a:pPr lvl="1">
              <a:defRPr/>
            </a:pPr>
            <a:r>
              <a:rPr lang="en-US" dirty="0">
                <a:effectLst/>
              </a:rPr>
              <a:t>Uses radio or light waves</a:t>
            </a:r>
          </a:p>
          <a:p>
            <a:pPr>
              <a:defRPr/>
            </a:pPr>
            <a:r>
              <a:rPr lang="en-US" dirty="0">
                <a:effectLst/>
              </a:rPr>
              <a:t>Integrated pointing device</a:t>
            </a:r>
          </a:p>
          <a:p>
            <a:pPr lvl="1">
              <a:defRPr/>
            </a:pPr>
            <a:r>
              <a:rPr lang="en-US" dirty="0">
                <a:effectLst/>
              </a:rPr>
              <a:t>Touchpad</a:t>
            </a:r>
          </a:p>
          <a:p>
            <a:pPr lvl="1">
              <a:defRPr/>
            </a:pPr>
            <a:r>
              <a:rPr lang="en-US" dirty="0" err="1">
                <a:effectLst/>
              </a:rPr>
              <a:t>Trackpoint</a:t>
            </a:r>
            <a:endParaRPr lang="en-US" sz="3200" dirty="0">
              <a:effectLst/>
            </a:endParaRPr>
          </a:p>
        </p:txBody>
      </p:sp>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3577628-3CFF-4C21-AA16-089D8EFE42A4}" type="slidenum">
              <a:rPr lang="en-US"/>
              <a:pPr>
                <a:defRPr/>
              </a:pPr>
              <a:t>15</a:t>
            </a:fld>
            <a:endParaRPr lang="en-US" dirty="0"/>
          </a:p>
        </p:txBody>
      </p:sp>
      <p:sp>
        <p:nvSpPr>
          <p:cNvPr id="118787" name="Rectangle 3"/>
          <p:cNvSpPr>
            <a:spLocks noGrp="1" noChangeArrowheads="1"/>
          </p:cNvSpPr>
          <p:nvPr>
            <p:ph type="title"/>
          </p:nvPr>
        </p:nvSpPr>
        <p:spPr/>
        <p:txBody>
          <a:bodyPr/>
          <a:lstStyle/>
          <a:p>
            <a:pPr>
              <a:defRPr/>
            </a:pPr>
            <a:r>
              <a:rPr lang="en-US" dirty="0"/>
              <a:t>New Mouse Features</a:t>
            </a:r>
          </a:p>
        </p:txBody>
      </p:sp>
      <p:sp>
        <p:nvSpPr>
          <p:cNvPr id="118788" name="Rectangle 4"/>
          <p:cNvSpPr>
            <a:spLocks noGrp="1" noChangeArrowheads="1"/>
          </p:cNvSpPr>
          <p:nvPr>
            <p:ph type="body" idx="1"/>
          </p:nvPr>
        </p:nvSpPr>
        <p:spPr>
          <a:xfrm>
            <a:off x="381000" y="1676400"/>
            <a:ext cx="3352800" cy="4297363"/>
          </a:xfrm>
        </p:spPr>
        <p:txBody>
          <a:bodyPr/>
          <a:lstStyle/>
          <a:p>
            <a:pPr>
              <a:defRPr/>
            </a:pPr>
            <a:r>
              <a:rPr lang="en-US" dirty="0">
                <a:effectLst/>
              </a:rPr>
              <a:t>Magnifier</a:t>
            </a:r>
          </a:p>
          <a:p>
            <a:pPr>
              <a:defRPr/>
            </a:pPr>
            <a:r>
              <a:rPr lang="en-US" dirty="0">
                <a:effectLst/>
              </a:rPr>
              <a:t>Customizable buttons</a:t>
            </a:r>
          </a:p>
          <a:p>
            <a:pPr>
              <a:defRPr/>
            </a:pPr>
            <a:r>
              <a:rPr lang="en-US" dirty="0">
                <a:effectLst/>
              </a:rPr>
              <a:t>Web search</a:t>
            </a:r>
          </a:p>
          <a:p>
            <a:pPr>
              <a:defRPr/>
            </a:pPr>
            <a:r>
              <a:rPr lang="en-US" dirty="0">
                <a:effectLst/>
              </a:rPr>
              <a:t>File storage</a:t>
            </a:r>
          </a:p>
        </p:txBody>
      </p:sp>
      <p:pic>
        <p:nvPicPr>
          <p:cNvPr id="58373" name="Picture 6" descr="evans5_2_11.jpg                                                000344FDMacintosh HD                   ABA78158:"/>
          <p:cNvPicPr>
            <a:picLocks noChangeAspect="1" noChangeArrowheads="1"/>
          </p:cNvPicPr>
          <p:nvPr/>
        </p:nvPicPr>
        <p:blipFill>
          <a:blip r:embed="rId3" cstate="email"/>
          <a:stretch>
            <a:fillRect/>
          </a:stretch>
        </p:blipFill>
        <p:spPr bwMode="auto">
          <a:xfrm>
            <a:off x="3930041" y="3352800"/>
            <a:ext cx="4789118" cy="1879841"/>
          </a:xfrm>
          <a:prstGeom prst="rect">
            <a:avLst/>
          </a:prstGeom>
          <a:noFill/>
          <a:ln w="9525">
            <a:noFill/>
            <a:miter lim="800000"/>
            <a:headEnd/>
            <a:tailEnd/>
          </a:ln>
        </p:spPr>
      </p:pic>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3B0431D-5B0E-4FE5-9534-CCE7E01BFCD7}" type="slidenum">
              <a:rPr lang="en-US"/>
              <a:pPr>
                <a:defRPr/>
              </a:pPr>
              <a:t>16</a:t>
            </a:fld>
            <a:endParaRPr lang="en-US" dirty="0"/>
          </a:p>
        </p:txBody>
      </p:sp>
      <p:sp>
        <p:nvSpPr>
          <p:cNvPr id="122883" name="Rectangle 3"/>
          <p:cNvSpPr>
            <a:spLocks noGrp="1" noChangeArrowheads="1"/>
          </p:cNvSpPr>
          <p:nvPr>
            <p:ph type="title"/>
          </p:nvPr>
        </p:nvSpPr>
        <p:spPr/>
        <p:txBody>
          <a:bodyPr/>
          <a:lstStyle/>
          <a:p>
            <a:pPr>
              <a:defRPr/>
            </a:pPr>
            <a:r>
              <a:rPr lang="en-US" dirty="0"/>
              <a:t>Other Input Devices</a:t>
            </a:r>
          </a:p>
        </p:txBody>
      </p:sp>
      <p:sp>
        <p:nvSpPr>
          <p:cNvPr id="122884" name="Rectangle 4"/>
          <p:cNvSpPr>
            <a:spLocks noGrp="1" noChangeArrowheads="1"/>
          </p:cNvSpPr>
          <p:nvPr>
            <p:ph type="body" idx="1"/>
          </p:nvPr>
        </p:nvSpPr>
        <p:spPr>
          <a:xfrm>
            <a:off x="381000" y="1371600"/>
            <a:ext cx="4800600" cy="4525963"/>
          </a:xfrm>
        </p:spPr>
        <p:txBody>
          <a:bodyPr/>
          <a:lstStyle/>
          <a:p>
            <a:pPr>
              <a:defRPr/>
            </a:pPr>
            <a:r>
              <a:rPr lang="en-US" dirty="0">
                <a:effectLst/>
              </a:rPr>
              <a:t>Game controllers</a:t>
            </a:r>
          </a:p>
          <a:p>
            <a:pPr>
              <a:defRPr/>
            </a:pPr>
            <a:r>
              <a:rPr lang="en-US" dirty="0">
                <a:effectLst/>
              </a:rPr>
              <a:t>Touchscreens</a:t>
            </a:r>
          </a:p>
          <a:p>
            <a:pPr>
              <a:defRPr/>
            </a:pPr>
            <a:r>
              <a:rPr lang="en-US" dirty="0">
                <a:effectLst/>
              </a:rPr>
              <a:t>Digital pens</a:t>
            </a:r>
          </a:p>
        </p:txBody>
      </p:sp>
      <p:sp>
        <p:nvSpPr>
          <p:cNvPr id="8" name="Date Placeholder 7"/>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pic>
        <p:nvPicPr>
          <p:cNvPr id="9" name="Picture 8"/>
          <p:cNvPicPr/>
          <p:nvPr/>
        </p:nvPicPr>
        <p:blipFill rotWithShape="1">
          <a:blip r:embed="rId3" cstate="email"/>
          <a:srcRect/>
          <a:stretch/>
        </p:blipFill>
        <p:spPr bwMode="auto">
          <a:xfrm>
            <a:off x="4251960" y="2453640"/>
            <a:ext cx="4191000" cy="3108960"/>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37DFB03C-2818-4039-A971-EB94BE3D3E79}" type="slidenum">
              <a:rPr lang="en-US"/>
              <a:pPr>
                <a:defRPr/>
              </a:pPr>
              <a:t>17</a:t>
            </a:fld>
            <a:endParaRPr lang="en-US" dirty="0"/>
          </a:p>
        </p:txBody>
      </p:sp>
      <p:sp>
        <p:nvSpPr>
          <p:cNvPr id="120835" name="Rectangle 3"/>
          <p:cNvSpPr>
            <a:spLocks noGrp="1" noChangeArrowheads="1"/>
          </p:cNvSpPr>
          <p:nvPr>
            <p:ph type="title"/>
          </p:nvPr>
        </p:nvSpPr>
        <p:spPr/>
        <p:txBody>
          <a:bodyPr/>
          <a:lstStyle/>
          <a:p>
            <a:pPr>
              <a:defRPr/>
            </a:pPr>
            <a:r>
              <a:rPr lang="en-US" dirty="0"/>
              <a:t>Image Input</a:t>
            </a:r>
          </a:p>
        </p:txBody>
      </p:sp>
      <p:sp>
        <p:nvSpPr>
          <p:cNvPr id="120836" name="Rectangle 4"/>
          <p:cNvSpPr>
            <a:spLocks noGrp="1" noChangeArrowheads="1"/>
          </p:cNvSpPr>
          <p:nvPr>
            <p:ph type="body" idx="1"/>
          </p:nvPr>
        </p:nvSpPr>
        <p:spPr>
          <a:xfrm>
            <a:off x="381000" y="1371600"/>
            <a:ext cx="4953000" cy="4525963"/>
          </a:xfrm>
        </p:spPr>
        <p:txBody>
          <a:bodyPr/>
          <a:lstStyle/>
          <a:p>
            <a:pPr>
              <a:defRPr/>
            </a:pPr>
            <a:r>
              <a:rPr lang="en-US" dirty="0">
                <a:effectLst/>
              </a:rPr>
              <a:t>Digital cameras, camcorders, and cell phones</a:t>
            </a:r>
          </a:p>
          <a:p>
            <a:pPr lvl="1">
              <a:defRPr/>
            </a:pPr>
            <a:r>
              <a:rPr lang="en-US" dirty="0">
                <a:effectLst/>
              </a:rPr>
              <a:t>Pictures </a:t>
            </a:r>
          </a:p>
          <a:p>
            <a:pPr lvl="1">
              <a:defRPr/>
            </a:pPr>
            <a:r>
              <a:rPr lang="en-US" dirty="0">
                <a:effectLst/>
              </a:rPr>
              <a:t>Video</a:t>
            </a:r>
          </a:p>
          <a:p>
            <a:pPr>
              <a:defRPr/>
            </a:pPr>
            <a:r>
              <a:rPr lang="en-US" dirty="0">
                <a:effectLst/>
              </a:rPr>
              <a:t>Scanners</a:t>
            </a:r>
          </a:p>
          <a:p>
            <a:pPr>
              <a:defRPr/>
            </a:pPr>
            <a:r>
              <a:rPr lang="en-US" dirty="0">
                <a:effectLst/>
              </a:rPr>
              <a:t>Webcams</a:t>
            </a:r>
          </a:p>
          <a:p>
            <a:pPr lvl="1">
              <a:defRPr/>
            </a:pPr>
            <a:r>
              <a:rPr lang="en-US" dirty="0">
                <a:effectLst/>
              </a:rPr>
              <a:t>Live video</a:t>
            </a:r>
            <a:r>
              <a:rPr lang="en-US" dirty="0"/>
              <a:t> </a:t>
            </a:r>
          </a:p>
        </p:txBody>
      </p:sp>
      <p:sp>
        <p:nvSpPr>
          <p:cNvPr id="14" name="Date Placeholder 13"/>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pic>
        <p:nvPicPr>
          <p:cNvPr id="16" name="Picture 15"/>
          <p:cNvPicPr/>
          <p:nvPr/>
        </p:nvPicPr>
        <p:blipFill>
          <a:blip r:embed="rId3" cstate="print"/>
          <a:stretch>
            <a:fillRect/>
          </a:stretch>
        </p:blipFill>
        <p:spPr bwMode="auto">
          <a:xfrm>
            <a:off x="3657600" y="3124200"/>
            <a:ext cx="4724400" cy="2895600"/>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1AA1875-67DD-4BF9-81A2-BB0E69B72A15}" type="slidenum">
              <a:rPr lang="en-US"/>
              <a:pPr>
                <a:defRPr/>
              </a:pPr>
              <a:t>18</a:t>
            </a:fld>
            <a:endParaRPr lang="en-US" dirty="0"/>
          </a:p>
        </p:txBody>
      </p:sp>
      <p:sp>
        <p:nvSpPr>
          <p:cNvPr id="124931" name="Rectangle 3"/>
          <p:cNvSpPr>
            <a:spLocks noGrp="1" noChangeArrowheads="1"/>
          </p:cNvSpPr>
          <p:nvPr>
            <p:ph type="title"/>
          </p:nvPr>
        </p:nvSpPr>
        <p:spPr/>
        <p:txBody>
          <a:bodyPr/>
          <a:lstStyle/>
          <a:p>
            <a:pPr>
              <a:defRPr/>
            </a:pPr>
            <a:r>
              <a:rPr lang="en-US" dirty="0"/>
              <a:t>Sound Input</a:t>
            </a:r>
          </a:p>
        </p:txBody>
      </p:sp>
      <p:sp>
        <p:nvSpPr>
          <p:cNvPr id="124932" name="Rectangle 4"/>
          <p:cNvSpPr>
            <a:spLocks noGrp="1" noChangeArrowheads="1"/>
          </p:cNvSpPr>
          <p:nvPr>
            <p:ph type="body" idx="1"/>
          </p:nvPr>
        </p:nvSpPr>
        <p:spPr>
          <a:xfrm>
            <a:off x="381000" y="1523999"/>
            <a:ext cx="7772400" cy="4343401"/>
          </a:xfrm>
        </p:spPr>
        <p:txBody>
          <a:bodyPr/>
          <a:lstStyle/>
          <a:p>
            <a:pPr>
              <a:defRPr/>
            </a:pPr>
            <a:r>
              <a:rPr lang="en-US" dirty="0">
                <a:effectLst/>
              </a:rPr>
              <a:t>Microphones are used for:</a:t>
            </a:r>
          </a:p>
          <a:p>
            <a:pPr lvl="1">
              <a:defRPr/>
            </a:pPr>
            <a:r>
              <a:rPr lang="en-US" dirty="0">
                <a:effectLst/>
              </a:rPr>
              <a:t>Podcasts</a:t>
            </a:r>
          </a:p>
          <a:p>
            <a:pPr lvl="1">
              <a:defRPr/>
            </a:pPr>
            <a:r>
              <a:rPr lang="en-US" dirty="0">
                <a:effectLst/>
              </a:rPr>
              <a:t>Videoconferencing</a:t>
            </a:r>
          </a:p>
          <a:p>
            <a:pPr lvl="1">
              <a:defRPr/>
            </a:pPr>
            <a:r>
              <a:rPr lang="en-US" dirty="0">
                <a:effectLst/>
              </a:rPr>
              <a:t>Internet phone calls</a:t>
            </a:r>
          </a:p>
          <a:p>
            <a:pPr lvl="1">
              <a:defRPr/>
            </a:pPr>
            <a:r>
              <a:rPr lang="en-US" dirty="0">
                <a:effectLst/>
              </a:rPr>
              <a:t>Speech recognition </a:t>
            </a:r>
          </a:p>
        </p:txBody>
      </p:sp>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83B70AB-2503-4E09-803B-CC08693EC91E}" type="slidenum">
              <a:rPr lang="en-US"/>
              <a:pPr>
                <a:defRPr/>
              </a:pPr>
              <a:t>19</a:t>
            </a:fld>
            <a:endParaRPr lang="en-US" dirty="0"/>
          </a:p>
        </p:txBody>
      </p:sp>
      <p:sp>
        <p:nvSpPr>
          <p:cNvPr id="47109" name="Rectangle 5"/>
          <p:cNvSpPr>
            <a:spLocks noGrp="1" noChangeArrowheads="1"/>
          </p:cNvSpPr>
          <p:nvPr>
            <p:ph type="title"/>
          </p:nvPr>
        </p:nvSpPr>
        <p:spPr/>
        <p:txBody>
          <a:bodyPr/>
          <a:lstStyle/>
          <a:p>
            <a:pPr>
              <a:defRPr/>
            </a:pPr>
            <a:r>
              <a:rPr lang="en-US" dirty="0"/>
              <a:t>Input Devices for the </a:t>
            </a:r>
            <a:br>
              <a:rPr lang="en-US" dirty="0"/>
            </a:br>
            <a:r>
              <a:rPr lang="en-US" dirty="0"/>
              <a:t>Physically Challenged</a:t>
            </a:r>
          </a:p>
        </p:txBody>
      </p:sp>
      <p:sp>
        <p:nvSpPr>
          <p:cNvPr id="47110" name="Rectangle 6"/>
          <p:cNvSpPr>
            <a:spLocks noGrp="1" noChangeArrowheads="1"/>
          </p:cNvSpPr>
          <p:nvPr>
            <p:ph type="body" idx="1"/>
          </p:nvPr>
        </p:nvSpPr>
        <p:spPr>
          <a:xfrm>
            <a:off x="457200" y="1752600"/>
            <a:ext cx="8229600" cy="4373563"/>
          </a:xfrm>
        </p:spPr>
        <p:txBody>
          <a:bodyPr/>
          <a:lstStyle/>
          <a:p>
            <a:pPr>
              <a:defRPr/>
            </a:pPr>
            <a:r>
              <a:rPr lang="en-US" dirty="0">
                <a:effectLst/>
              </a:rPr>
              <a:t>Visual impairments</a:t>
            </a:r>
          </a:p>
          <a:p>
            <a:pPr lvl="1">
              <a:defRPr/>
            </a:pPr>
            <a:r>
              <a:rPr lang="en-US" dirty="0">
                <a:effectLst/>
              </a:rPr>
              <a:t>Voice recognition</a:t>
            </a:r>
          </a:p>
          <a:p>
            <a:pPr lvl="1">
              <a:defRPr/>
            </a:pPr>
            <a:r>
              <a:rPr lang="en-US" dirty="0">
                <a:effectLst/>
              </a:rPr>
              <a:t>Keyboards with large keys</a:t>
            </a:r>
          </a:p>
          <a:p>
            <a:pPr lvl="1">
              <a:defRPr/>
            </a:pPr>
            <a:r>
              <a:rPr lang="en-US" dirty="0">
                <a:effectLst/>
              </a:rPr>
              <a:t>Touch-screen keyboards</a:t>
            </a:r>
          </a:p>
          <a:p>
            <a:pPr>
              <a:defRPr/>
            </a:pPr>
            <a:r>
              <a:rPr lang="en-US" dirty="0">
                <a:effectLst/>
              </a:rPr>
              <a:t>Motor control issues</a:t>
            </a:r>
          </a:p>
          <a:p>
            <a:pPr lvl="1">
              <a:defRPr/>
            </a:pPr>
            <a:r>
              <a:rPr lang="en-US" dirty="0">
                <a:effectLst/>
              </a:rPr>
              <a:t>Special trackballs</a:t>
            </a:r>
          </a:p>
          <a:p>
            <a:pPr lvl="1">
              <a:defRPr/>
            </a:pPr>
            <a:r>
              <a:rPr lang="en-US" dirty="0">
                <a:effectLst/>
              </a:rPr>
              <a:t>Head-mounted devices</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38B3EFCB-6F0A-4183-9EE1-04FC2254A697}" type="slidenum">
              <a:rPr lang="en-US"/>
              <a:pPr>
                <a:defRPr/>
              </a:pPr>
              <a:t>2</a:t>
            </a:fld>
            <a:endParaRPr lang="en-US" dirty="0"/>
          </a:p>
        </p:txBody>
      </p:sp>
      <p:sp>
        <p:nvSpPr>
          <p:cNvPr id="8197" name="Rectangle 5"/>
          <p:cNvSpPr>
            <a:spLocks noGrp="1" noChangeArrowheads="1"/>
          </p:cNvSpPr>
          <p:nvPr>
            <p:ph type="title"/>
          </p:nvPr>
        </p:nvSpPr>
        <p:spPr/>
        <p:txBody>
          <a:bodyPr/>
          <a:lstStyle/>
          <a:p>
            <a:pPr>
              <a:defRPr/>
            </a:pPr>
            <a:r>
              <a:rPr lang="en-US" dirty="0"/>
              <a:t>Chapter Topics</a:t>
            </a:r>
          </a:p>
        </p:txBody>
      </p:sp>
      <p:sp>
        <p:nvSpPr>
          <p:cNvPr id="8198" name="Rectangle 6"/>
          <p:cNvSpPr>
            <a:spLocks noGrp="1" noChangeArrowheads="1"/>
          </p:cNvSpPr>
          <p:nvPr>
            <p:ph type="body" idx="1"/>
          </p:nvPr>
        </p:nvSpPr>
        <p:spPr/>
        <p:txBody>
          <a:bodyPr/>
          <a:lstStyle/>
          <a:p>
            <a:pPr>
              <a:defRPr/>
            </a:pPr>
            <a:r>
              <a:rPr lang="en-US" dirty="0">
                <a:effectLst/>
              </a:rPr>
              <a:t>Functions of a computer</a:t>
            </a:r>
          </a:p>
          <a:p>
            <a:pPr>
              <a:defRPr/>
            </a:pPr>
            <a:r>
              <a:rPr lang="en-US" dirty="0">
                <a:effectLst/>
              </a:rPr>
              <a:t>Data versus information</a:t>
            </a:r>
          </a:p>
          <a:p>
            <a:pPr>
              <a:defRPr/>
            </a:pPr>
            <a:r>
              <a:rPr lang="en-US" dirty="0">
                <a:effectLst/>
              </a:rPr>
              <a:t>Bits and bytes</a:t>
            </a:r>
          </a:p>
          <a:p>
            <a:pPr>
              <a:defRPr/>
            </a:pPr>
            <a:r>
              <a:rPr lang="en-US" dirty="0">
                <a:effectLst/>
              </a:rPr>
              <a:t>Input devices</a:t>
            </a:r>
          </a:p>
          <a:p>
            <a:pPr>
              <a:defRPr/>
            </a:pPr>
            <a:r>
              <a:rPr lang="en-US" dirty="0">
                <a:effectLst/>
              </a:rPr>
              <a:t>Output devices</a:t>
            </a:r>
          </a:p>
          <a:p>
            <a:pPr>
              <a:defRPr/>
            </a:pPr>
            <a:r>
              <a:rPr lang="en-US" dirty="0">
                <a:effectLst/>
              </a:rPr>
              <a:t>Processing</a:t>
            </a:r>
          </a:p>
          <a:p>
            <a:pPr>
              <a:defRPr/>
            </a:pPr>
            <a:r>
              <a:rPr lang="en-US" dirty="0">
                <a:effectLst/>
              </a:rPr>
              <a:t>Storage</a:t>
            </a:r>
          </a:p>
          <a:p>
            <a:pPr>
              <a:defRPr/>
            </a:pPr>
            <a:r>
              <a:rPr lang="en-US" dirty="0">
                <a:effectLst/>
              </a:rPr>
              <a:t>Ergonomics</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98453721-1EBB-4427-B017-0ED2CAF2044C}" type="slidenum">
              <a:rPr lang="en-US"/>
              <a:pPr>
                <a:defRPr/>
              </a:pPr>
              <a:t>20</a:t>
            </a:fld>
            <a:endParaRPr lang="en-US" dirty="0"/>
          </a:p>
        </p:txBody>
      </p:sp>
      <p:sp>
        <p:nvSpPr>
          <p:cNvPr id="49157" name="Rectangle 5"/>
          <p:cNvSpPr>
            <a:spLocks noGrp="1" noChangeArrowheads="1"/>
          </p:cNvSpPr>
          <p:nvPr>
            <p:ph type="title"/>
          </p:nvPr>
        </p:nvSpPr>
        <p:spPr/>
        <p:txBody>
          <a:bodyPr/>
          <a:lstStyle/>
          <a:p>
            <a:pPr>
              <a:defRPr/>
            </a:pPr>
            <a:r>
              <a:rPr lang="en-US" dirty="0"/>
              <a:t>Output Devices</a:t>
            </a:r>
          </a:p>
        </p:txBody>
      </p:sp>
      <p:sp>
        <p:nvSpPr>
          <p:cNvPr id="49158" name="Rectangle 6"/>
          <p:cNvSpPr>
            <a:spLocks noGrp="1" noChangeArrowheads="1"/>
          </p:cNvSpPr>
          <p:nvPr>
            <p:ph type="body" sz="half" idx="1"/>
          </p:nvPr>
        </p:nvSpPr>
        <p:spPr>
          <a:xfrm>
            <a:off x="457200" y="1600200"/>
            <a:ext cx="8001000" cy="4525963"/>
          </a:xfrm>
        </p:spPr>
        <p:txBody>
          <a:bodyPr/>
          <a:lstStyle/>
          <a:p>
            <a:pPr>
              <a:defRPr/>
            </a:pPr>
            <a:r>
              <a:rPr lang="en-US" dirty="0">
                <a:effectLst/>
                <a:latin typeface="Helvetica" pitchFamily="34" charset="0"/>
              </a:rPr>
              <a:t>Send processed data out of the computer</a:t>
            </a:r>
          </a:p>
          <a:p>
            <a:pPr lvl="1">
              <a:defRPr/>
            </a:pPr>
            <a:r>
              <a:rPr lang="en-US" dirty="0">
                <a:effectLst/>
              </a:rPr>
              <a:t>Monitors</a:t>
            </a:r>
          </a:p>
          <a:p>
            <a:pPr lvl="1">
              <a:defRPr/>
            </a:pPr>
            <a:r>
              <a:rPr lang="en-US" dirty="0">
                <a:effectLst/>
              </a:rPr>
              <a:t>Printers</a:t>
            </a:r>
          </a:p>
          <a:p>
            <a:pPr>
              <a:defRPr/>
            </a:pPr>
            <a:r>
              <a:rPr lang="en-US" dirty="0">
                <a:effectLst/>
              </a:rPr>
              <a:t>Output devices make:</a:t>
            </a:r>
          </a:p>
          <a:p>
            <a:pPr lvl="1">
              <a:defRPr/>
            </a:pPr>
            <a:r>
              <a:rPr lang="en-US" dirty="0">
                <a:effectLst/>
              </a:rPr>
              <a:t>Soft copies (video, sounds, control signals)</a:t>
            </a:r>
          </a:p>
          <a:p>
            <a:pPr lvl="1">
              <a:defRPr/>
            </a:pPr>
            <a:r>
              <a:rPr lang="en-US" dirty="0">
                <a:effectLst/>
              </a:rPr>
              <a:t>Hard copies (print)</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98453721-1EBB-4427-B017-0ED2CAF2044C}" type="slidenum">
              <a:rPr lang="en-US"/>
              <a:pPr>
                <a:defRPr/>
              </a:pPr>
              <a:t>21</a:t>
            </a:fld>
            <a:endParaRPr lang="en-US" dirty="0"/>
          </a:p>
        </p:txBody>
      </p:sp>
      <p:sp>
        <p:nvSpPr>
          <p:cNvPr id="49157" name="Rectangle 5"/>
          <p:cNvSpPr>
            <a:spLocks noGrp="1" noChangeArrowheads="1"/>
          </p:cNvSpPr>
          <p:nvPr>
            <p:ph type="title"/>
          </p:nvPr>
        </p:nvSpPr>
        <p:spPr/>
        <p:txBody>
          <a:bodyPr/>
          <a:lstStyle/>
          <a:p>
            <a:pPr>
              <a:defRPr/>
            </a:pPr>
            <a:r>
              <a:rPr lang="en-US" dirty="0"/>
              <a:t>Monitor Types</a:t>
            </a:r>
          </a:p>
        </p:txBody>
      </p:sp>
      <p:sp>
        <p:nvSpPr>
          <p:cNvPr id="49158" name="Rectangle 6"/>
          <p:cNvSpPr>
            <a:spLocks noGrp="1" noChangeArrowheads="1"/>
          </p:cNvSpPr>
          <p:nvPr>
            <p:ph type="body" sz="half" idx="1"/>
          </p:nvPr>
        </p:nvSpPr>
        <p:spPr>
          <a:xfrm>
            <a:off x="457200" y="1600200"/>
            <a:ext cx="8001000" cy="4525963"/>
          </a:xfrm>
        </p:spPr>
        <p:txBody>
          <a:bodyPr/>
          <a:lstStyle/>
          <a:p>
            <a:pPr>
              <a:defRPr/>
            </a:pPr>
            <a:r>
              <a:rPr lang="en-US" dirty="0">
                <a:effectLst/>
                <a:latin typeface="Helvetica" pitchFamily="34" charset="0"/>
              </a:rPr>
              <a:t>LCD: Liquid crystal display</a:t>
            </a:r>
          </a:p>
          <a:p>
            <a:pPr lvl="1">
              <a:defRPr/>
            </a:pPr>
            <a:r>
              <a:rPr lang="en-US" dirty="0">
                <a:effectLst/>
              </a:rPr>
              <a:t>Flat panel</a:t>
            </a:r>
          </a:p>
          <a:p>
            <a:pPr lvl="1">
              <a:defRPr/>
            </a:pPr>
            <a:r>
              <a:rPr lang="en-US" dirty="0">
                <a:effectLst/>
              </a:rPr>
              <a:t>Light and energy efficient</a:t>
            </a:r>
          </a:p>
          <a:p>
            <a:pPr>
              <a:defRPr/>
            </a:pPr>
            <a:r>
              <a:rPr lang="en-US" dirty="0">
                <a:effectLst/>
              </a:rPr>
              <a:t>LED: Light-emitting diode</a:t>
            </a:r>
          </a:p>
          <a:p>
            <a:pPr lvl="1">
              <a:defRPr/>
            </a:pPr>
            <a:r>
              <a:rPr lang="en-US" dirty="0">
                <a:effectLst/>
              </a:rPr>
              <a:t>More energy efficient than LCD monitors</a:t>
            </a:r>
          </a:p>
          <a:p>
            <a:pPr lvl="1">
              <a:defRPr/>
            </a:pPr>
            <a:r>
              <a:rPr lang="en-US" dirty="0">
                <a:effectLst/>
              </a:rPr>
              <a:t>Better color accuracy and thinner panels</a:t>
            </a:r>
          </a:p>
          <a:p>
            <a:pPr>
              <a:defRPr/>
            </a:pPr>
            <a:r>
              <a:rPr lang="en-US" dirty="0">
                <a:effectLst/>
              </a:rPr>
              <a:t>CRT monitors: Legacy technology</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D31ABD4-352D-49AD-8993-B8CA52BC3791}" type="slidenum">
              <a:rPr lang="en-US"/>
              <a:pPr>
                <a:defRPr/>
              </a:pPr>
              <a:t>22</a:t>
            </a:fld>
            <a:endParaRPr lang="en-US" dirty="0"/>
          </a:p>
        </p:txBody>
      </p:sp>
      <p:sp>
        <p:nvSpPr>
          <p:cNvPr id="53253" name="Rectangle 5"/>
          <p:cNvSpPr>
            <a:spLocks noGrp="1" noChangeArrowheads="1"/>
          </p:cNvSpPr>
          <p:nvPr>
            <p:ph type="title"/>
          </p:nvPr>
        </p:nvSpPr>
        <p:spPr/>
        <p:txBody>
          <a:bodyPr/>
          <a:lstStyle/>
          <a:p>
            <a:pPr>
              <a:defRPr/>
            </a:pPr>
            <a:r>
              <a:rPr lang="en-US" dirty="0"/>
              <a:t>LCD Monitor Features</a:t>
            </a:r>
          </a:p>
        </p:txBody>
      </p:sp>
      <p:sp>
        <p:nvSpPr>
          <p:cNvPr id="53254" name="Rectangle 6"/>
          <p:cNvSpPr>
            <a:spLocks noGrp="1" noChangeArrowheads="1"/>
          </p:cNvSpPr>
          <p:nvPr>
            <p:ph type="body" idx="1"/>
          </p:nvPr>
        </p:nvSpPr>
        <p:spPr>
          <a:xfrm>
            <a:off x="457200" y="1600200"/>
            <a:ext cx="8686800" cy="4525963"/>
          </a:xfrm>
        </p:spPr>
        <p:txBody>
          <a:bodyPr/>
          <a:lstStyle/>
          <a:p>
            <a:pPr>
              <a:spcBef>
                <a:spcPct val="35000"/>
              </a:spcBef>
              <a:defRPr/>
            </a:pPr>
            <a:r>
              <a:rPr lang="en-US" dirty="0">
                <a:effectLst/>
              </a:rPr>
              <a:t>Screens are grids made up of millions of tiny dots called pixels</a:t>
            </a:r>
            <a:endParaRPr lang="en-US" b="1" dirty="0">
              <a:effectLst/>
            </a:endParaRPr>
          </a:p>
          <a:p>
            <a:pPr>
              <a:spcBef>
                <a:spcPct val="35000"/>
              </a:spcBef>
              <a:defRPr/>
            </a:pPr>
            <a:r>
              <a:rPr lang="en-US" dirty="0">
                <a:effectLst/>
              </a:rPr>
              <a:t>Each pixel is composed of red, blue, and green </a:t>
            </a:r>
            <a:r>
              <a:rPr lang="en-US" dirty="0" err="1">
                <a:effectLst/>
              </a:rPr>
              <a:t>subpixels</a:t>
            </a:r>
            <a:r>
              <a:rPr lang="en-US" dirty="0">
                <a:effectLst/>
              </a:rPr>
              <a:t> (and sometimes yellow)</a:t>
            </a:r>
          </a:p>
          <a:p>
            <a:pPr>
              <a:spcBef>
                <a:spcPct val="30000"/>
              </a:spcBef>
              <a:defRPr/>
            </a:pPr>
            <a:r>
              <a:rPr lang="en-US" dirty="0">
                <a:effectLst/>
              </a:rPr>
              <a:t>Liquid crystal is sandwiched between two transparent layers to form images</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E350DA46-D452-47DA-BDF6-4027C2719D9C}" type="slidenum">
              <a:rPr lang="en-US"/>
              <a:pPr>
                <a:defRPr/>
              </a:pPr>
              <a:t>23</a:t>
            </a:fld>
            <a:endParaRPr lang="en-US" dirty="0"/>
          </a:p>
        </p:txBody>
      </p:sp>
      <p:sp>
        <p:nvSpPr>
          <p:cNvPr id="55301" name="Rectangle 5"/>
          <p:cNvSpPr>
            <a:spLocks noGrp="1" noChangeArrowheads="1"/>
          </p:cNvSpPr>
          <p:nvPr>
            <p:ph type="title"/>
          </p:nvPr>
        </p:nvSpPr>
        <p:spPr>
          <a:xfrm>
            <a:off x="457200" y="274638"/>
            <a:ext cx="8229600" cy="1020762"/>
          </a:xfrm>
        </p:spPr>
        <p:txBody>
          <a:bodyPr/>
          <a:lstStyle/>
          <a:p>
            <a:pPr>
              <a:defRPr/>
            </a:pPr>
            <a:r>
              <a:rPr lang="en-US" dirty="0"/>
              <a:t>LCD Quality Factors</a:t>
            </a:r>
          </a:p>
        </p:txBody>
      </p:sp>
      <p:sp>
        <p:nvSpPr>
          <p:cNvPr id="55302" name="Rectangle 6"/>
          <p:cNvSpPr>
            <a:spLocks noGrp="1" noChangeArrowheads="1"/>
          </p:cNvSpPr>
          <p:nvPr>
            <p:ph type="body" idx="1"/>
          </p:nvPr>
        </p:nvSpPr>
        <p:spPr>
          <a:xfrm>
            <a:off x="685800" y="1470025"/>
            <a:ext cx="7924800" cy="4953000"/>
          </a:xfrm>
        </p:spPr>
        <p:txBody>
          <a:bodyPr/>
          <a:lstStyle/>
          <a:p>
            <a:pPr>
              <a:spcBef>
                <a:spcPct val="30000"/>
              </a:spcBef>
              <a:defRPr/>
            </a:pPr>
            <a:r>
              <a:rPr lang="en-US" dirty="0">
                <a:effectLst/>
              </a:rPr>
              <a:t>Aspect ratio</a:t>
            </a:r>
          </a:p>
          <a:p>
            <a:pPr>
              <a:spcBef>
                <a:spcPct val="30000"/>
              </a:spcBef>
              <a:defRPr/>
            </a:pPr>
            <a:r>
              <a:rPr lang="en-US" dirty="0">
                <a:effectLst/>
              </a:rPr>
              <a:t>Resolution</a:t>
            </a:r>
          </a:p>
          <a:p>
            <a:pPr>
              <a:spcBef>
                <a:spcPct val="30000"/>
              </a:spcBef>
              <a:defRPr/>
            </a:pPr>
            <a:r>
              <a:rPr lang="en-US" dirty="0">
                <a:effectLst/>
              </a:rPr>
              <a:t>Contrast ratio</a:t>
            </a:r>
          </a:p>
          <a:p>
            <a:pPr>
              <a:spcBef>
                <a:spcPct val="30000"/>
              </a:spcBef>
              <a:defRPr/>
            </a:pPr>
            <a:r>
              <a:rPr lang="en-US" dirty="0">
                <a:effectLst/>
              </a:rPr>
              <a:t>Viewing angle</a:t>
            </a:r>
          </a:p>
          <a:p>
            <a:pPr>
              <a:spcBef>
                <a:spcPct val="30000"/>
              </a:spcBef>
              <a:defRPr/>
            </a:pPr>
            <a:r>
              <a:rPr lang="en-US" dirty="0">
                <a:effectLst/>
              </a:rPr>
              <a:t>Brightness</a:t>
            </a:r>
          </a:p>
          <a:p>
            <a:pPr>
              <a:spcBef>
                <a:spcPct val="30000"/>
              </a:spcBef>
              <a:defRPr/>
            </a:pPr>
            <a:r>
              <a:rPr lang="en-US" dirty="0">
                <a:effectLst/>
              </a:rPr>
              <a:t>Response time</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A91201F-1973-4B55-8AD1-D4F38FBF33FD}" type="slidenum">
              <a:rPr lang="en-US"/>
              <a:pPr>
                <a:defRPr/>
              </a:pPr>
              <a:t>24</a:t>
            </a:fld>
            <a:endParaRPr lang="en-US" dirty="0"/>
          </a:p>
        </p:txBody>
      </p:sp>
      <p:sp>
        <p:nvSpPr>
          <p:cNvPr id="59397" name="Rectangle 5"/>
          <p:cNvSpPr>
            <a:spLocks noGrp="1" noChangeArrowheads="1"/>
          </p:cNvSpPr>
          <p:nvPr>
            <p:ph type="title"/>
          </p:nvPr>
        </p:nvSpPr>
        <p:spPr/>
        <p:txBody>
          <a:bodyPr/>
          <a:lstStyle/>
          <a:p>
            <a:pPr>
              <a:defRPr/>
            </a:pPr>
            <a:r>
              <a:rPr lang="en-US" dirty="0"/>
              <a:t>Screen Size</a:t>
            </a:r>
          </a:p>
        </p:txBody>
      </p:sp>
      <p:sp>
        <p:nvSpPr>
          <p:cNvPr id="59398" name="Rectangle 6"/>
          <p:cNvSpPr>
            <a:spLocks noGrp="1" noChangeArrowheads="1"/>
          </p:cNvSpPr>
          <p:nvPr>
            <p:ph type="body" idx="1"/>
          </p:nvPr>
        </p:nvSpPr>
        <p:spPr/>
        <p:txBody>
          <a:bodyPr/>
          <a:lstStyle/>
          <a:p>
            <a:pPr>
              <a:defRPr/>
            </a:pPr>
            <a:r>
              <a:rPr lang="en-US" dirty="0">
                <a:effectLst/>
              </a:rPr>
              <a:t>21-inch monitor</a:t>
            </a:r>
          </a:p>
          <a:p>
            <a:pPr lvl="1">
              <a:defRPr/>
            </a:pPr>
            <a:r>
              <a:rPr lang="en-US" dirty="0">
                <a:effectLst/>
              </a:rPr>
              <a:t>1680 × 1050 pixels</a:t>
            </a:r>
          </a:p>
          <a:p>
            <a:pPr>
              <a:defRPr/>
            </a:pPr>
            <a:r>
              <a:rPr lang="en-US" dirty="0">
                <a:effectLst/>
              </a:rPr>
              <a:t>19-inch monitor </a:t>
            </a:r>
          </a:p>
          <a:p>
            <a:pPr lvl="1">
              <a:defRPr/>
            </a:pPr>
            <a:r>
              <a:rPr lang="en-US" dirty="0">
                <a:effectLst/>
              </a:rPr>
              <a:t>1440 × 900 pixels</a:t>
            </a:r>
          </a:p>
          <a:p>
            <a:pPr lvl="1">
              <a:defRPr/>
            </a:pPr>
            <a:r>
              <a:rPr lang="en-US" dirty="0">
                <a:effectLst/>
              </a:rPr>
              <a:t>1280 × 1024 pixels</a:t>
            </a:r>
          </a:p>
          <a:p>
            <a:pPr>
              <a:defRPr/>
            </a:pPr>
            <a:r>
              <a:rPr lang="en-US" dirty="0">
                <a:effectLst/>
              </a:rPr>
              <a:t>HD-DVDs and Blu-ray movies</a:t>
            </a:r>
          </a:p>
          <a:p>
            <a:pPr lvl="1">
              <a:defRPr/>
            </a:pPr>
            <a:r>
              <a:rPr lang="en-US" dirty="0">
                <a:effectLst/>
              </a:rPr>
              <a:t>Require at least 1920 × 1080 pixels</a:t>
            </a:r>
          </a:p>
        </p:txBody>
      </p:sp>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BB330FF-37C3-40F7-BDB1-B09B0296C358}" type="slidenum">
              <a:rPr lang="en-US"/>
              <a:pPr>
                <a:defRPr/>
              </a:pPr>
              <a:t>25</a:t>
            </a:fld>
            <a:endParaRPr lang="en-US" dirty="0"/>
          </a:p>
        </p:txBody>
      </p:sp>
      <p:sp>
        <p:nvSpPr>
          <p:cNvPr id="80899" name="Freeform 6"/>
          <p:cNvSpPr>
            <a:spLocks/>
          </p:cNvSpPr>
          <p:nvPr/>
        </p:nvSpPr>
        <p:spPr bwMode="auto">
          <a:xfrm>
            <a:off x="7467600" y="4876800"/>
            <a:ext cx="1144588" cy="915988"/>
          </a:xfrm>
          <a:custGeom>
            <a:avLst/>
            <a:gdLst>
              <a:gd name="T0" fmla="*/ 0 w 721"/>
              <a:gd name="T1" fmla="*/ 228600 h 577"/>
              <a:gd name="T2" fmla="*/ 652463 w 721"/>
              <a:gd name="T3" fmla="*/ 0 h 577"/>
              <a:gd name="T4" fmla="*/ 1143000 w 721"/>
              <a:gd name="T5" fmla="*/ 762000 h 577"/>
              <a:gd name="T6" fmla="*/ 490538 w 721"/>
              <a:gd name="T7" fmla="*/ 914400 h 577"/>
              <a:gd name="T8" fmla="*/ 0 w 721"/>
              <a:gd name="T9" fmla="*/ 228600 h 577"/>
              <a:gd name="T10" fmla="*/ 0 60000 65536"/>
              <a:gd name="T11" fmla="*/ 0 60000 65536"/>
              <a:gd name="T12" fmla="*/ 0 60000 65536"/>
              <a:gd name="T13" fmla="*/ 0 60000 65536"/>
              <a:gd name="T14" fmla="*/ 0 60000 65536"/>
              <a:gd name="T15" fmla="*/ 0 w 721"/>
              <a:gd name="T16" fmla="*/ 0 h 577"/>
              <a:gd name="T17" fmla="*/ 721 w 721"/>
              <a:gd name="T18" fmla="*/ 577 h 577"/>
            </a:gdLst>
            <a:ahLst/>
            <a:cxnLst>
              <a:cxn ang="T10">
                <a:pos x="T0" y="T1"/>
              </a:cxn>
              <a:cxn ang="T11">
                <a:pos x="T2" y="T3"/>
              </a:cxn>
              <a:cxn ang="T12">
                <a:pos x="T4" y="T5"/>
              </a:cxn>
              <a:cxn ang="T13">
                <a:pos x="T6" y="T7"/>
              </a:cxn>
              <a:cxn ang="T14">
                <a:pos x="T8" y="T9"/>
              </a:cxn>
            </a:cxnLst>
            <a:rect l="T15" t="T16" r="T17" b="T18"/>
            <a:pathLst>
              <a:path w="721" h="577">
                <a:moveTo>
                  <a:pt x="0" y="144"/>
                </a:moveTo>
                <a:lnTo>
                  <a:pt x="411" y="0"/>
                </a:lnTo>
                <a:lnTo>
                  <a:pt x="720" y="480"/>
                </a:lnTo>
                <a:lnTo>
                  <a:pt x="309" y="576"/>
                </a:lnTo>
                <a:lnTo>
                  <a:pt x="0" y="144"/>
                </a:lnTo>
              </a:path>
            </a:pathLst>
          </a:custGeom>
          <a:solidFill>
            <a:schemeClr val="bg1"/>
          </a:solidFill>
          <a:ln w="12700" cap="rnd">
            <a:noFill/>
            <a:round/>
            <a:headEnd/>
            <a:tailEnd/>
          </a:ln>
        </p:spPr>
        <p:txBody>
          <a:bodyPr/>
          <a:lstStyle/>
          <a:p>
            <a:pPr eaLnBrk="0" hangingPunct="0"/>
            <a:endParaRPr lang="en-US" dirty="0"/>
          </a:p>
        </p:txBody>
      </p:sp>
      <p:sp>
        <p:nvSpPr>
          <p:cNvPr id="61450" name="Rectangle 10"/>
          <p:cNvSpPr>
            <a:spLocks noGrp="1" noChangeArrowheads="1"/>
          </p:cNvSpPr>
          <p:nvPr>
            <p:ph type="title"/>
          </p:nvPr>
        </p:nvSpPr>
        <p:spPr/>
        <p:txBody>
          <a:bodyPr/>
          <a:lstStyle/>
          <a:p>
            <a:pPr>
              <a:defRPr/>
            </a:pPr>
            <a:r>
              <a:rPr lang="en-US" dirty="0"/>
              <a:t>Printers </a:t>
            </a:r>
          </a:p>
        </p:txBody>
      </p:sp>
      <p:sp>
        <p:nvSpPr>
          <p:cNvPr id="61458" name="Rectangle 18"/>
          <p:cNvSpPr>
            <a:spLocks noGrp="1" noChangeArrowheads="1"/>
          </p:cNvSpPr>
          <p:nvPr>
            <p:ph type="body" idx="1"/>
          </p:nvPr>
        </p:nvSpPr>
        <p:spPr>
          <a:xfrm>
            <a:off x="457200" y="1447800"/>
            <a:ext cx="6477000" cy="4678363"/>
          </a:xfrm>
        </p:spPr>
        <p:txBody>
          <a:bodyPr/>
          <a:lstStyle/>
          <a:p>
            <a:pPr>
              <a:defRPr/>
            </a:pPr>
            <a:r>
              <a:rPr lang="en-US" dirty="0">
                <a:effectLst/>
              </a:rPr>
              <a:t>Inkjet printers</a:t>
            </a:r>
          </a:p>
          <a:p>
            <a:pPr lvl="1">
              <a:defRPr/>
            </a:pPr>
            <a:r>
              <a:rPr lang="en-US" dirty="0">
                <a:effectLst/>
              </a:rPr>
              <a:t>Spray tiny drops of ink onto page</a:t>
            </a:r>
          </a:p>
          <a:p>
            <a:pPr>
              <a:defRPr/>
            </a:pPr>
            <a:r>
              <a:rPr lang="en-US" dirty="0">
                <a:effectLst/>
              </a:rPr>
              <a:t>Laser printers</a:t>
            </a:r>
          </a:p>
          <a:p>
            <a:pPr lvl="1">
              <a:defRPr/>
            </a:pPr>
            <a:r>
              <a:rPr lang="en-US" dirty="0">
                <a:effectLst/>
              </a:rPr>
              <a:t>Use laser beams and static electricity to deliver toner to page</a:t>
            </a:r>
          </a:p>
          <a:p>
            <a:pPr>
              <a:defRPr/>
            </a:pPr>
            <a:r>
              <a:rPr lang="en-US" dirty="0">
                <a:effectLst/>
              </a:rPr>
              <a:t>All-in-one printers</a:t>
            </a:r>
          </a:p>
          <a:p>
            <a:pPr>
              <a:defRPr/>
            </a:pPr>
            <a:r>
              <a:rPr lang="en-US" dirty="0">
                <a:effectLst/>
              </a:rPr>
              <a:t>Plotters</a:t>
            </a:r>
          </a:p>
          <a:p>
            <a:pPr>
              <a:defRPr/>
            </a:pPr>
            <a:r>
              <a:rPr lang="en-US" dirty="0">
                <a:effectLst/>
              </a:rPr>
              <a:t>Thermal printers</a:t>
            </a:r>
          </a:p>
        </p:txBody>
      </p:sp>
      <p:sp>
        <p:nvSpPr>
          <p:cNvPr id="9" name="Date Placeholder 8"/>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pic>
        <p:nvPicPr>
          <p:cNvPr id="11" name="Picture 10" descr="02-22"/>
          <p:cNvPicPr/>
          <p:nvPr/>
        </p:nvPicPr>
        <p:blipFill>
          <a:blip r:embed="rId3" cstate="email"/>
          <a:srcRect/>
          <a:stretch>
            <a:fillRect/>
          </a:stretch>
        </p:blipFill>
        <p:spPr bwMode="auto">
          <a:xfrm>
            <a:off x="5257800" y="4191000"/>
            <a:ext cx="3562350" cy="2171700"/>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4735E2CB-68FC-44E1-AB1E-4A56F71D25E6}" type="slidenum">
              <a:rPr lang="en-US"/>
              <a:pPr>
                <a:defRPr/>
              </a:pPr>
              <a:t>26</a:t>
            </a:fld>
            <a:endParaRPr lang="en-US" dirty="0"/>
          </a:p>
        </p:txBody>
      </p:sp>
      <p:sp>
        <p:nvSpPr>
          <p:cNvPr id="63493" name="Rectangle 5"/>
          <p:cNvSpPr>
            <a:spLocks noGrp="1" noChangeArrowheads="1"/>
          </p:cNvSpPr>
          <p:nvPr>
            <p:ph type="title"/>
          </p:nvPr>
        </p:nvSpPr>
        <p:spPr/>
        <p:txBody>
          <a:bodyPr/>
          <a:lstStyle/>
          <a:p>
            <a:pPr>
              <a:defRPr/>
            </a:pPr>
            <a:r>
              <a:rPr lang="en-US" dirty="0"/>
              <a:t>Nonimpact Printers</a:t>
            </a:r>
          </a:p>
        </p:txBody>
      </p:sp>
      <p:sp>
        <p:nvSpPr>
          <p:cNvPr id="63494" name="Rectangle 6"/>
          <p:cNvSpPr>
            <a:spLocks noGrp="1" noChangeArrowheads="1"/>
          </p:cNvSpPr>
          <p:nvPr>
            <p:ph type="body" sz="half" idx="1"/>
          </p:nvPr>
        </p:nvSpPr>
        <p:spPr>
          <a:xfrm>
            <a:off x="457200" y="1600200"/>
            <a:ext cx="4038600" cy="2971800"/>
          </a:xfrm>
        </p:spPr>
        <p:txBody>
          <a:bodyPr/>
          <a:lstStyle/>
          <a:p>
            <a:pPr>
              <a:defRPr/>
            </a:pPr>
            <a:r>
              <a:rPr lang="en-US" dirty="0">
                <a:effectLst/>
              </a:rPr>
              <a:t>Inkjet</a:t>
            </a:r>
          </a:p>
          <a:p>
            <a:pPr lvl="1">
              <a:defRPr/>
            </a:pPr>
            <a:r>
              <a:rPr lang="en-US" dirty="0">
                <a:effectLst/>
              </a:rPr>
              <a:t>Less expensive device</a:t>
            </a:r>
          </a:p>
          <a:p>
            <a:pPr lvl="1">
              <a:defRPr/>
            </a:pPr>
            <a:r>
              <a:rPr lang="en-US" dirty="0">
                <a:effectLst/>
              </a:rPr>
              <a:t>Print high-quality color images cost effectively</a:t>
            </a:r>
          </a:p>
        </p:txBody>
      </p:sp>
      <p:sp>
        <p:nvSpPr>
          <p:cNvPr id="63495" name="Rectangle 7"/>
          <p:cNvSpPr>
            <a:spLocks noGrp="1" noChangeArrowheads="1"/>
          </p:cNvSpPr>
          <p:nvPr>
            <p:ph type="body" sz="half" idx="2"/>
          </p:nvPr>
        </p:nvSpPr>
        <p:spPr>
          <a:xfrm>
            <a:off x="4572000" y="4038600"/>
            <a:ext cx="4343400" cy="2209800"/>
          </a:xfrm>
        </p:spPr>
        <p:txBody>
          <a:bodyPr/>
          <a:lstStyle/>
          <a:p>
            <a:pPr>
              <a:lnSpc>
                <a:spcPct val="90000"/>
              </a:lnSpc>
              <a:defRPr/>
            </a:pPr>
            <a:r>
              <a:rPr lang="en-US" dirty="0">
                <a:effectLst/>
              </a:rPr>
              <a:t>Laser</a:t>
            </a:r>
          </a:p>
          <a:p>
            <a:pPr lvl="1">
              <a:lnSpc>
                <a:spcPct val="90000"/>
              </a:lnSpc>
              <a:defRPr/>
            </a:pPr>
            <a:r>
              <a:rPr lang="en-US" dirty="0">
                <a:effectLst/>
              </a:rPr>
              <a:t>More expensive device</a:t>
            </a:r>
          </a:p>
          <a:p>
            <a:pPr lvl="1">
              <a:lnSpc>
                <a:spcPct val="90000"/>
              </a:lnSpc>
              <a:defRPr/>
            </a:pPr>
            <a:r>
              <a:rPr lang="en-US" dirty="0">
                <a:effectLst/>
              </a:rPr>
              <a:t>Faster printing speed</a:t>
            </a:r>
          </a:p>
          <a:p>
            <a:pPr lvl="1">
              <a:lnSpc>
                <a:spcPct val="90000"/>
              </a:lnSpc>
              <a:defRPr/>
            </a:pPr>
            <a:r>
              <a:rPr lang="en-US" dirty="0">
                <a:effectLst/>
              </a:rPr>
              <a:t>Color lasers are becoming less expensive</a:t>
            </a:r>
          </a:p>
        </p:txBody>
      </p:sp>
      <p:sp>
        <p:nvSpPr>
          <p:cNvPr id="9" name="Date Placeholder 8"/>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pic>
        <p:nvPicPr>
          <p:cNvPr id="10" name="Picture 9" descr="02-19"/>
          <p:cNvPicPr/>
          <p:nvPr/>
        </p:nvPicPr>
        <p:blipFill>
          <a:blip r:embed="rId3" cstate="email"/>
          <a:srcRect/>
          <a:stretch>
            <a:fillRect/>
          </a:stretch>
        </p:blipFill>
        <p:spPr bwMode="auto">
          <a:xfrm>
            <a:off x="762000" y="3810000"/>
            <a:ext cx="3590925" cy="1847850"/>
          </a:xfrm>
          <a:prstGeom prst="rect">
            <a:avLst/>
          </a:prstGeom>
          <a:noFill/>
          <a:ln w="9525">
            <a:noFill/>
            <a:miter lim="800000"/>
            <a:headEnd/>
            <a:tailEnd/>
          </a:ln>
        </p:spPr>
      </p:pic>
      <p:pic>
        <p:nvPicPr>
          <p:cNvPr id="11" name="Picture 10" descr="02-20"/>
          <p:cNvPicPr/>
          <p:nvPr/>
        </p:nvPicPr>
        <p:blipFill>
          <a:blip r:embed="rId4" cstate="email"/>
          <a:srcRect/>
          <a:stretch>
            <a:fillRect/>
          </a:stretch>
        </p:blipFill>
        <p:spPr bwMode="auto">
          <a:xfrm>
            <a:off x="5638800" y="1295400"/>
            <a:ext cx="2781300" cy="25908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6BC91A13-016E-486E-8BA0-E94EE9E48D45}" type="slidenum">
              <a:rPr lang="en-US"/>
              <a:pPr>
                <a:defRPr/>
              </a:pPr>
              <a:t>27</a:t>
            </a:fld>
            <a:endParaRPr lang="en-US" dirty="0"/>
          </a:p>
        </p:txBody>
      </p:sp>
      <p:sp>
        <p:nvSpPr>
          <p:cNvPr id="65541" name="Rectangle 5"/>
          <p:cNvSpPr>
            <a:spLocks noGrp="1" noChangeArrowheads="1"/>
          </p:cNvSpPr>
          <p:nvPr>
            <p:ph type="title"/>
          </p:nvPr>
        </p:nvSpPr>
        <p:spPr/>
        <p:txBody>
          <a:bodyPr/>
          <a:lstStyle/>
          <a:p>
            <a:pPr>
              <a:defRPr/>
            </a:pPr>
            <a:r>
              <a:rPr lang="en-US" dirty="0"/>
              <a:t>Choosing a Printer</a:t>
            </a:r>
          </a:p>
        </p:txBody>
      </p:sp>
      <p:sp>
        <p:nvSpPr>
          <p:cNvPr id="65542" name="Rectangle 6"/>
          <p:cNvSpPr>
            <a:spLocks noGrp="1" noChangeArrowheads="1"/>
          </p:cNvSpPr>
          <p:nvPr>
            <p:ph type="body" idx="1"/>
          </p:nvPr>
        </p:nvSpPr>
        <p:spPr/>
        <p:txBody>
          <a:bodyPr/>
          <a:lstStyle/>
          <a:p>
            <a:pPr>
              <a:defRPr/>
            </a:pPr>
            <a:r>
              <a:rPr lang="en-US" dirty="0">
                <a:effectLst/>
              </a:rPr>
              <a:t>Speed (ppm)</a:t>
            </a:r>
          </a:p>
          <a:p>
            <a:pPr>
              <a:defRPr/>
            </a:pPr>
            <a:r>
              <a:rPr lang="en-US" dirty="0">
                <a:effectLst/>
              </a:rPr>
              <a:t>Resolution (dpi)</a:t>
            </a:r>
          </a:p>
          <a:p>
            <a:pPr>
              <a:defRPr/>
            </a:pPr>
            <a:r>
              <a:rPr lang="en-US" dirty="0">
                <a:effectLst/>
              </a:rPr>
              <a:t>Color output</a:t>
            </a:r>
          </a:p>
          <a:p>
            <a:pPr>
              <a:defRPr/>
            </a:pPr>
            <a:r>
              <a:rPr lang="en-US" dirty="0">
                <a:effectLst/>
              </a:rPr>
              <a:t>Use and cost</a:t>
            </a:r>
          </a:p>
          <a:p>
            <a:pPr>
              <a:defRPr/>
            </a:pPr>
            <a:r>
              <a:rPr lang="en-US" dirty="0">
                <a:effectLst/>
              </a:rPr>
              <a:t>Cost of consumables</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28644C7-9270-4E48-97F5-D00CEFB65F9E}" type="slidenum">
              <a:rPr lang="en-US"/>
              <a:pPr>
                <a:defRPr/>
              </a:pPr>
              <a:t>28</a:t>
            </a:fld>
            <a:endParaRPr lang="en-US" dirty="0"/>
          </a:p>
        </p:txBody>
      </p:sp>
      <p:sp>
        <p:nvSpPr>
          <p:cNvPr id="88069" name="Rectangle 5"/>
          <p:cNvSpPr>
            <a:spLocks noGrp="1" noChangeArrowheads="1"/>
          </p:cNvSpPr>
          <p:nvPr>
            <p:ph type="title"/>
          </p:nvPr>
        </p:nvSpPr>
        <p:spPr/>
        <p:txBody>
          <a:bodyPr/>
          <a:lstStyle/>
          <a:p>
            <a:pPr>
              <a:defRPr/>
            </a:pPr>
            <a:r>
              <a:rPr lang="en-US" dirty="0"/>
              <a:t>The Motherboard</a:t>
            </a:r>
          </a:p>
        </p:txBody>
      </p:sp>
      <p:sp>
        <p:nvSpPr>
          <p:cNvPr id="88070" name="Rectangle 6"/>
          <p:cNvSpPr>
            <a:spLocks noGrp="1" noChangeArrowheads="1"/>
          </p:cNvSpPr>
          <p:nvPr>
            <p:ph type="body" idx="1"/>
          </p:nvPr>
        </p:nvSpPr>
        <p:spPr>
          <a:xfrm>
            <a:off x="457200" y="1600200"/>
            <a:ext cx="2819400" cy="4525963"/>
          </a:xfrm>
        </p:spPr>
        <p:txBody>
          <a:bodyPr/>
          <a:lstStyle/>
          <a:p>
            <a:pPr>
              <a:defRPr/>
            </a:pPr>
            <a:r>
              <a:rPr lang="en-US" dirty="0">
                <a:effectLst/>
              </a:rPr>
              <a:t>CPU</a:t>
            </a:r>
          </a:p>
          <a:p>
            <a:pPr>
              <a:defRPr/>
            </a:pPr>
            <a:r>
              <a:rPr lang="en-US" dirty="0">
                <a:effectLst/>
              </a:rPr>
              <a:t>RAM</a:t>
            </a:r>
          </a:p>
          <a:p>
            <a:pPr>
              <a:defRPr/>
            </a:pPr>
            <a:r>
              <a:rPr lang="en-US" dirty="0">
                <a:effectLst/>
              </a:rPr>
              <a:t>Expansion cards and slots</a:t>
            </a:r>
          </a:p>
          <a:p>
            <a:pPr>
              <a:defRPr/>
            </a:pPr>
            <a:r>
              <a:rPr lang="en-US" dirty="0">
                <a:effectLst/>
              </a:rPr>
              <a:t>Built-in components</a:t>
            </a:r>
          </a:p>
        </p:txBody>
      </p:sp>
      <p:pic>
        <p:nvPicPr>
          <p:cNvPr id="107525" name="Picture 8" descr="evans4_2_30.jpg                                                00030BC2Macintosh HD                   ABA78158:"/>
          <p:cNvPicPr>
            <a:picLocks noChangeAspect="1" noChangeArrowheads="1"/>
          </p:cNvPicPr>
          <p:nvPr/>
        </p:nvPicPr>
        <p:blipFill>
          <a:blip r:embed="rId3" cstate="email"/>
          <a:stretch>
            <a:fillRect/>
          </a:stretch>
        </p:blipFill>
        <p:spPr bwMode="auto">
          <a:xfrm>
            <a:off x="3315861" y="1676400"/>
            <a:ext cx="5544790" cy="3694385"/>
          </a:xfrm>
          <a:prstGeom prst="rect">
            <a:avLst/>
          </a:prstGeom>
          <a:noFill/>
          <a:ln w="9525">
            <a:noFill/>
            <a:miter lim="800000"/>
            <a:headEnd/>
            <a:tailEnd/>
          </a:ln>
        </p:spPr>
      </p:pic>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p:cNvSpPr>
            <a:spLocks noGrp="1" noChangeArrowheads="1"/>
          </p:cNvSpPr>
          <p:nvPr>
            <p:ph type="title"/>
          </p:nvPr>
        </p:nvSpPr>
        <p:spPr/>
        <p:txBody>
          <a:bodyPr/>
          <a:lstStyle/>
          <a:p>
            <a:pPr>
              <a:defRPr/>
            </a:pPr>
            <a:r>
              <a:rPr lang="en-US" dirty="0"/>
              <a:t>RAM vs. ROM</a:t>
            </a:r>
          </a:p>
        </p:txBody>
      </p:sp>
      <p:sp>
        <p:nvSpPr>
          <p:cNvPr id="92166" name="Rectangle 6"/>
          <p:cNvSpPr>
            <a:spLocks noGrp="1" noChangeArrowheads="1"/>
          </p:cNvSpPr>
          <p:nvPr>
            <p:ph sz="half" idx="1"/>
          </p:nvPr>
        </p:nvSpPr>
        <p:spPr/>
        <p:txBody>
          <a:bodyPr/>
          <a:lstStyle/>
          <a:p>
            <a:pPr>
              <a:defRPr/>
            </a:pPr>
            <a:r>
              <a:rPr lang="en-US" sz="3200" dirty="0">
                <a:effectLst/>
              </a:rPr>
              <a:t>Random access memory (RAM)</a:t>
            </a:r>
          </a:p>
          <a:p>
            <a:pPr lvl="1">
              <a:defRPr/>
            </a:pPr>
            <a:r>
              <a:rPr lang="en-US" sz="2800" dirty="0">
                <a:effectLst/>
              </a:rPr>
              <a:t>Stores instructions and data</a:t>
            </a:r>
          </a:p>
          <a:p>
            <a:pPr lvl="1">
              <a:defRPr/>
            </a:pPr>
            <a:r>
              <a:rPr lang="en-US" sz="2800" dirty="0">
                <a:effectLst/>
              </a:rPr>
              <a:t>Temporary (volatile) storage</a:t>
            </a:r>
          </a:p>
          <a:p>
            <a:pPr lvl="1">
              <a:defRPr/>
            </a:pPr>
            <a:r>
              <a:rPr lang="en-US" sz="2800" dirty="0">
                <a:effectLst/>
              </a:rPr>
              <a:t>Consists of several memory cards or modules</a:t>
            </a:r>
          </a:p>
        </p:txBody>
      </p:sp>
      <p:sp>
        <p:nvSpPr>
          <p:cNvPr id="14" name="Content Placeholder 13"/>
          <p:cNvSpPr>
            <a:spLocks noGrp="1"/>
          </p:cNvSpPr>
          <p:nvPr>
            <p:ph sz="half" idx="2"/>
          </p:nvPr>
        </p:nvSpPr>
        <p:spPr/>
        <p:txBody>
          <a:bodyPr/>
          <a:lstStyle/>
          <a:p>
            <a:r>
              <a:rPr lang="en-US" sz="3200" dirty="0">
                <a:effectLst/>
              </a:rPr>
              <a:t>Read-only memory (ROM)</a:t>
            </a:r>
          </a:p>
          <a:p>
            <a:pPr lvl="1"/>
            <a:r>
              <a:rPr lang="en-US" sz="2800" dirty="0">
                <a:effectLst/>
              </a:rPr>
              <a:t>Stores startup instructions</a:t>
            </a:r>
          </a:p>
          <a:p>
            <a:pPr lvl="1"/>
            <a:r>
              <a:rPr lang="en-US" sz="2800" dirty="0">
                <a:effectLst/>
              </a:rPr>
              <a:t>Permanent storage</a:t>
            </a:r>
          </a:p>
        </p:txBody>
      </p:sp>
      <p:sp>
        <p:nvSpPr>
          <p:cNvPr id="9" name="Date Placeholder 8"/>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8" name="Slide Number Placeholder 5"/>
          <p:cNvSpPr>
            <a:spLocks noGrp="1"/>
          </p:cNvSpPr>
          <p:nvPr>
            <p:ph type="sldNum" sz="quarter" idx="12"/>
          </p:nvPr>
        </p:nvSpPr>
        <p:spPr/>
        <p:txBody>
          <a:bodyPr/>
          <a:lstStyle/>
          <a:p>
            <a:pPr>
              <a:defRPr/>
            </a:pPr>
            <a:fld id="{61FA5EFB-4B37-4112-9136-98F61A2B3E57}" type="slidenum">
              <a:rPr lang="en-US"/>
              <a:pPr>
                <a:defRPr/>
              </a:pPr>
              <a:t>29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13094D4-E6E3-4AC1-A97F-F002E5DB9CF8}" type="slidenum">
              <a:rPr lang="en-US"/>
              <a:pPr>
                <a:defRPr/>
              </a:pPr>
              <a:t>3</a:t>
            </a:fld>
            <a:endParaRPr lang="en-US" dirty="0"/>
          </a:p>
        </p:txBody>
      </p:sp>
      <p:sp>
        <p:nvSpPr>
          <p:cNvPr id="10245" name="Rectangle 5"/>
          <p:cNvSpPr>
            <a:spLocks noGrp="1" noChangeArrowheads="1"/>
          </p:cNvSpPr>
          <p:nvPr>
            <p:ph type="title"/>
          </p:nvPr>
        </p:nvSpPr>
        <p:spPr/>
        <p:txBody>
          <a:bodyPr/>
          <a:lstStyle/>
          <a:p>
            <a:pPr>
              <a:defRPr/>
            </a:pPr>
            <a:r>
              <a:rPr lang="en-US" dirty="0"/>
              <a:t>Computers Are</a:t>
            </a:r>
            <a:br>
              <a:rPr lang="en-US" dirty="0"/>
            </a:br>
            <a:r>
              <a:rPr lang="en-US" dirty="0"/>
              <a:t>Data Processing Devices</a:t>
            </a:r>
          </a:p>
        </p:txBody>
      </p:sp>
      <p:sp>
        <p:nvSpPr>
          <p:cNvPr id="10246" name="Rectangle 6"/>
          <p:cNvSpPr>
            <a:spLocks noGrp="1" noChangeArrowheads="1"/>
          </p:cNvSpPr>
          <p:nvPr>
            <p:ph type="body" idx="1"/>
          </p:nvPr>
        </p:nvSpPr>
        <p:spPr>
          <a:xfrm>
            <a:off x="457200" y="1828800"/>
            <a:ext cx="8229600" cy="4297363"/>
          </a:xfrm>
        </p:spPr>
        <p:txBody>
          <a:bodyPr/>
          <a:lstStyle/>
          <a:p>
            <a:pPr>
              <a:defRPr/>
            </a:pPr>
            <a:r>
              <a:rPr lang="en-US" dirty="0">
                <a:effectLst/>
              </a:rPr>
              <a:t>A computer’s four major functions:</a:t>
            </a:r>
          </a:p>
          <a:p>
            <a:pPr lvl="1">
              <a:defRPr/>
            </a:pPr>
            <a:r>
              <a:rPr lang="en-US" dirty="0">
                <a:effectLst/>
              </a:rPr>
              <a:t>Gathers data (users input data)</a:t>
            </a:r>
          </a:p>
          <a:p>
            <a:pPr lvl="1">
              <a:defRPr/>
            </a:pPr>
            <a:r>
              <a:rPr lang="en-US" dirty="0">
                <a:effectLst/>
              </a:rPr>
              <a:t>Processes data into information</a:t>
            </a:r>
          </a:p>
          <a:p>
            <a:pPr lvl="1">
              <a:defRPr/>
            </a:pPr>
            <a:r>
              <a:rPr lang="en-US" dirty="0">
                <a:effectLst/>
              </a:rPr>
              <a:t>Outputs data or information</a:t>
            </a:r>
          </a:p>
          <a:p>
            <a:pPr lvl="1">
              <a:defRPr/>
            </a:pPr>
            <a:r>
              <a:rPr lang="en-US" dirty="0">
                <a:effectLst/>
              </a:rPr>
              <a:t>Stores data and information</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D38F36E-52AC-46F3-A86C-7B3B3FC25035}" type="slidenum">
              <a:rPr lang="en-US"/>
              <a:pPr>
                <a:defRPr/>
              </a:pPr>
              <a:t>30</a:t>
            </a:fld>
            <a:endParaRPr lang="en-US" dirty="0"/>
          </a:p>
        </p:txBody>
      </p:sp>
      <p:sp>
        <p:nvSpPr>
          <p:cNvPr id="109570" name="Rectangle 4"/>
          <p:cNvSpPr>
            <a:spLocks noChangeArrowheads="1"/>
          </p:cNvSpPr>
          <p:nvPr/>
        </p:nvSpPr>
        <p:spPr bwMode="auto">
          <a:xfrm>
            <a:off x="3124200" y="6245225"/>
            <a:ext cx="2895600" cy="476250"/>
          </a:xfrm>
          <a:prstGeom prst="rect">
            <a:avLst/>
          </a:prstGeom>
          <a:noFill/>
          <a:ln w="12700">
            <a:noFill/>
            <a:miter lim="800000"/>
            <a:headEnd/>
            <a:tailEnd/>
          </a:ln>
        </p:spPr>
        <p:txBody>
          <a:bodyPr/>
          <a:lstStyle/>
          <a:p>
            <a:pPr eaLnBrk="0" hangingPunct="0"/>
            <a:endParaRPr lang="en-US" dirty="0"/>
          </a:p>
        </p:txBody>
      </p:sp>
      <p:sp>
        <p:nvSpPr>
          <p:cNvPr id="90117" name="Rectangle 5"/>
          <p:cNvSpPr>
            <a:spLocks noGrp="1" noChangeArrowheads="1"/>
          </p:cNvSpPr>
          <p:nvPr>
            <p:ph type="title"/>
          </p:nvPr>
        </p:nvSpPr>
        <p:spPr/>
        <p:txBody>
          <a:bodyPr/>
          <a:lstStyle/>
          <a:p>
            <a:pPr>
              <a:defRPr/>
            </a:pPr>
            <a:r>
              <a:rPr lang="en-US" dirty="0"/>
              <a:t>Central Processing Unit (CPU)</a:t>
            </a:r>
          </a:p>
        </p:txBody>
      </p:sp>
      <p:sp>
        <p:nvSpPr>
          <p:cNvPr id="90118" name="Rectangle 6"/>
          <p:cNvSpPr>
            <a:spLocks noGrp="1" noChangeArrowheads="1"/>
          </p:cNvSpPr>
          <p:nvPr>
            <p:ph type="body" idx="1"/>
          </p:nvPr>
        </p:nvSpPr>
        <p:spPr>
          <a:xfrm>
            <a:off x="334963" y="1431925"/>
            <a:ext cx="8335962" cy="2073275"/>
          </a:xfrm>
        </p:spPr>
        <p:txBody>
          <a:bodyPr/>
          <a:lstStyle/>
          <a:p>
            <a:pPr>
              <a:defRPr/>
            </a:pPr>
            <a:r>
              <a:rPr lang="en-US" dirty="0">
                <a:effectLst/>
              </a:rPr>
              <a:t>Referred to as the “brains” of the computer</a:t>
            </a:r>
          </a:p>
          <a:p>
            <a:pPr>
              <a:defRPr/>
            </a:pPr>
            <a:r>
              <a:rPr lang="en-US" dirty="0">
                <a:effectLst/>
              </a:rPr>
              <a:t>Controls all functions of the computer</a:t>
            </a:r>
          </a:p>
          <a:p>
            <a:pPr>
              <a:defRPr/>
            </a:pPr>
            <a:r>
              <a:rPr lang="en-US" dirty="0">
                <a:effectLst/>
              </a:rPr>
              <a:t>Processes all commands and instructions</a:t>
            </a:r>
          </a:p>
          <a:p>
            <a:pPr>
              <a:defRPr/>
            </a:pPr>
            <a:r>
              <a:rPr lang="en-US" dirty="0">
                <a:effectLst/>
              </a:rPr>
              <a:t>Can perform billions of tasks per second </a:t>
            </a:r>
          </a:p>
        </p:txBody>
      </p:sp>
      <p:sp>
        <p:nvSpPr>
          <p:cNvPr id="8" name="Date Placeholder 7"/>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D38F36E-52AC-46F3-A86C-7B3B3FC25035}" type="slidenum">
              <a:rPr lang="en-US"/>
              <a:pPr>
                <a:defRPr/>
              </a:pPr>
              <a:t>31</a:t>
            </a:fld>
            <a:endParaRPr lang="en-US" dirty="0"/>
          </a:p>
        </p:txBody>
      </p:sp>
      <p:sp>
        <p:nvSpPr>
          <p:cNvPr id="109570" name="Rectangle 4"/>
          <p:cNvSpPr>
            <a:spLocks noChangeArrowheads="1"/>
          </p:cNvSpPr>
          <p:nvPr/>
        </p:nvSpPr>
        <p:spPr bwMode="auto">
          <a:xfrm>
            <a:off x="3124200" y="6245225"/>
            <a:ext cx="2895600" cy="476250"/>
          </a:xfrm>
          <a:prstGeom prst="rect">
            <a:avLst/>
          </a:prstGeom>
          <a:noFill/>
          <a:ln w="12700">
            <a:noFill/>
            <a:miter lim="800000"/>
            <a:headEnd/>
            <a:tailEnd/>
          </a:ln>
        </p:spPr>
        <p:txBody>
          <a:bodyPr/>
          <a:lstStyle/>
          <a:p>
            <a:pPr eaLnBrk="0" hangingPunct="0"/>
            <a:endParaRPr lang="en-US" dirty="0"/>
          </a:p>
        </p:txBody>
      </p:sp>
      <p:sp>
        <p:nvSpPr>
          <p:cNvPr id="90117" name="Rectangle 5"/>
          <p:cNvSpPr>
            <a:spLocks noGrp="1" noChangeArrowheads="1"/>
          </p:cNvSpPr>
          <p:nvPr>
            <p:ph type="title"/>
          </p:nvPr>
        </p:nvSpPr>
        <p:spPr/>
        <p:txBody>
          <a:bodyPr/>
          <a:lstStyle/>
          <a:p>
            <a:pPr>
              <a:defRPr/>
            </a:pPr>
            <a:r>
              <a:rPr lang="en-US" dirty="0"/>
              <a:t>CPU Performance Measures</a:t>
            </a:r>
          </a:p>
        </p:txBody>
      </p:sp>
      <p:sp>
        <p:nvSpPr>
          <p:cNvPr id="90118" name="Rectangle 6"/>
          <p:cNvSpPr>
            <a:spLocks noGrp="1" noChangeArrowheads="1"/>
          </p:cNvSpPr>
          <p:nvPr>
            <p:ph type="body" idx="1"/>
          </p:nvPr>
        </p:nvSpPr>
        <p:spPr>
          <a:xfrm>
            <a:off x="334963" y="1431925"/>
            <a:ext cx="8335962" cy="2073275"/>
          </a:xfrm>
        </p:spPr>
        <p:txBody>
          <a:bodyPr/>
          <a:lstStyle/>
          <a:p>
            <a:pPr>
              <a:defRPr/>
            </a:pPr>
            <a:r>
              <a:rPr lang="en-US" dirty="0">
                <a:effectLst/>
              </a:rPr>
              <a:t>Speed</a:t>
            </a:r>
          </a:p>
          <a:p>
            <a:pPr lvl="1">
              <a:defRPr/>
            </a:pPr>
            <a:r>
              <a:rPr lang="en-US" dirty="0">
                <a:effectLst/>
              </a:rPr>
              <a:t>Megahertz (MHz)</a:t>
            </a:r>
          </a:p>
          <a:p>
            <a:pPr lvl="1">
              <a:defRPr/>
            </a:pPr>
            <a:r>
              <a:rPr lang="en-US" dirty="0">
                <a:effectLst/>
              </a:rPr>
              <a:t>Gigahertz (GHz)</a:t>
            </a:r>
          </a:p>
          <a:p>
            <a:pPr>
              <a:defRPr/>
            </a:pPr>
            <a:r>
              <a:rPr lang="en-US" dirty="0">
                <a:effectLst/>
              </a:rPr>
              <a:t>Cores</a:t>
            </a:r>
          </a:p>
          <a:p>
            <a:pPr lvl="1">
              <a:defRPr/>
            </a:pPr>
            <a:r>
              <a:rPr lang="en-US" dirty="0">
                <a:effectLst/>
              </a:rPr>
              <a:t>Single</a:t>
            </a:r>
          </a:p>
          <a:p>
            <a:pPr lvl="1">
              <a:defRPr/>
            </a:pPr>
            <a:r>
              <a:rPr lang="en-US" dirty="0">
                <a:effectLst/>
              </a:rPr>
              <a:t>Dual</a:t>
            </a:r>
          </a:p>
          <a:p>
            <a:pPr lvl="1">
              <a:defRPr/>
            </a:pPr>
            <a:r>
              <a:rPr lang="en-US" dirty="0">
                <a:effectLst/>
              </a:rPr>
              <a:t>Quad</a:t>
            </a:r>
          </a:p>
        </p:txBody>
      </p:sp>
      <p:sp>
        <p:nvSpPr>
          <p:cNvPr id="8" name="Date Placeholder 7"/>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pic>
        <p:nvPicPr>
          <p:cNvPr id="9" name="Picture 8" descr="06-05"/>
          <p:cNvPicPr/>
          <p:nvPr/>
        </p:nvPicPr>
        <p:blipFill>
          <a:blip r:embed="rId3" cstate="email"/>
          <a:srcRect/>
          <a:stretch>
            <a:fillRect/>
          </a:stretch>
        </p:blipFill>
        <p:spPr bwMode="auto">
          <a:xfrm>
            <a:off x="4343400" y="3124200"/>
            <a:ext cx="3905250" cy="1981200"/>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p:txBody>
          <a:bodyPr/>
          <a:lstStyle/>
          <a:p>
            <a:pPr>
              <a:defRPr/>
            </a:pPr>
            <a:r>
              <a:rPr lang="en-US" dirty="0"/>
              <a:t>Drive Bays</a:t>
            </a:r>
          </a:p>
        </p:txBody>
      </p:sp>
      <p:sp>
        <p:nvSpPr>
          <p:cNvPr id="75782" name="Rectangle 6"/>
          <p:cNvSpPr>
            <a:spLocks noGrp="1" noChangeArrowheads="1"/>
          </p:cNvSpPr>
          <p:nvPr>
            <p:ph sz="half" idx="1"/>
          </p:nvPr>
        </p:nvSpPr>
        <p:spPr>
          <a:xfrm>
            <a:off x="457200" y="1447800"/>
            <a:ext cx="4419600" cy="4724400"/>
          </a:xfrm>
        </p:spPr>
        <p:txBody>
          <a:bodyPr/>
          <a:lstStyle/>
          <a:p>
            <a:r>
              <a:rPr lang="en-US" dirty="0">
                <a:effectLst/>
              </a:rPr>
              <a:t>Internal drive bays</a:t>
            </a:r>
          </a:p>
          <a:p>
            <a:pPr lvl="1"/>
            <a:r>
              <a:rPr lang="en-US" dirty="0">
                <a:effectLst/>
              </a:rPr>
              <a:t>Cannot be accessed from outside the system</a:t>
            </a:r>
          </a:p>
          <a:p>
            <a:pPr lvl="1"/>
            <a:r>
              <a:rPr lang="en-US" dirty="0">
                <a:effectLst/>
              </a:rPr>
              <a:t>Are reserved for internal hard drives</a:t>
            </a:r>
          </a:p>
          <a:p>
            <a:r>
              <a:rPr lang="en-US" dirty="0">
                <a:effectLst/>
              </a:rPr>
              <a:t>External drive bays</a:t>
            </a:r>
          </a:p>
          <a:p>
            <a:pPr lvl="1"/>
            <a:r>
              <a:rPr lang="en-US" dirty="0">
                <a:effectLst/>
              </a:rPr>
              <a:t>Can be accessed from outside the system</a:t>
            </a:r>
          </a:p>
          <a:p>
            <a:pPr lvl="1"/>
            <a:r>
              <a:rPr lang="en-US" dirty="0">
                <a:effectLst/>
              </a:rPr>
              <a:t>CD or DVD drives</a:t>
            </a:r>
          </a:p>
          <a:p>
            <a:pPr lvl="1"/>
            <a:r>
              <a:rPr lang="en-US" dirty="0">
                <a:effectLst/>
              </a:rPr>
              <a:t>Floppy and Zip drives (legacy technology)</a:t>
            </a:r>
          </a:p>
        </p:txBody>
      </p:sp>
      <p:sp>
        <p:nvSpPr>
          <p:cNvPr id="6" name="Date Placeholder 5"/>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5" name="Slide Number Placeholder 5"/>
          <p:cNvSpPr>
            <a:spLocks noGrp="1"/>
          </p:cNvSpPr>
          <p:nvPr>
            <p:ph type="sldNum" sz="quarter" idx="12"/>
          </p:nvPr>
        </p:nvSpPr>
        <p:spPr/>
        <p:txBody>
          <a:bodyPr/>
          <a:lstStyle/>
          <a:p>
            <a:pPr>
              <a:defRPr/>
            </a:pPr>
            <a:fld id="{A01ABC90-68F1-476D-A450-5DBCD5F3FCAD}" type="slidenum">
              <a:rPr lang="en-US"/>
              <a:pPr>
                <a:defRPr/>
              </a:pPr>
              <a:t>32</a:t>
            </a:fld>
            <a:endParaRPr lang="en-US" dirty="0"/>
          </a:p>
        </p:txBody>
      </p:sp>
      <p:pic>
        <p:nvPicPr>
          <p:cNvPr id="11" name="Picture 10" descr="02-35"/>
          <p:cNvPicPr/>
          <p:nvPr/>
        </p:nvPicPr>
        <p:blipFill rotWithShape="1">
          <a:blip r:embed="rId3" cstate="email"/>
          <a:srcRect/>
          <a:stretch/>
        </p:blipFill>
        <p:spPr bwMode="auto">
          <a:xfrm>
            <a:off x="4724400" y="2895600"/>
            <a:ext cx="3949262" cy="2995460"/>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19AB4E8-51E5-44C0-A6BE-68429F1D4F15}" type="slidenum">
              <a:rPr lang="en-US"/>
              <a:pPr>
                <a:defRPr/>
              </a:pPr>
              <a:t>33</a:t>
            </a:fld>
            <a:endParaRPr lang="en-US" dirty="0"/>
          </a:p>
        </p:txBody>
      </p:sp>
      <p:sp>
        <p:nvSpPr>
          <p:cNvPr id="126979" name="Rectangle 3"/>
          <p:cNvSpPr>
            <a:spLocks noGrp="1" noChangeArrowheads="1"/>
          </p:cNvSpPr>
          <p:nvPr>
            <p:ph type="title"/>
          </p:nvPr>
        </p:nvSpPr>
        <p:spPr/>
        <p:txBody>
          <a:bodyPr/>
          <a:lstStyle/>
          <a:p>
            <a:pPr>
              <a:defRPr/>
            </a:pPr>
            <a:r>
              <a:rPr lang="en-US" dirty="0"/>
              <a:t>Hard Drive</a:t>
            </a:r>
          </a:p>
        </p:txBody>
      </p:sp>
      <p:sp>
        <p:nvSpPr>
          <p:cNvPr id="126980" name="Rectangle 4"/>
          <p:cNvSpPr>
            <a:spLocks noGrp="1" noChangeArrowheads="1"/>
          </p:cNvSpPr>
          <p:nvPr>
            <p:ph type="body" idx="1"/>
          </p:nvPr>
        </p:nvSpPr>
        <p:spPr/>
        <p:txBody>
          <a:bodyPr/>
          <a:lstStyle/>
          <a:p>
            <a:pPr>
              <a:defRPr/>
            </a:pPr>
            <a:r>
              <a:rPr lang="en-US" dirty="0">
                <a:effectLst/>
              </a:rPr>
              <a:t>Permanent (nonvolatile) storage</a:t>
            </a:r>
          </a:p>
          <a:p>
            <a:pPr>
              <a:defRPr/>
            </a:pPr>
            <a:r>
              <a:rPr lang="en-US" dirty="0">
                <a:effectLst/>
              </a:rPr>
              <a:t>Internal or external versions</a:t>
            </a:r>
          </a:p>
        </p:txBody>
      </p:sp>
      <p:sp>
        <p:nvSpPr>
          <p:cNvPr id="97287" name="Rectangle 7"/>
          <p:cNvSpPr>
            <a:spLocks noChangeArrowheads="1"/>
          </p:cNvSpPr>
          <p:nvPr/>
        </p:nvSpPr>
        <p:spPr bwMode="auto">
          <a:xfrm>
            <a:off x="7543800" y="2895600"/>
            <a:ext cx="609600" cy="685800"/>
          </a:xfrm>
          <a:prstGeom prst="rect">
            <a:avLst/>
          </a:prstGeom>
          <a:solidFill>
            <a:schemeClr val="bg1"/>
          </a:solidFill>
          <a:ln w="12700">
            <a:noFill/>
            <a:miter lim="800000"/>
            <a:headEnd/>
            <a:tailEnd/>
          </a:ln>
        </p:spPr>
        <p:txBody>
          <a:bodyPr wrap="none" anchor="ctr"/>
          <a:lstStyle/>
          <a:p>
            <a:pPr eaLnBrk="0" hangingPunct="0"/>
            <a:endParaRPr lang="en-US" dirty="0"/>
          </a:p>
        </p:txBody>
      </p:sp>
      <p:sp>
        <p:nvSpPr>
          <p:cNvPr id="9" name="Date Placeholder 8"/>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pic>
        <p:nvPicPr>
          <p:cNvPr id="10" name="Picture 9" descr="02-30"/>
          <p:cNvPicPr>
            <a:picLocks noChangeAspect="1"/>
          </p:cNvPicPr>
          <p:nvPr/>
        </p:nvPicPr>
        <p:blipFill rotWithShape="1">
          <a:blip r:embed="rId3" cstate="email"/>
          <a:srcRect/>
          <a:stretch/>
        </p:blipFill>
        <p:spPr bwMode="auto">
          <a:xfrm>
            <a:off x="1447800" y="2712720"/>
            <a:ext cx="2943368" cy="3520440"/>
          </a:xfrm>
          <a:prstGeom prst="rect">
            <a:avLst/>
          </a:prstGeom>
          <a:noFill/>
          <a:ln w="9525">
            <a:noFill/>
            <a:miter lim="800000"/>
            <a:headEnd/>
            <a:tailEnd/>
          </a:ln>
        </p:spPr>
      </p:pic>
      <p:pic>
        <p:nvPicPr>
          <p:cNvPr id="11" name="Picture 10" descr="02-30"/>
          <p:cNvPicPr>
            <a:picLocks noChangeAspect="1"/>
          </p:cNvPicPr>
          <p:nvPr/>
        </p:nvPicPr>
        <p:blipFill rotWithShape="1">
          <a:blip r:embed="rId4" cstate="email"/>
          <a:srcRect/>
          <a:stretch/>
        </p:blipFill>
        <p:spPr bwMode="auto">
          <a:xfrm>
            <a:off x="4267200" y="3124200"/>
            <a:ext cx="4472292" cy="2773681"/>
          </a:xfrm>
          <a:prstGeom prst="rect">
            <a:avLst/>
          </a:prstGeom>
          <a:noFill/>
          <a:ln w="9525">
            <a:noFill/>
            <a:miter lim="800000"/>
            <a:headEnd/>
            <a:tailEnd/>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Optical Storage</a:t>
            </a:r>
          </a:p>
        </p:txBody>
      </p:sp>
      <p:sp>
        <p:nvSpPr>
          <p:cNvPr id="115715" name="Rectangle 3"/>
          <p:cNvSpPr>
            <a:spLocks noGrp="1" noChangeArrowheads="1"/>
          </p:cNvSpPr>
          <p:nvPr>
            <p:ph idx="1"/>
          </p:nvPr>
        </p:nvSpPr>
        <p:spPr/>
        <p:txBody>
          <a:bodyPr/>
          <a:lstStyle/>
          <a:p>
            <a:pPr eaLnBrk="1" hangingPunct="1">
              <a:defRPr/>
            </a:pPr>
            <a:r>
              <a:rPr lang="en-US" dirty="0">
                <a:effectLst/>
              </a:rPr>
              <a:t>Compact discs (CDs)</a:t>
            </a:r>
          </a:p>
          <a:p>
            <a:pPr eaLnBrk="1" hangingPunct="1">
              <a:defRPr/>
            </a:pPr>
            <a:r>
              <a:rPr lang="en-US" dirty="0">
                <a:effectLst/>
              </a:rPr>
              <a:t>Digital video discs (DVDs)</a:t>
            </a:r>
          </a:p>
          <a:p>
            <a:pPr eaLnBrk="1" hangingPunct="1">
              <a:defRPr/>
            </a:pPr>
            <a:r>
              <a:rPr lang="en-US" dirty="0">
                <a:effectLst/>
              </a:rPr>
              <a:t>Blu-ray discs (BDs)</a:t>
            </a:r>
          </a:p>
        </p:txBody>
      </p:sp>
      <p:sp>
        <p:nvSpPr>
          <p:cNvPr id="7" name="Date Placeholder 6"/>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66565" name="Slide Number Placeholder 8"/>
          <p:cNvSpPr>
            <a:spLocks noGrp="1"/>
          </p:cNvSpPr>
          <p:nvPr>
            <p:ph type="sldNum" sz="quarter" idx="12"/>
          </p:nvPr>
        </p:nvSpPr>
        <p:spPr>
          <a:noFill/>
        </p:spPr>
        <p:txBody>
          <a:bodyPr/>
          <a:lstStyle/>
          <a:p>
            <a:fld id="{F438C172-B7B8-4E08-AF08-63DF1EBE5672}" type="slidenum">
              <a:rPr lang="en-US" smtClean="0"/>
              <a:pPr/>
              <a:t>34</a:t>
            </a:fld>
            <a:endParaRPr lang="en-US" b="1"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61B86633-8C28-4740-8F9B-5C8B1BDEDAE8}" type="slidenum">
              <a:rPr lang="en-US"/>
              <a:pPr>
                <a:defRPr/>
              </a:pPr>
              <a:t>35</a:t>
            </a:fld>
            <a:endParaRPr lang="en-US" dirty="0"/>
          </a:p>
        </p:txBody>
      </p:sp>
      <p:sp>
        <p:nvSpPr>
          <p:cNvPr id="79877" name="Rectangle 5"/>
          <p:cNvSpPr>
            <a:spLocks noGrp="1" noChangeArrowheads="1"/>
          </p:cNvSpPr>
          <p:nvPr>
            <p:ph type="title"/>
          </p:nvPr>
        </p:nvSpPr>
        <p:spPr/>
        <p:txBody>
          <a:bodyPr/>
          <a:lstStyle/>
          <a:p>
            <a:pPr>
              <a:defRPr/>
            </a:pPr>
            <a:r>
              <a:rPr lang="en-US" dirty="0"/>
              <a:t>Flash Drives/Flash Memory</a:t>
            </a:r>
          </a:p>
        </p:txBody>
      </p:sp>
      <p:sp>
        <p:nvSpPr>
          <p:cNvPr id="99333" name="Rectangle 8"/>
          <p:cNvSpPr>
            <a:spLocks noChangeArrowheads="1"/>
          </p:cNvSpPr>
          <p:nvPr/>
        </p:nvSpPr>
        <p:spPr bwMode="auto">
          <a:xfrm>
            <a:off x="5410200" y="1371600"/>
            <a:ext cx="533400" cy="762000"/>
          </a:xfrm>
          <a:prstGeom prst="rect">
            <a:avLst/>
          </a:prstGeom>
          <a:solidFill>
            <a:schemeClr val="bg1"/>
          </a:solidFill>
          <a:ln w="12700">
            <a:noFill/>
            <a:miter lim="800000"/>
            <a:headEnd/>
            <a:tailEnd/>
          </a:ln>
        </p:spPr>
        <p:txBody>
          <a:bodyPr wrap="none" anchor="ctr"/>
          <a:lstStyle/>
          <a:p>
            <a:pPr eaLnBrk="0" hangingPunct="0"/>
            <a:endParaRPr lang="en-US" dirty="0"/>
          </a:p>
        </p:txBody>
      </p:sp>
      <p:sp>
        <p:nvSpPr>
          <p:cNvPr id="9" name="Date Placeholder 8"/>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79878" name="Rectangle 6"/>
          <p:cNvSpPr>
            <a:spLocks noGrp="1" noChangeArrowheads="1"/>
          </p:cNvSpPr>
          <p:nvPr>
            <p:ph type="body" idx="1"/>
          </p:nvPr>
        </p:nvSpPr>
        <p:spPr>
          <a:xfrm>
            <a:off x="457200" y="1600200"/>
            <a:ext cx="4495800" cy="4724400"/>
          </a:xfrm>
        </p:spPr>
        <p:txBody>
          <a:bodyPr/>
          <a:lstStyle/>
          <a:p>
            <a:pPr>
              <a:lnSpc>
                <a:spcPct val="90000"/>
              </a:lnSpc>
              <a:defRPr/>
            </a:pPr>
            <a:r>
              <a:rPr lang="en-US" dirty="0">
                <a:effectLst/>
              </a:rPr>
              <a:t>Flash drives (jump drives)</a:t>
            </a:r>
          </a:p>
          <a:p>
            <a:pPr lvl="1">
              <a:lnSpc>
                <a:spcPct val="90000"/>
              </a:lnSpc>
              <a:defRPr/>
            </a:pPr>
            <a:r>
              <a:rPr lang="en-US" dirty="0">
                <a:effectLst/>
              </a:rPr>
              <a:t>Newer storage alternative</a:t>
            </a:r>
          </a:p>
          <a:p>
            <a:pPr lvl="1">
              <a:lnSpc>
                <a:spcPct val="90000"/>
              </a:lnSpc>
              <a:defRPr/>
            </a:pPr>
            <a:r>
              <a:rPr lang="en-US" dirty="0">
                <a:effectLst/>
              </a:rPr>
              <a:t>Plug into USB ports</a:t>
            </a:r>
          </a:p>
          <a:p>
            <a:pPr>
              <a:lnSpc>
                <a:spcPct val="90000"/>
              </a:lnSpc>
              <a:defRPr/>
            </a:pPr>
            <a:r>
              <a:rPr lang="en-US" dirty="0">
                <a:effectLst/>
              </a:rPr>
              <a:t>Flash memory cards</a:t>
            </a:r>
          </a:p>
          <a:p>
            <a:pPr lvl="1">
              <a:lnSpc>
                <a:spcPct val="90000"/>
              </a:lnSpc>
              <a:defRPr/>
            </a:pPr>
            <a:r>
              <a:rPr lang="en-US" dirty="0">
                <a:effectLst/>
              </a:rPr>
              <a:t>Slide into slots in the system</a:t>
            </a:r>
          </a:p>
          <a:p>
            <a:pPr>
              <a:lnSpc>
                <a:spcPct val="90000"/>
              </a:lnSpc>
              <a:defRPr/>
            </a:pPr>
            <a:r>
              <a:rPr lang="en-US" dirty="0">
                <a:effectLst/>
              </a:rPr>
              <a:t>Solid state (SSD) hard drives</a:t>
            </a:r>
          </a:p>
        </p:txBody>
      </p:sp>
      <p:pic>
        <p:nvPicPr>
          <p:cNvPr id="10" name="Picture 9"/>
          <p:cNvPicPr/>
          <p:nvPr/>
        </p:nvPicPr>
        <p:blipFill rotWithShape="1">
          <a:blip r:embed="rId3" cstate="print"/>
          <a:srcRect t="20666"/>
          <a:stretch/>
        </p:blipFill>
        <p:spPr bwMode="auto">
          <a:xfrm>
            <a:off x="4724400" y="1920240"/>
            <a:ext cx="2362200" cy="2042160"/>
          </a:xfrm>
          <a:prstGeom prst="rect">
            <a:avLst/>
          </a:prstGeom>
          <a:noFill/>
          <a:ln w="9525">
            <a:noFill/>
            <a:miter lim="800000"/>
            <a:headEnd/>
            <a:tailEnd/>
          </a:ln>
        </p:spPr>
      </p:pic>
      <p:pic>
        <p:nvPicPr>
          <p:cNvPr id="12" name="Picture 11"/>
          <p:cNvPicPr/>
          <p:nvPr/>
        </p:nvPicPr>
        <p:blipFill>
          <a:blip r:embed="rId4" cstate="print"/>
          <a:stretch>
            <a:fillRect/>
          </a:stretch>
        </p:blipFill>
        <p:spPr bwMode="auto">
          <a:xfrm>
            <a:off x="6019800" y="4343400"/>
            <a:ext cx="2404110" cy="1459638"/>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9" name="Picture 5" descr="evans4_2_28.jpg                                                00030BC2Macintosh HD                   ABA78158:"/>
          <p:cNvPicPr>
            <a:picLocks noChangeAspect="1" noChangeArrowheads="1"/>
          </p:cNvPicPr>
          <p:nvPr/>
        </p:nvPicPr>
        <p:blipFill rotWithShape="1">
          <a:blip r:embed="rId3" cstate="email"/>
          <a:srcRect/>
          <a:stretch/>
        </p:blipFill>
        <p:spPr bwMode="auto">
          <a:xfrm>
            <a:off x="2875454" y="3276600"/>
            <a:ext cx="5667152" cy="3048000"/>
          </a:xfrm>
          <a:prstGeom prst="rect">
            <a:avLst/>
          </a:prstGeom>
          <a:noFill/>
          <a:ln w="9525">
            <a:noFill/>
            <a:miter lim="800000"/>
            <a:headEnd/>
            <a:tailEnd/>
          </a:ln>
        </p:spPr>
      </p:pic>
      <p:sp>
        <p:nvSpPr>
          <p:cNvPr id="7" name="Slide Number Placeholder 5"/>
          <p:cNvSpPr>
            <a:spLocks noGrp="1"/>
          </p:cNvSpPr>
          <p:nvPr>
            <p:ph type="sldNum" sz="quarter" idx="12"/>
          </p:nvPr>
        </p:nvSpPr>
        <p:spPr/>
        <p:txBody>
          <a:bodyPr/>
          <a:lstStyle/>
          <a:p>
            <a:pPr>
              <a:defRPr/>
            </a:pPr>
            <a:fld id="{CBDF0BFD-C960-411E-8A50-B0932F8117A8}" type="slidenum">
              <a:rPr lang="en-US"/>
              <a:pPr>
                <a:defRPr/>
              </a:pPr>
              <a:t>36</a:t>
            </a:fld>
            <a:endParaRPr lang="en-US" dirty="0"/>
          </a:p>
        </p:txBody>
      </p:sp>
      <p:sp>
        <p:nvSpPr>
          <p:cNvPr id="131075" name="Rectangle 3"/>
          <p:cNvSpPr>
            <a:spLocks noGrp="1" noChangeArrowheads="1"/>
          </p:cNvSpPr>
          <p:nvPr>
            <p:ph type="title"/>
          </p:nvPr>
        </p:nvSpPr>
        <p:spPr/>
        <p:txBody>
          <a:bodyPr/>
          <a:lstStyle/>
          <a:p>
            <a:pPr>
              <a:defRPr/>
            </a:pPr>
            <a:r>
              <a:rPr lang="en-US" dirty="0"/>
              <a:t>Types of Ports</a:t>
            </a:r>
          </a:p>
        </p:txBody>
      </p:sp>
      <p:sp>
        <p:nvSpPr>
          <p:cNvPr id="131076" name="Rectangle 4"/>
          <p:cNvSpPr>
            <a:spLocks noGrp="1" noChangeArrowheads="1"/>
          </p:cNvSpPr>
          <p:nvPr>
            <p:ph type="body" idx="1"/>
          </p:nvPr>
        </p:nvSpPr>
        <p:spPr>
          <a:xfrm>
            <a:off x="457200" y="1600200"/>
            <a:ext cx="8458200" cy="2667000"/>
          </a:xfrm>
        </p:spPr>
        <p:txBody>
          <a:bodyPr numCol="2"/>
          <a:lstStyle/>
          <a:p>
            <a:pPr>
              <a:lnSpc>
                <a:spcPct val="90000"/>
              </a:lnSpc>
            </a:pPr>
            <a:r>
              <a:rPr lang="en-US" dirty="0">
                <a:effectLst/>
              </a:rPr>
              <a:t>USB</a:t>
            </a:r>
          </a:p>
          <a:p>
            <a:pPr>
              <a:lnSpc>
                <a:spcPct val="90000"/>
              </a:lnSpc>
            </a:pPr>
            <a:r>
              <a:rPr lang="en-US" dirty="0">
                <a:effectLst/>
              </a:rPr>
              <a:t>Serial and parallel</a:t>
            </a:r>
          </a:p>
          <a:p>
            <a:pPr>
              <a:lnSpc>
                <a:spcPct val="90000"/>
              </a:lnSpc>
            </a:pPr>
            <a:r>
              <a:rPr lang="en-US" dirty="0">
                <a:effectLst/>
              </a:rPr>
              <a:t>Audio and video</a:t>
            </a:r>
          </a:p>
          <a:p>
            <a:pPr>
              <a:lnSpc>
                <a:spcPct val="90000"/>
              </a:lnSpc>
            </a:pPr>
            <a:r>
              <a:rPr lang="en-US" dirty="0">
                <a:effectLst/>
              </a:rPr>
              <a:t>FireWire</a:t>
            </a:r>
          </a:p>
          <a:p>
            <a:pPr>
              <a:lnSpc>
                <a:spcPct val="90000"/>
              </a:lnSpc>
            </a:pPr>
            <a:r>
              <a:rPr lang="en-US" dirty="0">
                <a:effectLst/>
              </a:rPr>
              <a:t>Connectivity</a:t>
            </a:r>
          </a:p>
          <a:p>
            <a:pPr lvl="1">
              <a:lnSpc>
                <a:spcPct val="90000"/>
              </a:lnSpc>
            </a:pPr>
            <a:r>
              <a:rPr lang="en-US" dirty="0">
                <a:effectLst/>
              </a:rPr>
              <a:t>Ethernet</a:t>
            </a:r>
          </a:p>
          <a:p>
            <a:pPr lvl="1">
              <a:lnSpc>
                <a:spcPct val="90000"/>
              </a:lnSpc>
            </a:pPr>
            <a:r>
              <a:rPr lang="en-US" dirty="0">
                <a:effectLst/>
              </a:rPr>
              <a:t>Modem</a:t>
            </a:r>
          </a:p>
          <a:p>
            <a:pPr>
              <a:lnSpc>
                <a:spcPct val="90000"/>
              </a:lnSpc>
            </a:pPr>
            <a:r>
              <a:rPr lang="en-US" dirty="0">
                <a:effectLst/>
              </a:rPr>
              <a:t>HDMI</a:t>
            </a:r>
          </a:p>
        </p:txBody>
      </p:sp>
      <p:sp>
        <p:nvSpPr>
          <p:cNvPr id="8" name="Date Placeholder 7"/>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title"/>
          </p:nvPr>
        </p:nvSpPr>
        <p:spPr/>
        <p:txBody>
          <a:bodyPr/>
          <a:lstStyle/>
          <a:p>
            <a:pPr eaLnBrk="1" hangingPunct="1">
              <a:defRPr/>
            </a:pPr>
            <a:r>
              <a:rPr lang="en-US" dirty="0"/>
              <a:t>Adding Ports</a:t>
            </a:r>
          </a:p>
        </p:txBody>
      </p:sp>
      <p:sp>
        <p:nvSpPr>
          <p:cNvPr id="125957" name="Rectangle 5"/>
          <p:cNvSpPr>
            <a:spLocks noGrp="1" noChangeArrowheads="1"/>
          </p:cNvSpPr>
          <p:nvPr>
            <p:ph type="body" idx="1"/>
          </p:nvPr>
        </p:nvSpPr>
        <p:spPr>
          <a:xfrm>
            <a:off x="457200" y="1600200"/>
            <a:ext cx="3657600" cy="4525963"/>
          </a:xfrm>
        </p:spPr>
        <p:txBody>
          <a:bodyPr/>
          <a:lstStyle/>
          <a:p>
            <a:pPr eaLnBrk="1" hangingPunct="1">
              <a:defRPr/>
            </a:pPr>
            <a:r>
              <a:rPr lang="en-US" dirty="0">
                <a:effectLst/>
              </a:rPr>
              <a:t>Expansion cards</a:t>
            </a:r>
          </a:p>
          <a:p>
            <a:pPr lvl="1" eaLnBrk="1" hangingPunct="1">
              <a:defRPr/>
            </a:pPr>
            <a:r>
              <a:rPr lang="en-US" dirty="0">
                <a:effectLst/>
              </a:rPr>
              <a:t>New port standards</a:t>
            </a:r>
          </a:p>
          <a:p>
            <a:pPr eaLnBrk="1" hangingPunct="1">
              <a:defRPr/>
            </a:pPr>
            <a:r>
              <a:rPr lang="en-US" dirty="0">
                <a:effectLst/>
              </a:rPr>
              <a:t>Expansion hubs</a:t>
            </a:r>
          </a:p>
          <a:p>
            <a:pPr lvl="1" eaLnBrk="1" hangingPunct="1">
              <a:defRPr/>
            </a:pPr>
            <a:r>
              <a:rPr lang="en-US" dirty="0">
                <a:effectLst/>
              </a:rPr>
              <a:t>Enable several devices to be connected to a port</a:t>
            </a:r>
          </a:p>
        </p:txBody>
      </p:sp>
      <p:sp>
        <p:nvSpPr>
          <p:cNvPr id="8" name="Date Placeholder 7"/>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98310" name="Slide Number Placeholder 9"/>
          <p:cNvSpPr>
            <a:spLocks noGrp="1"/>
          </p:cNvSpPr>
          <p:nvPr>
            <p:ph type="sldNum" sz="quarter" idx="12"/>
          </p:nvPr>
        </p:nvSpPr>
        <p:spPr>
          <a:noFill/>
        </p:spPr>
        <p:txBody>
          <a:bodyPr/>
          <a:lstStyle/>
          <a:p>
            <a:fld id="{6BABE475-D278-40D5-80D6-B5CEAFB29E0C}" type="slidenum">
              <a:rPr lang="en-US" smtClean="0"/>
              <a:pPr/>
              <a:t>37</a:t>
            </a:fld>
            <a:endParaRPr lang="en-US" b="1" dirty="0"/>
          </a:p>
        </p:txBody>
      </p:sp>
      <p:pic>
        <p:nvPicPr>
          <p:cNvPr id="9" name="Picture 8" descr="06-34"/>
          <p:cNvPicPr/>
          <p:nvPr/>
        </p:nvPicPr>
        <p:blipFill>
          <a:blip r:embed="rId3" cstate="email"/>
          <a:stretch>
            <a:fillRect/>
          </a:stretch>
        </p:blipFill>
        <p:spPr bwMode="auto">
          <a:xfrm>
            <a:off x="4097464" y="1676400"/>
            <a:ext cx="4920997" cy="1666875"/>
          </a:xfrm>
          <a:prstGeom prst="rect">
            <a:avLst/>
          </a:prstGeom>
          <a:noFill/>
          <a:ln w="9525">
            <a:noFill/>
            <a:miter lim="800000"/>
            <a:headEnd/>
            <a:tailEnd/>
          </a:ln>
        </p:spPr>
      </p:pic>
      <p:pic>
        <p:nvPicPr>
          <p:cNvPr id="10" name="Picture 9" descr="06-35"/>
          <p:cNvPicPr/>
          <p:nvPr/>
        </p:nvPicPr>
        <p:blipFill>
          <a:blip r:embed="rId4" cstate="email"/>
          <a:srcRect/>
          <a:stretch>
            <a:fillRect/>
          </a:stretch>
        </p:blipFill>
        <p:spPr bwMode="auto">
          <a:xfrm>
            <a:off x="4953000" y="3810000"/>
            <a:ext cx="3267075" cy="2219325"/>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pPr>
              <a:defRPr/>
            </a:pPr>
            <a:fld id="{FAFFEA2F-E4C3-4E3A-A6C9-79B949DDF768}" type="slidenum">
              <a:rPr lang="en-US"/>
              <a:pPr>
                <a:defRPr/>
              </a:pPr>
              <a:t>38</a:t>
            </a:fld>
            <a:endParaRPr lang="en-US" dirty="0"/>
          </a:p>
        </p:txBody>
      </p:sp>
      <p:sp>
        <p:nvSpPr>
          <p:cNvPr id="73733" name="Rectangle 5"/>
          <p:cNvSpPr>
            <a:spLocks noGrp="1" noChangeArrowheads="1"/>
          </p:cNvSpPr>
          <p:nvPr>
            <p:ph type="title"/>
          </p:nvPr>
        </p:nvSpPr>
        <p:spPr>
          <a:xfrm>
            <a:off x="609600" y="304800"/>
            <a:ext cx="8229600" cy="1143000"/>
          </a:xfrm>
        </p:spPr>
        <p:txBody>
          <a:bodyPr/>
          <a:lstStyle/>
          <a:p>
            <a:pPr>
              <a:defRPr/>
            </a:pPr>
            <a:r>
              <a:rPr lang="en-US" dirty="0"/>
              <a:t>Power Controls</a:t>
            </a:r>
          </a:p>
        </p:txBody>
      </p:sp>
      <p:sp>
        <p:nvSpPr>
          <p:cNvPr id="73734" name="Rectangle 6"/>
          <p:cNvSpPr>
            <a:spLocks noGrp="1" noChangeArrowheads="1"/>
          </p:cNvSpPr>
          <p:nvPr>
            <p:ph type="body" sz="half" idx="1"/>
          </p:nvPr>
        </p:nvSpPr>
        <p:spPr>
          <a:xfrm>
            <a:off x="457200" y="1600200"/>
            <a:ext cx="7315200" cy="4648200"/>
          </a:xfrm>
        </p:spPr>
        <p:txBody>
          <a:bodyPr/>
          <a:lstStyle/>
          <a:p>
            <a:pPr>
              <a:defRPr/>
            </a:pPr>
            <a:r>
              <a:rPr lang="en-US" dirty="0">
                <a:effectLst/>
              </a:rPr>
              <a:t>Power-on button: Turns on</a:t>
            </a:r>
            <a:r>
              <a:rPr lang="en-US" i="1" dirty="0">
                <a:effectLst/>
              </a:rPr>
              <a:t> </a:t>
            </a:r>
            <a:r>
              <a:rPr lang="en-US" dirty="0">
                <a:effectLst/>
              </a:rPr>
              <a:t>system</a:t>
            </a:r>
          </a:p>
          <a:p>
            <a:pPr>
              <a:defRPr/>
            </a:pPr>
            <a:r>
              <a:rPr lang="en-US" dirty="0">
                <a:effectLst/>
                <a:latin typeface="Palatino" charset="0"/>
              </a:rPr>
              <a:t>Cold boot: powering on your computer from a fully turned off state </a:t>
            </a:r>
          </a:p>
          <a:p>
            <a:pPr>
              <a:defRPr/>
            </a:pPr>
            <a:r>
              <a:rPr lang="en-US" dirty="0">
                <a:effectLst/>
              </a:rPr>
              <a:t>Other options</a:t>
            </a:r>
            <a:r>
              <a:rPr lang="en-US" i="1" dirty="0">
                <a:effectLst/>
                <a:latin typeface="Palatino" charset="0"/>
              </a:rPr>
              <a:t> </a:t>
            </a:r>
          </a:p>
          <a:p>
            <a:pPr lvl="1">
              <a:defRPr/>
            </a:pPr>
            <a:r>
              <a:rPr lang="en-US" dirty="0">
                <a:effectLst/>
              </a:rPr>
              <a:t>Sleep mode</a:t>
            </a:r>
          </a:p>
          <a:p>
            <a:pPr lvl="1">
              <a:defRPr/>
            </a:pPr>
            <a:r>
              <a:rPr lang="en-US" dirty="0">
                <a:effectLst/>
              </a:rPr>
              <a:t>Hibernate</a:t>
            </a:r>
          </a:p>
          <a:p>
            <a:pPr lvl="1">
              <a:defRPr/>
            </a:pPr>
            <a:r>
              <a:rPr lang="en-US" dirty="0">
                <a:effectLst/>
              </a:rPr>
              <a:t>Warm boot</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5DD4D140-F9C3-4091-BE31-CFFFCA7E12C1}" type="slidenum">
              <a:rPr lang="en-US"/>
              <a:pPr>
                <a:defRPr/>
              </a:pPr>
              <a:t>39</a:t>
            </a:fld>
            <a:endParaRPr lang="en-US" dirty="0"/>
          </a:p>
        </p:txBody>
      </p:sp>
      <p:sp>
        <p:nvSpPr>
          <p:cNvPr id="96262" name="Rectangle 6"/>
          <p:cNvSpPr>
            <a:spLocks noGrp="1" noChangeArrowheads="1"/>
          </p:cNvSpPr>
          <p:nvPr>
            <p:ph type="title"/>
          </p:nvPr>
        </p:nvSpPr>
        <p:spPr/>
        <p:txBody>
          <a:bodyPr/>
          <a:lstStyle/>
          <a:p>
            <a:pPr>
              <a:defRPr/>
            </a:pPr>
            <a:r>
              <a:rPr lang="en-US" dirty="0"/>
              <a:t>Setting It All Up: Ergonomics</a:t>
            </a:r>
          </a:p>
        </p:txBody>
      </p:sp>
      <p:sp>
        <p:nvSpPr>
          <p:cNvPr id="96263" name="Rectangle 7"/>
          <p:cNvSpPr>
            <a:spLocks noGrp="1" noChangeArrowheads="1"/>
          </p:cNvSpPr>
          <p:nvPr>
            <p:ph type="body" idx="1"/>
          </p:nvPr>
        </p:nvSpPr>
        <p:spPr>
          <a:xfrm>
            <a:off x="457200" y="1600200"/>
            <a:ext cx="7696200" cy="4525963"/>
          </a:xfrm>
        </p:spPr>
        <p:txBody>
          <a:bodyPr/>
          <a:lstStyle/>
          <a:p>
            <a:r>
              <a:rPr lang="en-US" dirty="0">
                <a:effectLst/>
              </a:rPr>
              <a:t>Ergonomics: Minimizing injury or discomfort while using the computer</a:t>
            </a:r>
          </a:p>
          <a:p>
            <a:r>
              <a:rPr lang="en-US" dirty="0">
                <a:effectLst/>
              </a:rPr>
              <a:t>Steps to follow</a:t>
            </a:r>
          </a:p>
          <a:p>
            <a:pPr lvl="1"/>
            <a:r>
              <a:rPr lang="en-US" dirty="0">
                <a:effectLst/>
              </a:rPr>
              <a:t>Position monitor correctly</a:t>
            </a:r>
          </a:p>
          <a:p>
            <a:pPr lvl="1"/>
            <a:r>
              <a:rPr lang="en-US" dirty="0">
                <a:effectLst/>
              </a:rPr>
              <a:t>Use adjustable chair</a:t>
            </a:r>
          </a:p>
          <a:p>
            <a:pPr lvl="1"/>
            <a:r>
              <a:rPr lang="en-US" dirty="0">
                <a:effectLst/>
              </a:rPr>
              <a:t>Assume proper position while typing</a:t>
            </a:r>
          </a:p>
          <a:p>
            <a:pPr lvl="1"/>
            <a:r>
              <a:rPr lang="en-US" dirty="0">
                <a:effectLst/>
              </a:rPr>
              <a:t>Take breaks</a:t>
            </a:r>
          </a:p>
          <a:p>
            <a:pPr lvl="1"/>
            <a:r>
              <a:rPr lang="en-US" dirty="0">
                <a:effectLst/>
              </a:rPr>
              <a:t>Ensure adequate lighting</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86C40B0-4861-4362-BD12-94CC08252837}" type="slidenum">
              <a:rPr lang="en-US"/>
              <a:pPr>
                <a:defRPr/>
              </a:pPr>
              <a:t>4</a:t>
            </a:fld>
            <a:endParaRPr lang="en-US" dirty="0"/>
          </a:p>
        </p:txBody>
      </p:sp>
      <p:sp>
        <p:nvSpPr>
          <p:cNvPr id="12293" name="Rectangle 5"/>
          <p:cNvSpPr>
            <a:spLocks noGrp="1" noChangeArrowheads="1"/>
          </p:cNvSpPr>
          <p:nvPr>
            <p:ph type="title"/>
          </p:nvPr>
        </p:nvSpPr>
        <p:spPr/>
        <p:txBody>
          <a:bodyPr/>
          <a:lstStyle/>
          <a:p>
            <a:pPr>
              <a:defRPr/>
            </a:pPr>
            <a:r>
              <a:rPr lang="en-US" dirty="0"/>
              <a:t>Data vs. Information</a:t>
            </a:r>
          </a:p>
        </p:txBody>
      </p:sp>
      <p:sp>
        <p:nvSpPr>
          <p:cNvPr id="12294" name="Rectangle 6"/>
          <p:cNvSpPr>
            <a:spLocks noGrp="1" noChangeArrowheads="1"/>
          </p:cNvSpPr>
          <p:nvPr>
            <p:ph type="body" idx="1"/>
          </p:nvPr>
        </p:nvSpPr>
        <p:spPr/>
        <p:txBody>
          <a:bodyPr/>
          <a:lstStyle/>
          <a:p>
            <a:pPr>
              <a:defRPr/>
            </a:pPr>
            <a:r>
              <a:rPr lang="en-US" sz="3000" dirty="0">
                <a:effectLst/>
              </a:rPr>
              <a:t>Data: Representation of a fact, figure, or idea </a:t>
            </a:r>
          </a:p>
          <a:p>
            <a:pPr>
              <a:defRPr/>
            </a:pPr>
            <a:r>
              <a:rPr lang="en-US" sz="3000" dirty="0">
                <a:effectLst/>
              </a:rPr>
              <a:t>Information: Organized, meaningful data</a:t>
            </a:r>
          </a:p>
        </p:txBody>
      </p:sp>
      <p:pic>
        <p:nvPicPr>
          <p:cNvPr id="37893" name="Picture 7" descr="evans4_1_30.jpg                                                00030B9DMacintosh HD                   ABA78158:"/>
          <p:cNvPicPr>
            <a:picLocks noChangeAspect="1" noChangeArrowheads="1"/>
          </p:cNvPicPr>
          <p:nvPr/>
        </p:nvPicPr>
        <p:blipFill>
          <a:blip r:embed="rId3" cstate="email"/>
          <a:stretch>
            <a:fillRect/>
          </a:stretch>
        </p:blipFill>
        <p:spPr bwMode="auto">
          <a:xfrm>
            <a:off x="990600" y="3387161"/>
            <a:ext cx="7238999" cy="2650665"/>
          </a:xfrm>
          <a:prstGeom prst="rect">
            <a:avLst/>
          </a:prstGeom>
          <a:noFill/>
          <a:ln w="9525">
            <a:noFill/>
            <a:miter lim="800000"/>
            <a:headEnd/>
            <a:tailEnd/>
          </a:ln>
        </p:spPr>
      </p:pic>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3CE6C7C-F7A3-4A29-A3CB-895247A2C39F}" type="slidenum">
              <a:rPr lang="en-US"/>
              <a:pPr>
                <a:defRPr/>
              </a:pPr>
              <a:t>40</a:t>
            </a:fld>
            <a:endParaRPr lang="en-US" dirty="0"/>
          </a:p>
        </p:txBody>
      </p:sp>
      <p:sp>
        <p:nvSpPr>
          <p:cNvPr id="98309" name="Rectangle 5"/>
          <p:cNvSpPr>
            <a:spLocks noGrp="1" noChangeArrowheads="1"/>
          </p:cNvSpPr>
          <p:nvPr>
            <p:ph type="title"/>
          </p:nvPr>
        </p:nvSpPr>
        <p:spPr/>
        <p:txBody>
          <a:bodyPr/>
          <a:lstStyle/>
          <a:p>
            <a:pPr>
              <a:defRPr/>
            </a:pPr>
            <a:r>
              <a:rPr lang="en-US" dirty="0"/>
              <a:t>Chapter 2 Summary Questions</a:t>
            </a:r>
          </a:p>
        </p:txBody>
      </p:sp>
      <p:sp>
        <p:nvSpPr>
          <p:cNvPr id="98310" name="Rectangle 6"/>
          <p:cNvSpPr>
            <a:spLocks noGrp="1" noChangeArrowheads="1"/>
          </p:cNvSpPr>
          <p:nvPr>
            <p:ph type="body" idx="1"/>
          </p:nvPr>
        </p:nvSpPr>
        <p:spPr/>
        <p:txBody>
          <a:bodyPr/>
          <a:lstStyle/>
          <a:p>
            <a:pPr>
              <a:defRPr/>
            </a:pPr>
            <a:r>
              <a:rPr lang="en-US" dirty="0">
                <a:effectLst/>
              </a:rPr>
              <a:t>What exactly is a computer, and what are its four main functions? </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23C08C0-E1F1-4B57-95AD-48418468099A}" type="slidenum">
              <a:rPr lang="en-US"/>
              <a:pPr>
                <a:defRPr/>
              </a:pPr>
              <a:t>41</a:t>
            </a:fld>
            <a:endParaRPr lang="en-US" dirty="0"/>
          </a:p>
        </p:txBody>
      </p:sp>
      <p:sp>
        <p:nvSpPr>
          <p:cNvPr id="100357" name="Rectangle 5"/>
          <p:cNvSpPr>
            <a:spLocks noGrp="1" noChangeArrowheads="1"/>
          </p:cNvSpPr>
          <p:nvPr>
            <p:ph type="title"/>
          </p:nvPr>
        </p:nvSpPr>
        <p:spPr/>
        <p:txBody>
          <a:bodyPr/>
          <a:lstStyle/>
          <a:p>
            <a:pPr>
              <a:defRPr/>
            </a:pPr>
            <a:r>
              <a:rPr lang="en-US" dirty="0"/>
              <a:t>Chapter 2 Summary Questions</a:t>
            </a:r>
          </a:p>
        </p:txBody>
      </p:sp>
      <p:sp>
        <p:nvSpPr>
          <p:cNvPr id="100358" name="Rectangle 6"/>
          <p:cNvSpPr>
            <a:spLocks noGrp="1" noChangeArrowheads="1"/>
          </p:cNvSpPr>
          <p:nvPr>
            <p:ph type="body" idx="1"/>
          </p:nvPr>
        </p:nvSpPr>
        <p:spPr/>
        <p:txBody>
          <a:bodyPr/>
          <a:lstStyle/>
          <a:p>
            <a:pPr>
              <a:defRPr/>
            </a:pPr>
            <a:r>
              <a:rPr lang="en-US" dirty="0">
                <a:effectLst/>
              </a:rPr>
              <a:t>What is the difference between data and information?</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3CBF139-2CA3-440E-B424-C953D3A59E38}" type="slidenum">
              <a:rPr lang="en-US"/>
              <a:pPr>
                <a:defRPr/>
              </a:pPr>
              <a:t>42</a:t>
            </a:fld>
            <a:endParaRPr lang="en-US" dirty="0"/>
          </a:p>
        </p:txBody>
      </p:sp>
      <p:sp>
        <p:nvSpPr>
          <p:cNvPr id="102405" name="Rectangle 5"/>
          <p:cNvSpPr>
            <a:spLocks noGrp="1" noChangeArrowheads="1"/>
          </p:cNvSpPr>
          <p:nvPr>
            <p:ph type="title"/>
          </p:nvPr>
        </p:nvSpPr>
        <p:spPr/>
        <p:txBody>
          <a:bodyPr/>
          <a:lstStyle/>
          <a:p>
            <a:pPr>
              <a:defRPr/>
            </a:pPr>
            <a:r>
              <a:rPr lang="en-US" dirty="0"/>
              <a:t>Chapter 2 Summary Questions</a:t>
            </a:r>
          </a:p>
        </p:txBody>
      </p:sp>
      <p:sp>
        <p:nvSpPr>
          <p:cNvPr id="102406" name="Rectangle 6"/>
          <p:cNvSpPr>
            <a:spLocks noGrp="1" noChangeArrowheads="1"/>
          </p:cNvSpPr>
          <p:nvPr>
            <p:ph type="body" idx="1"/>
          </p:nvPr>
        </p:nvSpPr>
        <p:spPr/>
        <p:txBody>
          <a:bodyPr/>
          <a:lstStyle/>
          <a:p>
            <a:pPr>
              <a:defRPr/>
            </a:pPr>
            <a:r>
              <a:rPr lang="en-US" dirty="0">
                <a:effectLst/>
              </a:rPr>
              <a:t>What are bits and bytes, and how are they measured? </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F4DF165-A11D-4C86-AF6B-487AFD04344F}" type="slidenum">
              <a:rPr lang="en-US"/>
              <a:pPr>
                <a:defRPr/>
              </a:pPr>
              <a:t>43</a:t>
            </a:fld>
            <a:endParaRPr lang="en-US" dirty="0"/>
          </a:p>
        </p:txBody>
      </p:sp>
      <p:sp>
        <p:nvSpPr>
          <p:cNvPr id="104453" name="Rectangle 5"/>
          <p:cNvSpPr>
            <a:spLocks noGrp="1" noChangeArrowheads="1"/>
          </p:cNvSpPr>
          <p:nvPr>
            <p:ph type="title"/>
          </p:nvPr>
        </p:nvSpPr>
        <p:spPr/>
        <p:txBody>
          <a:bodyPr/>
          <a:lstStyle/>
          <a:p>
            <a:pPr>
              <a:defRPr/>
            </a:pPr>
            <a:r>
              <a:rPr lang="en-US" dirty="0"/>
              <a:t>Chapter 2 Summary Questions</a:t>
            </a:r>
          </a:p>
        </p:txBody>
      </p:sp>
      <p:sp>
        <p:nvSpPr>
          <p:cNvPr id="104454" name="Rectangle 6"/>
          <p:cNvSpPr>
            <a:spLocks noGrp="1" noChangeArrowheads="1"/>
          </p:cNvSpPr>
          <p:nvPr>
            <p:ph type="body" idx="1"/>
          </p:nvPr>
        </p:nvSpPr>
        <p:spPr/>
        <p:txBody>
          <a:bodyPr/>
          <a:lstStyle/>
          <a:p>
            <a:pPr>
              <a:defRPr/>
            </a:pPr>
            <a:r>
              <a:rPr lang="en-US" dirty="0">
                <a:effectLst/>
              </a:rPr>
              <a:t>What devices do I use to get data into the computer?</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0DC53D5F-5828-4153-9CBF-BE0E97CB712C}" type="slidenum">
              <a:rPr lang="en-US"/>
              <a:pPr>
                <a:defRPr/>
              </a:pPr>
              <a:t>44</a:t>
            </a:fld>
            <a:endParaRPr lang="en-US" dirty="0"/>
          </a:p>
        </p:txBody>
      </p:sp>
      <p:sp>
        <p:nvSpPr>
          <p:cNvPr id="106501" name="Rectangle 5"/>
          <p:cNvSpPr>
            <a:spLocks noGrp="1" noChangeArrowheads="1"/>
          </p:cNvSpPr>
          <p:nvPr>
            <p:ph type="title"/>
          </p:nvPr>
        </p:nvSpPr>
        <p:spPr/>
        <p:txBody>
          <a:bodyPr/>
          <a:lstStyle/>
          <a:p>
            <a:pPr>
              <a:defRPr/>
            </a:pPr>
            <a:r>
              <a:rPr lang="en-US" dirty="0"/>
              <a:t>Chapter 2 Summary Questions</a:t>
            </a:r>
          </a:p>
        </p:txBody>
      </p:sp>
      <p:sp>
        <p:nvSpPr>
          <p:cNvPr id="106502" name="Rectangle 6"/>
          <p:cNvSpPr>
            <a:spLocks noGrp="1" noChangeArrowheads="1"/>
          </p:cNvSpPr>
          <p:nvPr>
            <p:ph type="body" idx="1"/>
          </p:nvPr>
        </p:nvSpPr>
        <p:spPr/>
        <p:txBody>
          <a:bodyPr/>
          <a:lstStyle/>
          <a:p>
            <a:pPr>
              <a:defRPr/>
            </a:pPr>
            <a:r>
              <a:rPr lang="en-US" dirty="0">
                <a:effectLst/>
              </a:rPr>
              <a:t>What devices do I use to get information out of the computer?</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542D445-3CAE-42B9-94EF-8C1C7B5ACCAF}" type="slidenum">
              <a:rPr lang="en-US"/>
              <a:pPr>
                <a:defRPr/>
              </a:pPr>
              <a:t>45</a:t>
            </a:fld>
            <a:endParaRPr lang="en-US" dirty="0"/>
          </a:p>
        </p:txBody>
      </p:sp>
      <p:sp>
        <p:nvSpPr>
          <p:cNvPr id="108549" name="Rectangle 5"/>
          <p:cNvSpPr>
            <a:spLocks noGrp="1" noChangeArrowheads="1"/>
          </p:cNvSpPr>
          <p:nvPr>
            <p:ph type="title"/>
          </p:nvPr>
        </p:nvSpPr>
        <p:spPr/>
        <p:txBody>
          <a:bodyPr/>
          <a:lstStyle/>
          <a:p>
            <a:pPr>
              <a:defRPr/>
            </a:pPr>
            <a:r>
              <a:rPr lang="en-US" dirty="0"/>
              <a:t>Chapter 2 Summary Questions</a:t>
            </a:r>
          </a:p>
        </p:txBody>
      </p:sp>
      <p:sp>
        <p:nvSpPr>
          <p:cNvPr id="108550" name="Rectangle 6"/>
          <p:cNvSpPr>
            <a:spLocks noGrp="1" noChangeArrowheads="1"/>
          </p:cNvSpPr>
          <p:nvPr>
            <p:ph type="body" idx="1"/>
          </p:nvPr>
        </p:nvSpPr>
        <p:spPr/>
        <p:txBody>
          <a:bodyPr/>
          <a:lstStyle/>
          <a:p>
            <a:pPr>
              <a:defRPr/>
            </a:pPr>
            <a:r>
              <a:rPr lang="en-US" dirty="0">
                <a:effectLst/>
              </a:rPr>
              <a:t>What’s on the motherboard?</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C8BCAA74-A35C-4481-A181-7396B720115D}" type="slidenum">
              <a:rPr lang="en-US"/>
              <a:pPr>
                <a:defRPr/>
              </a:pPr>
              <a:t>46</a:t>
            </a:fld>
            <a:endParaRPr lang="en-US" dirty="0"/>
          </a:p>
        </p:txBody>
      </p:sp>
      <p:sp>
        <p:nvSpPr>
          <p:cNvPr id="110597" name="Rectangle 5"/>
          <p:cNvSpPr>
            <a:spLocks noGrp="1" noChangeArrowheads="1"/>
          </p:cNvSpPr>
          <p:nvPr>
            <p:ph type="title"/>
          </p:nvPr>
        </p:nvSpPr>
        <p:spPr/>
        <p:txBody>
          <a:bodyPr/>
          <a:lstStyle/>
          <a:p>
            <a:pPr>
              <a:defRPr/>
            </a:pPr>
            <a:r>
              <a:rPr lang="en-US" dirty="0"/>
              <a:t>Chapter 2 Summary Questions</a:t>
            </a:r>
          </a:p>
        </p:txBody>
      </p:sp>
      <p:sp>
        <p:nvSpPr>
          <p:cNvPr id="110598" name="Rectangle 6"/>
          <p:cNvSpPr>
            <a:spLocks noGrp="1" noChangeArrowheads="1"/>
          </p:cNvSpPr>
          <p:nvPr>
            <p:ph type="body" idx="1"/>
          </p:nvPr>
        </p:nvSpPr>
        <p:spPr/>
        <p:txBody>
          <a:bodyPr/>
          <a:lstStyle/>
          <a:p>
            <a:pPr>
              <a:defRPr/>
            </a:pPr>
            <a:r>
              <a:rPr lang="en-US" dirty="0">
                <a:effectLst/>
              </a:rPr>
              <a:t>Where are information and programs stored?</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81AF5EF6-5C33-48E8-8F82-9D6C13C97B66}" type="slidenum">
              <a:rPr lang="en-US"/>
              <a:pPr>
                <a:defRPr/>
              </a:pPr>
              <a:t>47</a:t>
            </a:fld>
            <a:endParaRPr lang="en-US" dirty="0"/>
          </a:p>
        </p:txBody>
      </p:sp>
      <p:sp>
        <p:nvSpPr>
          <p:cNvPr id="112645" name="Rectangle 5"/>
          <p:cNvSpPr>
            <a:spLocks noGrp="1" noChangeArrowheads="1"/>
          </p:cNvSpPr>
          <p:nvPr>
            <p:ph type="title"/>
          </p:nvPr>
        </p:nvSpPr>
        <p:spPr/>
        <p:txBody>
          <a:bodyPr/>
          <a:lstStyle/>
          <a:p>
            <a:pPr>
              <a:defRPr/>
            </a:pPr>
            <a:r>
              <a:rPr lang="en-US" dirty="0"/>
              <a:t>Chapter 2 Summary Questions</a:t>
            </a:r>
          </a:p>
        </p:txBody>
      </p:sp>
      <p:sp>
        <p:nvSpPr>
          <p:cNvPr id="112646" name="Rectangle 6"/>
          <p:cNvSpPr>
            <a:spLocks noGrp="1" noChangeArrowheads="1"/>
          </p:cNvSpPr>
          <p:nvPr>
            <p:ph type="body" idx="1"/>
          </p:nvPr>
        </p:nvSpPr>
        <p:spPr/>
        <p:txBody>
          <a:bodyPr/>
          <a:lstStyle/>
          <a:p>
            <a:pPr>
              <a:defRPr/>
            </a:pPr>
            <a:r>
              <a:rPr lang="en-US" dirty="0">
                <a:effectLst/>
              </a:rPr>
              <a:t>How are devices connected to the computer?</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76FDD22-5994-4A2E-A206-EB615262DBCB}" type="slidenum">
              <a:rPr lang="en-US"/>
              <a:pPr>
                <a:defRPr/>
              </a:pPr>
              <a:t>48</a:t>
            </a:fld>
            <a:endParaRPr lang="en-US" dirty="0"/>
          </a:p>
        </p:txBody>
      </p:sp>
      <p:sp>
        <p:nvSpPr>
          <p:cNvPr id="114693" name="Rectangle 5"/>
          <p:cNvSpPr>
            <a:spLocks noGrp="1" noChangeArrowheads="1"/>
          </p:cNvSpPr>
          <p:nvPr>
            <p:ph type="title"/>
          </p:nvPr>
        </p:nvSpPr>
        <p:spPr/>
        <p:txBody>
          <a:bodyPr/>
          <a:lstStyle/>
          <a:p>
            <a:pPr>
              <a:defRPr/>
            </a:pPr>
            <a:r>
              <a:rPr lang="en-US" dirty="0"/>
              <a:t>Chapter 2 Summary Questions</a:t>
            </a:r>
          </a:p>
        </p:txBody>
      </p:sp>
      <p:sp>
        <p:nvSpPr>
          <p:cNvPr id="114694" name="Rectangle 6"/>
          <p:cNvSpPr>
            <a:spLocks noGrp="1" noChangeArrowheads="1"/>
          </p:cNvSpPr>
          <p:nvPr>
            <p:ph type="body" idx="1"/>
          </p:nvPr>
        </p:nvSpPr>
        <p:spPr/>
        <p:txBody>
          <a:bodyPr/>
          <a:lstStyle/>
          <a:p>
            <a:pPr>
              <a:defRPr/>
            </a:pPr>
            <a:r>
              <a:rPr lang="en-US" dirty="0">
                <a:effectLst/>
              </a:rPr>
              <a:t>How do I set up my computer to avoid strain and injury?</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r" eaLnBrk="0" hangingPunct="0">
              <a:defRPr/>
            </a:pPr>
            <a:fld id="{6B1F5551-28D1-4615-A503-8B1EA09E08C5}" type="slidenum">
              <a:rPr lang="en-US" sz="1400">
                <a:solidFill>
                  <a:srgbClr val="000000"/>
                </a:solidFill>
                <a:effectLst>
                  <a:outerShdw blurRad="38100" dist="38100" dir="2700000" algn="tl">
                    <a:srgbClr val="FFFFFF"/>
                  </a:outerShdw>
                </a:effectLst>
                <a:latin typeface="Arial" charset="0"/>
              </a:rPr>
              <a:pPr algn="r" eaLnBrk="0" hangingPunct="0">
                <a:defRPr/>
              </a:pPr>
              <a:t>49</a:t>
            </a:fld>
            <a:endParaRPr lang="en-US" sz="1400" dirty="0">
              <a:solidFill>
                <a:srgbClr val="000000"/>
              </a:solidFill>
              <a:effectLst>
                <a:outerShdw blurRad="38100" dist="38100" dir="2700000" algn="tl">
                  <a:srgbClr val="FFFFFF"/>
                </a:outerShdw>
              </a:effectLst>
              <a:latin typeface="Arial" charset="0"/>
            </a:endParaRPr>
          </a:p>
        </p:txBody>
      </p:sp>
      <p:sp>
        <p:nvSpPr>
          <p:cNvPr id="140290" name="Rectangle 4"/>
          <p:cNvSpPr>
            <a:spLocks noChangeArrowheads="1"/>
          </p:cNvSpPr>
          <p:nvPr/>
        </p:nvSpPr>
        <p:spPr bwMode="auto">
          <a:xfrm>
            <a:off x="-3725863" y="2297113"/>
            <a:ext cx="9144001" cy="0"/>
          </a:xfrm>
          <a:prstGeom prst="rect">
            <a:avLst/>
          </a:prstGeom>
          <a:noFill/>
          <a:ln w="25400">
            <a:noFill/>
            <a:miter lim="800000"/>
            <a:headEnd/>
            <a:tailEnd/>
          </a:ln>
        </p:spPr>
        <p:txBody>
          <a:bodyPr wrap="none" anchor="ctr">
            <a:spAutoFit/>
          </a:bodyPr>
          <a:lstStyle/>
          <a:p>
            <a:pPr eaLnBrk="0" hangingPunct="0"/>
            <a:endParaRPr lang="en-US" dirty="0"/>
          </a:p>
        </p:txBody>
      </p:sp>
      <p:sp>
        <p:nvSpPr>
          <p:cNvPr id="140292" name="Rectangle 6"/>
          <p:cNvSpPr>
            <a:spLocks noChangeArrowheads="1"/>
          </p:cNvSpPr>
          <p:nvPr/>
        </p:nvSpPr>
        <p:spPr bwMode="auto">
          <a:xfrm>
            <a:off x="708025" y="3894138"/>
            <a:ext cx="7589838" cy="1069975"/>
          </a:xfrm>
          <a:prstGeom prst="rect">
            <a:avLst/>
          </a:prstGeom>
          <a:noFill/>
          <a:ln w="25400">
            <a:noFill/>
            <a:miter lim="800000"/>
            <a:headEnd/>
            <a:tailEnd/>
          </a:ln>
        </p:spPr>
        <p:txBody>
          <a:bodyPr anchor="ctr">
            <a:spAutoFit/>
          </a:bodyPr>
          <a:lstStyle/>
          <a:p>
            <a:pPr algn="ctr" eaLnBrk="0" hangingPunct="0"/>
            <a:r>
              <a:rPr lang="en-US" sz="1600" dirty="0">
                <a:solidFill>
                  <a:srgbClr val="000000"/>
                </a:solidFill>
                <a:latin typeface="Arial"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38188" y="5327650"/>
            <a:ext cx="7845425" cy="636588"/>
          </a:xfrm>
          <a:prstGeom prst="rect">
            <a:avLst/>
          </a:prstGeom>
          <a:noFill/>
          <a:ln>
            <a:miter lim="800000"/>
            <a:headEnd/>
            <a:tailEnd/>
          </a:ln>
        </p:spPr>
        <p:txBody>
          <a:bodyPr anchor="b"/>
          <a:lstStyle/>
          <a:p>
            <a:pPr algn="ctr" eaLnBrk="0" hangingPunct="0">
              <a:defRPr/>
            </a:pPr>
            <a:r>
              <a:rPr lang="en-US" sz="1800" dirty="0">
                <a:solidFill>
                  <a:srgbClr val="000000"/>
                </a:solidFill>
                <a:effectLst>
                  <a:outerShdw blurRad="38100" dist="38100" dir="2700000" algn="tl">
                    <a:srgbClr val="FFFFFF"/>
                  </a:outerShdw>
                </a:effectLst>
                <a:latin typeface="+mn-lt"/>
              </a:rPr>
              <a:t>Copyright © 2012 Pearson Education, Inc.  </a:t>
            </a:r>
          </a:p>
          <a:p>
            <a:pPr algn="ctr" eaLnBrk="0" hangingPunct="0">
              <a:defRPr/>
            </a:pPr>
            <a:r>
              <a:rPr lang="en-US" sz="1800" dirty="0">
                <a:solidFill>
                  <a:srgbClr val="000000"/>
                </a:solidFill>
                <a:effectLst>
                  <a:outerShdw blurRad="38100" dist="38100" dir="2700000" algn="tl">
                    <a:srgbClr val="FFFFFF"/>
                  </a:outerShdw>
                </a:effectLst>
                <a:latin typeface="+mn-lt"/>
              </a:rPr>
              <a:t>Publishing as Prentice Hall</a:t>
            </a:r>
          </a:p>
        </p:txBody>
      </p:sp>
      <p:pic>
        <p:nvPicPr>
          <p:cNvPr id="7" name="Picture 5" descr="cid:3287383400_2177562"/>
          <p:cNvPicPr>
            <a:picLocks noChangeAspect="1" noChangeArrowheads="1"/>
          </p:cNvPicPr>
          <p:nvPr/>
        </p:nvPicPr>
        <p:blipFill>
          <a:blip r:embed="rId3" r:link="rId4" cstate="print"/>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90CDD47-E198-418D-9CCA-6E7AD86DF24A}" type="slidenum">
              <a:rPr lang="en-US"/>
              <a:pPr>
                <a:defRPr/>
              </a:pPr>
              <a:t>5</a:t>
            </a:fld>
            <a:endParaRPr lang="en-US" dirty="0"/>
          </a:p>
        </p:txBody>
      </p:sp>
      <p:sp>
        <p:nvSpPr>
          <p:cNvPr id="14341" name="Rectangle 5"/>
          <p:cNvSpPr>
            <a:spLocks noGrp="1" noChangeArrowheads="1"/>
          </p:cNvSpPr>
          <p:nvPr>
            <p:ph type="title"/>
          </p:nvPr>
        </p:nvSpPr>
        <p:spPr/>
        <p:txBody>
          <a:bodyPr/>
          <a:lstStyle/>
          <a:p>
            <a:pPr>
              <a:defRPr/>
            </a:pPr>
            <a:r>
              <a:rPr lang="en-US" dirty="0"/>
              <a:t>Bits and Bytes: </a:t>
            </a:r>
            <a:br>
              <a:rPr lang="en-US" dirty="0"/>
            </a:br>
            <a:r>
              <a:rPr lang="en-US" dirty="0"/>
              <a:t>The Language of Computers</a:t>
            </a:r>
          </a:p>
        </p:txBody>
      </p:sp>
      <p:sp>
        <p:nvSpPr>
          <p:cNvPr id="39940" name="Rectangle 6"/>
          <p:cNvSpPr>
            <a:spLocks noGrp="1" noChangeArrowheads="1"/>
          </p:cNvSpPr>
          <p:nvPr>
            <p:ph type="body" idx="1"/>
          </p:nvPr>
        </p:nvSpPr>
        <p:spPr>
          <a:xfrm>
            <a:off x="609600" y="2057400"/>
            <a:ext cx="7772400" cy="3505200"/>
          </a:xfrm>
        </p:spPr>
        <p:txBody>
          <a:bodyPr/>
          <a:lstStyle/>
          <a:p>
            <a:pPr>
              <a:lnSpc>
                <a:spcPct val="80000"/>
              </a:lnSpc>
            </a:pPr>
            <a:r>
              <a:rPr lang="en-US" dirty="0">
                <a:effectLst/>
              </a:rPr>
              <a:t>Bit</a:t>
            </a:r>
          </a:p>
          <a:p>
            <a:pPr lvl="1">
              <a:lnSpc>
                <a:spcPct val="80000"/>
              </a:lnSpc>
            </a:pPr>
            <a:r>
              <a:rPr lang="en-US" dirty="0">
                <a:effectLst/>
              </a:rPr>
              <a:t>Binary digit</a:t>
            </a:r>
          </a:p>
          <a:p>
            <a:pPr lvl="1">
              <a:lnSpc>
                <a:spcPct val="80000"/>
              </a:lnSpc>
            </a:pPr>
            <a:r>
              <a:rPr lang="en-US" dirty="0">
                <a:effectLst/>
              </a:rPr>
              <a:t>0 or 1</a:t>
            </a:r>
          </a:p>
          <a:p>
            <a:pPr>
              <a:lnSpc>
                <a:spcPct val="80000"/>
              </a:lnSpc>
            </a:pPr>
            <a:r>
              <a:rPr lang="en-US" dirty="0">
                <a:effectLst/>
              </a:rPr>
              <a:t>Byte</a:t>
            </a:r>
          </a:p>
          <a:p>
            <a:pPr lvl="1">
              <a:lnSpc>
                <a:spcPct val="80000"/>
              </a:lnSpc>
            </a:pPr>
            <a:r>
              <a:rPr lang="en-US" dirty="0">
                <a:effectLst/>
              </a:rPr>
              <a:t>8 bits</a:t>
            </a:r>
          </a:p>
          <a:p>
            <a:pPr>
              <a:lnSpc>
                <a:spcPct val="80000"/>
              </a:lnSpc>
            </a:pPr>
            <a:r>
              <a:rPr lang="en-US" dirty="0">
                <a:effectLst/>
              </a:rPr>
              <a:t>Each letter, number, and character is a string of eight 0s and 1s</a:t>
            </a:r>
          </a:p>
        </p:txBody>
      </p:sp>
      <p:sp>
        <p:nvSpPr>
          <p:cNvPr id="7" name="Date Placeholder 6"/>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2D09A0C-E303-4EA9-918C-23B26DCA8B35}" type="slidenum">
              <a:rPr lang="en-US"/>
              <a:pPr>
                <a:defRPr/>
              </a:pPr>
              <a:t>6</a:t>
            </a:fld>
            <a:endParaRPr lang="en-US" dirty="0"/>
          </a:p>
        </p:txBody>
      </p:sp>
      <p:sp>
        <p:nvSpPr>
          <p:cNvPr id="16389" name="Rectangle 5"/>
          <p:cNvSpPr>
            <a:spLocks noGrp="1" noChangeArrowheads="1"/>
          </p:cNvSpPr>
          <p:nvPr>
            <p:ph type="title"/>
          </p:nvPr>
        </p:nvSpPr>
        <p:spPr/>
        <p:txBody>
          <a:bodyPr/>
          <a:lstStyle/>
          <a:p>
            <a:pPr>
              <a:defRPr/>
            </a:pPr>
            <a:r>
              <a:rPr lang="en-US" dirty="0"/>
              <a:t>How Much Is a Byte?</a:t>
            </a:r>
          </a:p>
        </p:txBody>
      </p:sp>
      <p:sp>
        <p:nvSpPr>
          <p:cNvPr id="6" name="Date Placeholder 5"/>
          <p:cNvSpPr>
            <a:spLocks noGrp="1"/>
          </p:cNvSpPr>
          <p:nvPr>
            <p:ph type="dt" sz="quarter" idx="11"/>
          </p:nvPr>
        </p:nvSpPr>
        <p:spPr>
          <a:xfrm>
            <a:off x="457200" y="6477000"/>
            <a:ext cx="5791200" cy="152400"/>
          </a:xfrm>
        </p:spPr>
        <p:txBody>
          <a:bodyPr/>
          <a:lstStyle/>
          <a:p>
            <a:pPr>
              <a:defRPr/>
            </a:pPr>
            <a:r>
              <a:rPr lang="en-US" dirty="0"/>
              <a:t>Copyright © 2012 Pearson Education, Inc. Publishing as Prentice Hall</a:t>
            </a:r>
            <a:endParaRPr lang="en-US" dirty="0">
              <a:solidFill>
                <a:srgbClr val="FFFBDD"/>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189354510"/>
              </p:ext>
            </p:extLst>
          </p:nvPr>
        </p:nvGraphicFramePr>
        <p:xfrm>
          <a:off x="838200" y="1371600"/>
          <a:ext cx="7619999" cy="4968337"/>
        </p:xfrm>
        <a:graphic>
          <a:graphicData uri="http://schemas.openxmlformats.org/drawingml/2006/table">
            <a:tbl>
              <a:tblPr firstRow="1" firstCol="1" lastRow="1" lastCol="1" bandRow="1" bandCol="1">
                <a:tableStyleId>{5C22544A-7EE6-4342-B048-85BDC9FD1C3A}</a:tableStyleId>
              </a:tblPr>
              <a:tblGrid>
                <a:gridCol w="1015004">
                  <a:extLst>
                    <a:ext uri="{9D8B030D-6E8A-4147-A177-3AD203B41FA5}">
                      <a16:colId xmlns:a16="http://schemas.microsoft.com/office/drawing/2014/main" val="20000"/>
                    </a:ext>
                  </a:extLst>
                </a:gridCol>
                <a:gridCol w="1343389">
                  <a:extLst>
                    <a:ext uri="{9D8B030D-6E8A-4147-A177-3AD203B41FA5}">
                      <a16:colId xmlns:a16="http://schemas.microsoft.com/office/drawing/2014/main" val="20001"/>
                    </a:ext>
                  </a:extLst>
                </a:gridCol>
                <a:gridCol w="2580426">
                  <a:extLst>
                    <a:ext uri="{9D8B030D-6E8A-4147-A177-3AD203B41FA5}">
                      <a16:colId xmlns:a16="http://schemas.microsoft.com/office/drawing/2014/main" val="20002"/>
                    </a:ext>
                  </a:extLst>
                </a:gridCol>
                <a:gridCol w="2681180">
                  <a:extLst>
                    <a:ext uri="{9D8B030D-6E8A-4147-A177-3AD203B41FA5}">
                      <a16:colId xmlns:a16="http://schemas.microsoft.com/office/drawing/2014/main" val="20003"/>
                    </a:ext>
                  </a:extLst>
                </a:gridCol>
              </a:tblGrid>
              <a:tr h="236614">
                <a:tc>
                  <a:txBody>
                    <a:bodyPr/>
                    <a:lstStyle/>
                    <a:p>
                      <a:pPr marL="0" marR="38100">
                        <a:lnSpc>
                          <a:spcPts val="1000"/>
                        </a:lnSpc>
                        <a:spcBef>
                          <a:spcPts val="600"/>
                        </a:spcBef>
                        <a:spcAft>
                          <a:spcPts val="600"/>
                        </a:spcAft>
                      </a:pPr>
                      <a:r>
                        <a:rPr lang="en-US" sz="1200" dirty="0">
                          <a:solidFill>
                            <a:sysClr val="windowText" lastClr="000000"/>
                          </a:solidFill>
                          <a:effectLst/>
                        </a:rPr>
                        <a:t>Name</a:t>
                      </a:r>
                      <a:endParaRPr lang="en-US" sz="110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38100">
                        <a:lnSpc>
                          <a:spcPts val="1000"/>
                        </a:lnSpc>
                        <a:spcBef>
                          <a:spcPts val="600"/>
                        </a:spcBef>
                        <a:spcAft>
                          <a:spcPts val="600"/>
                        </a:spcAft>
                      </a:pPr>
                      <a:r>
                        <a:rPr lang="en-US" sz="1200">
                          <a:solidFill>
                            <a:sysClr val="windowText" lastClr="000000"/>
                          </a:solidFill>
                          <a:effectLst/>
                        </a:rPr>
                        <a:t>Abbreviation</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38100">
                        <a:lnSpc>
                          <a:spcPts val="1000"/>
                        </a:lnSpc>
                        <a:spcBef>
                          <a:spcPts val="600"/>
                        </a:spcBef>
                        <a:spcAft>
                          <a:spcPts val="600"/>
                        </a:spcAft>
                      </a:pPr>
                      <a:r>
                        <a:rPr lang="en-US" sz="1200">
                          <a:solidFill>
                            <a:sysClr val="windowText" lastClr="000000"/>
                          </a:solidFill>
                          <a:effectLst/>
                        </a:rPr>
                        <a:t>Number of Bytes</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38100">
                        <a:lnSpc>
                          <a:spcPts val="1000"/>
                        </a:lnSpc>
                        <a:spcBef>
                          <a:spcPts val="600"/>
                        </a:spcBef>
                        <a:spcAft>
                          <a:spcPts val="600"/>
                        </a:spcAft>
                      </a:pPr>
                      <a:r>
                        <a:rPr lang="en-US" sz="1200">
                          <a:solidFill>
                            <a:sysClr val="windowText" lastClr="000000"/>
                          </a:solidFill>
                          <a:effectLst/>
                        </a:rPr>
                        <a:t>Relative Size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0"/>
                  </a:ext>
                </a:extLst>
              </a:tr>
              <a:tr h="283936">
                <a:tc>
                  <a:txBody>
                    <a:bodyPr/>
                    <a:lstStyle/>
                    <a:p>
                      <a:pPr marL="0" marR="0">
                        <a:spcBef>
                          <a:spcPts val="600"/>
                        </a:spcBef>
                        <a:spcAft>
                          <a:spcPts val="600"/>
                        </a:spcAft>
                        <a:tabLst>
                          <a:tab pos="876300" algn="l"/>
                          <a:tab pos="1974850" algn="l"/>
                          <a:tab pos="3797300" algn="l"/>
                          <a:tab pos="457200" algn="l"/>
                        </a:tabLst>
                      </a:pPr>
                      <a:r>
                        <a:rPr lang="en-US" sz="1200" dirty="0">
                          <a:solidFill>
                            <a:sysClr val="windowText" lastClr="000000"/>
                          </a:solidFill>
                          <a:effectLst/>
                        </a:rPr>
                        <a:t>Byte</a:t>
                      </a:r>
                      <a:endParaRPr lang="en-US" sz="110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B</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1 byte</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Can hold one character of data.</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487016">
                <a:tc>
                  <a:txBody>
                    <a:bodyPr/>
                    <a:lstStyle/>
                    <a:p>
                      <a:pPr marL="0" marR="0">
                        <a:spcBef>
                          <a:spcPts val="600"/>
                        </a:spcBef>
                        <a:spcAft>
                          <a:spcPts val="600"/>
                        </a:spcAft>
                        <a:tabLst>
                          <a:tab pos="876300" algn="l"/>
                          <a:tab pos="1974850" algn="l"/>
                          <a:tab pos="3797300" algn="l"/>
                          <a:tab pos="457200" algn="l"/>
                        </a:tabLst>
                      </a:pPr>
                      <a:r>
                        <a:rPr lang="en-US" sz="1200">
                          <a:solidFill>
                            <a:sysClr val="windowText" lastClr="000000"/>
                          </a:solidFill>
                          <a:effectLst/>
                        </a:rPr>
                        <a:t>Kilobyte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KB</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1,024 bytes (2</a:t>
                      </a:r>
                      <a:r>
                        <a:rPr lang="en-US" sz="1200" b="0" baseline="30000">
                          <a:solidFill>
                            <a:sysClr val="windowText" lastClr="000000"/>
                          </a:solidFill>
                          <a:effectLst/>
                        </a:rPr>
                        <a:t>10</a:t>
                      </a:r>
                      <a:r>
                        <a:rPr lang="en-US" sz="1200" b="0">
                          <a:solidFill>
                            <a:sysClr val="windowText" lastClr="000000"/>
                          </a:solidFill>
                          <a:effectLst/>
                        </a:rPr>
                        <a:t> bytes)</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Can hold 1,024 characters or about half of a double-spaced typewritten page.</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324719">
                <a:tc>
                  <a:txBody>
                    <a:bodyPr/>
                    <a:lstStyle/>
                    <a:p>
                      <a:pPr marL="0" marR="0">
                        <a:spcBef>
                          <a:spcPts val="600"/>
                        </a:spcBef>
                        <a:spcAft>
                          <a:spcPts val="600"/>
                        </a:spcAft>
                        <a:tabLst>
                          <a:tab pos="876300" algn="l"/>
                          <a:tab pos="1974850" algn="l"/>
                          <a:tab pos="3797300" algn="l"/>
                          <a:tab pos="457200" algn="l"/>
                        </a:tabLst>
                      </a:pPr>
                      <a:r>
                        <a:rPr lang="en-US" sz="1200">
                          <a:solidFill>
                            <a:sysClr val="windowText" lastClr="000000"/>
                          </a:solidFill>
                          <a:effectLst/>
                        </a:rPr>
                        <a:t>Megabyte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MB</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1,048,576 bytes (2</a:t>
                      </a:r>
                      <a:r>
                        <a:rPr lang="en-US" sz="1200" b="0" baseline="30000" dirty="0">
                          <a:solidFill>
                            <a:sysClr val="windowText" lastClr="000000"/>
                          </a:solidFill>
                          <a:effectLst/>
                        </a:rPr>
                        <a:t>20</a:t>
                      </a:r>
                      <a:r>
                        <a:rPr lang="en-US" sz="1200" b="0" dirty="0">
                          <a:solidFill>
                            <a:sysClr val="windowText" lastClr="000000"/>
                          </a:solidFill>
                          <a:effectLst/>
                        </a:rPr>
                        <a:t> bytes)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Can hold approximately</a:t>
                      </a:r>
                      <a:r>
                        <a:rPr lang="en-US" sz="1200" b="0" baseline="0" dirty="0">
                          <a:solidFill>
                            <a:sysClr val="windowText" lastClr="000000"/>
                          </a:solidFill>
                          <a:effectLst/>
                        </a:rPr>
                        <a:t> </a:t>
                      </a:r>
                      <a:r>
                        <a:rPr lang="en-US" sz="1200" b="0" dirty="0">
                          <a:solidFill>
                            <a:sysClr val="windowText" lastClr="000000"/>
                          </a:solidFill>
                          <a:effectLst/>
                        </a:rPr>
                        <a:t>768 pages of typed text.</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851811">
                <a:tc>
                  <a:txBody>
                    <a:bodyPr/>
                    <a:lstStyle/>
                    <a:p>
                      <a:pPr marL="0" marR="0">
                        <a:spcBef>
                          <a:spcPts val="600"/>
                        </a:spcBef>
                        <a:spcAft>
                          <a:spcPts val="600"/>
                        </a:spcAft>
                        <a:tabLst>
                          <a:tab pos="876300" algn="l"/>
                          <a:tab pos="1974850" algn="l"/>
                          <a:tab pos="3797300" algn="l"/>
                          <a:tab pos="457200" algn="l"/>
                        </a:tabLst>
                      </a:pPr>
                      <a:r>
                        <a:rPr lang="en-US" sz="1200">
                          <a:solidFill>
                            <a:sysClr val="windowText" lastClr="000000"/>
                          </a:solidFill>
                          <a:effectLst/>
                        </a:rPr>
                        <a:t>Gigabyte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GB</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1,073,741,824 bytes (2</a:t>
                      </a:r>
                      <a:r>
                        <a:rPr lang="en-US" sz="1200" b="0" baseline="30000" dirty="0">
                          <a:solidFill>
                            <a:sysClr val="windowText" lastClr="000000"/>
                          </a:solidFill>
                          <a:effectLst/>
                        </a:rPr>
                        <a:t>30</a:t>
                      </a:r>
                      <a:r>
                        <a:rPr lang="en-US" sz="1200" b="0" dirty="0">
                          <a:solidFill>
                            <a:sysClr val="windowText" lastClr="000000"/>
                          </a:solidFill>
                          <a:effectLst/>
                        </a:rPr>
                        <a:t> bytes)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Approximately 786,432 pages of text; 500 sheets of paper is approximately 2 inches, so this represents a stack of paper 262 feet high. </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487016">
                <a:tc>
                  <a:txBody>
                    <a:bodyPr/>
                    <a:lstStyle/>
                    <a:p>
                      <a:pPr marL="0" marR="0">
                        <a:spcBef>
                          <a:spcPts val="600"/>
                        </a:spcBef>
                        <a:spcAft>
                          <a:spcPts val="600"/>
                        </a:spcAft>
                        <a:tabLst>
                          <a:tab pos="876300" algn="l"/>
                          <a:tab pos="1974850" algn="l"/>
                          <a:tab pos="3797300" algn="l"/>
                          <a:tab pos="457200" algn="l"/>
                        </a:tabLst>
                      </a:pPr>
                      <a:r>
                        <a:rPr lang="en-US" sz="1200">
                          <a:solidFill>
                            <a:sysClr val="windowText" lastClr="000000"/>
                          </a:solidFill>
                          <a:effectLst/>
                        </a:rPr>
                        <a:t>Terabyte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TB</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1,099,511,627,776 bytes (2</a:t>
                      </a:r>
                      <a:r>
                        <a:rPr lang="en-US" sz="1200" b="0" baseline="30000" dirty="0">
                          <a:solidFill>
                            <a:sysClr val="windowText" lastClr="000000"/>
                          </a:solidFill>
                          <a:effectLst/>
                        </a:rPr>
                        <a:t>40</a:t>
                      </a:r>
                      <a:r>
                        <a:rPr lang="en-US" sz="1200" b="0" dirty="0">
                          <a:solidFill>
                            <a:sysClr val="windowText" lastClr="000000"/>
                          </a:solidFill>
                          <a:effectLst/>
                        </a:rPr>
                        <a:t> bytes)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This represents a stack of typewritten pages almost 51 miles high.</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5"/>
                  </a:ext>
                </a:extLst>
              </a:tr>
              <a:tr h="709842">
                <a:tc>
                  <a:txBody>
                    <a:bodyPr/>
                    <a:lstStyle/>
                    <a:p>
                      <a:pPr marL="0" marR="0">
                        <a:spcBef>
                          <a:spcPts val="600"/>
                        </a:spcBef>
                        <a:spcAft>
                          <a:spcPts val="600"/>
                        </a:spcAft>
                        <a:tabLst>
                          <a:tab pos="876300" algn="l"/>
                          <a:tab pos="1974850" algn="l"/>
                          <a:tab pos="3797300" algn="l"/>
                          <a:tab pos="457200" algn="l"/>
                        </a:tabLst>
                      </a:pPr>
                      <a:r>
                        <a:rPr lang="en-US" sz="1200">
                          <a:solidFill>
                            <a:sysClr val="windowText" lastClr="000000"/>
                          </a:solidFill>
                          <a:effectLst/>
                        </a:rPr>
                        <a:t>Petabyte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PB</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1,125,899,906,842,62 bytes (</a:t>
                      </a:r>
                      <a:r>
                        <a:rPr lang="en-US" sz="1200" b="0">
                          <a:solidFill>
                            <a:sysClr val="windowText" lastClr="000000"/>
                          </a:solidFill>
                          <a:effectLst/>
                        </a:rPr>
                        <a:t>2</a:t>
                      </a:r>
                      <a:r>
                        <a:rPr lang="en-US" sz="1200" b="0" baseline="30000">
                          <a:solidFill>
                            <a:sysClr val="windowText" lastClr="000000"/>
                          </a:solidFill>
                          <a:effectLst/>
                        </a:rPr>
                        <a:t>50</a:t>
                      </a:r>
                      <a:r>
                        <a:rPr lang="en-US" sz="1200" b="0">
                          <a:solidFill>
                            <a:sysClr val="windowText" lastClr="000000"/>
                          </a:solidFill>
                          <a:effectLst/>
                        </a:rPr>
                        <a:t> bytes)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The stack of pages is now 52,000 miles high, or approximately one-fourth the distance from the Earth to the moon.</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6"/>
                  </a:ext>
                </a:extLst>
              </a:tr>
              <a:tr h="709842">
                <a:tc>
                  <a:txBody>
                    <a:bodyPr/>
                    <a:lstStyle/>
                    <a:p>
                      <a:pPr marL="0" marR="0">
                        <a:spcBef>
                          <a:spcPts val="600"/>
                        </a:spcBef>
                        <a:spcAft>
                          <a:spcPts val="600"/>
                        </a:spcAft>
                        <a:tabLst>
                          <a:tab pos="876300" algn="l"/>
                          <a:tab pos="1974850" algn="l"/>
                          <a:tab pos="3797300" algn="l"/>
                          <a:tab pos="457200" algn="l"/>
                        </a:tabLst>
                      </a:pPr>
                      <a:r>
                        <a:rPr lang="en-US" sz="1200">
                          <a:solidFill>
                            <a:sysClr val="windowText" lastClr="000000"/>
                          </a:solidFill>
                          <a:effectLst/>
                        </a:rPr>
                        <a:t>Exabyte</a:t>
                      </a:r>
                      <a:endParaRPr lang="en-US" sz="110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EB</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1,152,921,504,606,846,976 bytes (2</a:t>
                      </a:r>
                      <a:r>
                        <a:rPr lang="en-US" sz="1200" b="0" baseline="30000" dirty="0">
                          <a:solidFill>
                            <a:sysClr val="windowText" lastClr="000000"/>
                          </a:solidFill>
                          <a:effectLst/>
                        </a:rPr>
                        <a:t>60</a:t>
                      </a:r>
                      <a:r>
                        <a:rPr lang="en-US" sz="1200" b="0" dirty="0">
                          <a:solidFill>
                            <a:sysClr val="windowText" lastClr="000000"/>
                          </a:solidFill>
                          <a:effectLst/>
                        </a:rPr>
                        <a:t> bytes)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The stack of pages is now 52 million miles high, or just about twice the distance between the Earth and Venus.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7"/>
                  </a:ext>
                </a:extLst>
              </a:tr>
              <a:tr h="709842">
                <a:tc>
                  <a:txBody>
                    <a:bodyPr/>
                    <a:lstStyle/>
                    <a:p>
                      <a:pPr marL="0" marR="0">
                        <a:spcBef>
                          <a:spcPts val="600"/>
                        </a:spcBef>
                        <a:spcAft>
                          <a:spcPts val="600"/>
                        </a:spcAft>
                        <a:tabLst>
                          <a:tab pos="876300" algn="l"/>
                          <a:tab pos="1974850" algn="l"/>
                          <a:tab pos="3797300" algn="l"/>
                          <a:tab pos="457200" algn="l"/>
                        </a:tabLst>
                      </a:pPr>
                      <a:r>
                        <a:rPr lang="en-US" sz="1200" dirty="0" err="1">
                          <a:solidFill>
                            <a:sysClr val="windowText" lastClr="000000"/>
                          </a:solidFill>
                          <a:effectLst/>
                        </a:rPr>
                        <a:t>Zettabyte</a:t>
                      </a:r>
                      <a:endParaRPr lang="en-US" sz="110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a:solidFill>
                            <a:sysClr val="windowText" lastClr="000000"/>
                          </a:solidFill>
                          <a:effectLst/>
                        </a:rPr>
                        <a:t>ZB</a:t>
                      </a:r>
                      <a:endParaRPr lang="en-US" sz="1100" b="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1,180,591,620,717,411,303,424 </a:t>
                      </a:r>
                      <a:r>
                        <a:rPr lang="en-US" sz="1200" b="0">
                          <a:solidFill>
                            <a:sysClr val="windowText" lastClr="000000"/>
                          </a:solidFill>
                          <a:effectLst/>
                        </a:rPr>
                        <a:t>bytes ( </a:t>
                      </a:r>
                      <a:r>
                        <a:rPr lang="en-US" sz="1200" b="0" dirty="0">
                          <a:solidFill>
                            <a:sysClr val="windowText" lastClr="000000"/>
                          </a:solidFill>
                          <a:effectLst/>
                        </a:rPr>
                        <a:t>bytes)</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tc>
                  <a:txBody>
                    <a:bodyPr/>
                    <a:lstStyle/>
                    <a:p>
                      <a:pPr marL="0" marR="0">
                        <a:spcBef>
                          <a:spcPts val="600"/>
                        </a:spcBef>
                        <a:spcAft>
                          <a:spcPts val="600"/>
                        </a:spcAft>
                        <a:tabLst>
                          <a:tab pos="876300" algn="l"/>
                          <a:tab pos="1974850" algn="l"/>
                          <a:tab pos="3797300" algn="l"/>
                          <a:tab pos="457200" algn="l"/>
                        </a:tabLst>
                      </a:pPr>
                      <a:r>
                        <a:rPr lang="en-US" sz="1200" b="0" dirty="0">
                          <a:solidFill>
                            <a:sysClr val="windowText" lastClr="000000"/>
                          </a:solidFill>
                          <a:effectLst/>
                        </a:rPr>
                        <a:t>The stack of pages is now 52 billion miles high, some 20 times the distance between the Earth and Pluto.</a:t>
                      </a:r>
                      <a:endParaRPr lang="en-US" sz="1100" b="0" dirty="0">
                        <a:solidFill>
                          <a:sysClr val="windowText" lastClr="000000"/>
                        </a:solidFill>
                        <a:effectLst/>
                        <a:latin typeface="Univers ExtraBlackExtObl"/>
                        <a:ea typeface="Times New Roman"/>
                        <a:cs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p:txBody>
          <a:bodyPr/>
          <a:lstStyle/>
          <a:p>
            <a:pPr>
              <a:defRPr/>
            </a:pPr>
            <a:r>
              <a:rPr lang="en-US" dirty="0"/>
              <a:t>Computer Hardware</a:t>
            </a:r>
          </a:p>
        </p:txBody>
      </p:sp>
      <p:sp>
        <p:nvSpPr>
          <p:cNvPr id="7" name="Content Placeholder 6"/>
          <p:cNvSpPr>
            <a:spLocks noGrp="1"/>
          </p:cNvSpPr>
          <p:nvPr>
            <p:ph idx="1"/>
          </p:nvPr>
        </p:nvSpPr>
        <p:spPr/>
        <p:txBody>
          <a:bodyPr/>
          <a:lstStyle/>
          <a:p>
            <a:r>
              <a:rPr lang="en-US" dirty="0">
                <a:effectLst/>
              </a:rPr>
              <a:t>Hardware: Any part of the computer you can touch </a:t>
            </a:r>
          </a:p>
        </p:txBody>
      </p:sp>
      <p:sp>
        <p:nvSpPr>
          <p:cNvPr id="6" name="Date Placeholder 5"/>
          <p:cNvSpPr>
            <a:spLocks noGrp="1"/>
          </p:cNvSpPr>
          <p:nvPr>
            <p:ph type="dt" sz="half" idx="11"/>
          </p:nvPr>
        </p:nvSpPr>
        <p:spPr/>
        <p:txBody>
          <a:bodyPr/>
          <a:lstStyle/>
          <a:p>
            <a:pPr>
              <a:defRPr/>
            </a:pPr>
            <a:r>
              <a:rPr lang="en-US" dirty="0"/>
              <a:t>Copyright © 2012 Pearson Education, Inc. Publishing as Prentice Hall</a:t>
            </a:r>
            <a:endParaRPr lang="en-US" dirty="0">
              <a:solidFill>
                <a:srgbClr val="FFFBDD"/>
              </a:solidFill>
            </a:endParaRPr>
          </a:p>
        </p:txBody>
      </p:sp>
      <p:sp>
        <p:nvSpPr>
          <p:cNvPr id="5" name="Slide Number Placeholder 5"/>
          <p:cNvSpPr>
            <a:spLocks noGrp="1"/>
          </p:cNvSpPr>
          <p:nvPr>
            <p:ph type="sldNum" sz="quarter" idx="12"/>
          </p:nvPr>
        </p:nvSpPr>
        <p:spPr/>
        <p:txBody>
          <a:bodyPr/>
          <a:lstStyle/>
          <a:p>
            <a:pPr>
              <a:defRPr/>
            </a:pPr>
            <a:fld id="{674E73AF-44BE-4BF9-87C7-814D4DD62F72}" type="slidenum">
              <a:rPr lang="en-US"/>
              <a:pPr>
                <a:defRPr/>
              </a:pPr>
              <a:t>7</a:t>
            </a:fld>
            <a:endParaRPr lang="en-US" dirty="0"/>
          </a:p>
        </p:txBody>
      </p:sp>
      <p:pic>
        <p:nvPicPr>
          <p:cNvPr id="8" name="Picture 7"/>
          <p:cNvPicPr/>
          <p:nvPr/>
        </p:nvPicPr>
        <p:blipFill>
          <a:blip r:embed="rId3" cstate="email"/>
          <a:stretch>
            <a:fillRect/>
          </a:stretch>
        </p:blipFill>
        <p:spPr bwMode="auto">
          <a:xfrm>
            <a:off x="4089840" y="2438400"/>
            <a:ext cx="2472398" cy="3667664"/>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8D4D542-5472-4ED7-8F69-2D2664FF569C}" type="slidenum">
              <a:rPr lang="en-US"/>
              <a:pPr>
                <a:defRPr/>
              </a:pPr>
              <a:t>8</a:t>
            </a:fld>
            <a:endParaRPr lang="en-US" dirty="0"/>
          </a:p>
        </p:txBody>
      </p:sp>
      <p:sp>
        <p:nvSpPr>
          <p:cNvPr id="18437" name="Rectangle 5"/>
          <p:cNvSpPr>
            <a:spLocks noGrp="1" noChangeArrowheads="1"/>
          </p:cNvSpPr>
          <p:nvPr>
            <p:ph type="title"/>
          </p:nvPr>
        </p:nvSpPr>
        <p:spPr/>
        <p:txBody>
          <a:bodyPr/>
          <a:lstStyle/>
          <a:p>
            <a:pPr>
              <a:defRPr/>
            </a:pPr>
            <a:r>
              <a:rPr lang="en-US" dirty="0"/>
              <a:t>Computer Software</a:t>
            </a:r>
          </a:p>
        </p:txBody>
      </p:sp>
      <p:sp>
        <p:nvSpPr>
          <p:cNvPr id="18438" name="Rectangle 6"/>
          <p:cNvSpPr>
            <a:spLocks noGrp="1" noChangeArrowheads="1"/>
          </p:cNvSpPr>
          <p:nvPr>
            <p:ph type="body" idx="1"/>
          </p:nvPr>
        </p:nvSpPr>
        <p:spPr>
          <a:xfrm>
            <a:off x="457200" y="1600200"/>
            <a:ext cx="7620000" cy="4343400"/>
          </a:xfrm>
        </p:spPr>
        <p:txBody>
          <a:bodyPr/>
          <a:lstStyle/>
          <a:p>
            <a:pPr>
              <a:defRPr/>
            </a:pPr>
            <a:r>
              <a:rPr lang="en-US" dirty="0">
                <a:effectLst/>
              </a:rPr>
              <a:t>Software: Programs that enable hardware to perform different tasks</a:t>
            </a:r>
          </a:p>
          <a:p>
            <a:pPr lvl="1">
              <a:defRPr/>
            </a:pPr>
            <a:r>
              <a:rPr lang="en-US" dirty="0">
                <a:effectLst/>
              </a:rPr>
              <a:t>Application software</a:t>
            </a:r>
          </a:p>
          <a:p>
            <a:pPr lvl="1">
              <a:defRPr/>
            </a:pPr>
            <a:r>
              <a:rPr lang="en-US" dirty="0">
                <a:effectLst/>
              </a:rPr>
              <a:t>System software</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48D4D542-5472-4ED7-8F69-2D2664FF569C}" type="slidenum">
              <a:rPr lang="en-US"/>
              <a:pPr>
                <a:defRPr/>
              </a:pPr>
              <a:t>9</a:t>
            </a:fld>
            <a:endParaRPr lang="en-US" dirty="0"/>
          </a:p>
        </p:txBody>
      </p:sp>
      <p:sp>
        <p:nvSpPr>
          <p:cNvPr id="18437" name="Rectangle 5"/>
          <p:cNvSpPr>
            <a:spLocks noGrp="1" noChangeArrowheads="1"/>
          </p:cNvSpPr>
          <p:nvPr>
            <p:ph type="title"/>
          </p:nvPr>
        </p:nvSpPr>
        <p:spPr/>
        <p:txBody>
          <a:bodyPr/>
          <a:lstStyle/>
          <a:p>
            <a:pPr>
              <a:defRPr/>
            </a:pPr>
            <a:r>
              <a:rPr lang="en-US" dirty="0"/>
              <a:t>Types of Computers</a:t>
            </a:r>
          </a:p>
        </p:txBody>
      </p:sp>
      <p:sp>
        <p:nvSpPr>
          <p:cNvPr id="18438" name="Rectangle 6"/>
          <p:cNvSpPr>
            <a:spLocks noGrp="1" noChangeArrowheads="1"/>
          </p:cNvSpPr>
          <p:nvPr>
            <p:ph type="body" idx="1"/>
          </p:nvPr>
        </p:nvSpPr>
        <p:spPr>
          <a:xfrm>
            <a:off x="457200" y="1600200"/>
            <a:ext cx="7620000" cy="4343400"/>
          </a:xfrm>
        </p:spPr>
        <p:txBody>
          <a:bodyPr/>
          <a:lstStyle/>
          <a:p>
            <a:pPr>
              <a:defRPr/>
            </a:pPr>
            <a:r>
              <a:rPr lang="en-US" dirty="0">
                <a:effectLst/>
              </a:rPr>
              <a:t>Basic computer designs</a:t>
            </a:r>
          </a:p>
          <a:p>
            <a:pPr lvl="1">
              <a:defRPr/>
            </a:pPr>
            <a:r>
              <a:rPr lang="en-US" dirty="0">
                <a:effectLst/>
              </a:rPr>
              <a:t>Portable</a:t>
            </a:r>
          </a:p>
          <a:p>
            <a:pPr lvl="2">
              <a:defRPr/>
            </a:pPr>
            <a:r>
              <a:rPr lang="en-US" dirty="0">
                <a:effectLst/>
              </a:rPr>
              <a:t>Notebook computers</a:t>
            </a:r>
          </a:p>
          <a:p>
            <a:pPr lvl="2">
              <a:defRPr/>
            </a:pPr>
            <a:r>
              <a:rPr lang="en-US" dirty="0" err="1">
                <a:effectLst/>
              </a:rPr>
              <a:t>Netbooks</a:t>
            </a:r>
            <a:endParaRPr lang="en-US" dirty="0">
              <a:effectLst/>
            </a:endParaRPr>
          </a:p>
          <a:p>
            <a:pPr lvl="2">
              <a:defRPr/>
            </a:pPr>
            <a:r>
              <a:rPr lang="en-US" dirty="0">
                <a:effectLst/>
              </a:rPr>
              <a:t>Tablet PCs</a:t>
            </a:r>
          </a:p>
          <a:p>
            <a:pPr lvl="1">
              <a:defRPr/>
            </a:pPr>
            <a:r>
              <a:rPr lang="en-US" dirty="0">
                <a:effectLst/>
              </a:rPr>
              <a:t>Stationary </a:t>
            </a:r>
          </a:p>
          <a:p>
            <a:pPr lvl="2">
              <a:defRPr/>
            </a:pPr>
            <a:r>
              <a:rPr lang="en-US" dirty="0">
                <a:effectLst/>
              </a:rPr>
              <a:t>Desktop computers</a:t>
            </a:r>
          </a:p>
        </p:txBody>
      </p:sp>
      <p:sp>
        <p:nvSpPr>
          <p:cNvPr id="6" name="Date Placeholder 5"/>
          <p:cNvSpPr>
            <a:spLocks noGrp="1"/>
          </p:cNvSpPr>
          <p:nvPr>
            <p:ph type="dt" sz="quarter" idx="11"/>
          </p:nvPr>
        </p:nvSpPr>
        <p:spPr/>
        <p:txBody>
          <a:bodyPr/>
          <a:lstStyle/>
          <a:p>
            <a:pPr>
              <a:defRPr/>
            </a:pPr>
            <a:r>
              <a:rPr lang="en-US" dirty="0"/>
              <a:t>Copyright © 2012 Pearson Education, Inc. Publishing as Prentice Hall</a:t>
            </a:r>
            <a:endParaRPr lang="en-US" dirty="0">
              <a:solidFill>
                <a:srgbClr val="FFFBDD"/>
              </a:solidFill>
            </a:endParaRPr>
          </a:p>
        </p:txBody>
      </p:sp>
    </p:spTree>
  </p:cSld>
  <p:clrMapOvr>
    <a:masterClrMapping/>
  </p:clrMapOvr>
  <p:transition/>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eneva"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eneva"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noFill/>
        <a:ln w="25400" cap="flat" cmpd="sng" algn="ctr">
          <a:solidFill>
            <a:srgbClr val="990000"/>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outs:outSpaceData xmlns:outs="http://schemas.microsoft.com/office/2009/outspace/metadata">
  <outs:relatedDates>
    <outs:relatedDate>
      <outs:type>3</outs:type>
      <outs:displayName>Last Modified</outs:displayName>
      <outs:dateTime>2009-09-21T16:27:53Z</outs:dateTime>
      <outs:isPinned>true</outs:isPinned>
    </outs:relatedDate>
    <outs:relatedDate>
      <outs:type>2</outs:type>
      <outs:displayName>Created</outs:displayName>
      <outs:dateTime>2007-08-01T21:29:48Z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GO! Series</outs:displayName>
          <outs:accountName/>
        </outs:relatedPerson>
      </outs:people>
      <outs:source>0</outs:source>
      <outs:isPinned>true</outs:isPinned>
    </outs:relatedPeopleItem>
    <outs:relatedPeopleItem>
      <outs:category>Last modified by</outs:category>
      <outs:people>
        <outs:relatedPerson>
          <outs:displayName>Ackley</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3A08022D-CC72-4224-9C4A-B050E4003693}">
  <ds:schemaRefs>
    <ds:schemaRef ds:uri="http://schemas.microsoft.com/office/2009/outspace/metadata"/>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5903</TotalTime>
  <Words>6389</Words>
  <Application>Microsoft Office PowerPoint</Application>
  <PresentationFormat>On-screen Show (4:3)</PresentationFormat>
  <Paragraphs>599</Paragraphs>
  <Slides>49</Slides>
  <Notes>49</Notes>
  <HiddenSlides>0</HiddenSlides>
  <MMClips>0</MMClip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Blank</vt:lpstr>
      <vt:lpstr>Textured</vt:lpstr>
      <vt:lpstr>PowerPoint Presentation</vt:lpstr>
      <vt:lpstr>Chapter Topics</vt:lpstr>
      <vt:lpstr>Computers Are Data Processing Devices</vt:lpstr>
      <vt:lpstr>Data vs. Information</vt:lpstr>
      <vt:lpstr>Bits and Bytes:  The Language of Computers</vt:lpstr>
      <vt:lpstr>How Much Is a Byte?</vt:lpstr>
      <vt:lpstr>Computer Hardware</vt:lpstr>
      <vt:lpstr>Computer Software</vt:lpstr>
      <vt:lpstr>Types of Computers</vt:lpstr>
      <vt:lpstr>Types of Computers</vt:lpstr>
      <vt:lpstr>Input Devices</vt:lpstr>
      <vt:lpstr>Keyboards</vt:lpstr>
      <vt:lpstr>Specialty Keyboards</vt:lpstr>
      <vt:lpstr>Mice</vt:lpstr>
      <vt:lpstr>New Mouse Features</vt:lpstr>
      <vt:lpstr>Other Input Devices</vt:lpstr>
      <vt:lpstr>Image Input</vt:lpstr>
      <vt:lpstr>Sound Input</vt:lpstr>
      <vt:lpstr>Input Devices for the  Physically Challenged</vt:lpstr>
      <vt:lpstr>Output Devices</vt:lpstr>
      <vt:lpstr>Monitor Types</vt:lpstr>
      <vt:lpstr>LCD Monitor Features</vt:lpstr>
      <vt:lpstr>LCD Quality Factors</vt:lpstr>
      <vt:lpstr>Screen Size</vt:lpstr>
      <vt:lpstr>Printers </vt:lpstr>
      <vt:lpstr>Nonimpact Printers</vt:lpstr>
      <vt:lpstr>Choosing a Printer</vt:lpstr>
      <vt:lpstr>The Motherboard</vt:lpstr>
      <vt:lpstr>RAM vs. ROM</vt:lpstr>
      <vt:lpstr>Central Processing Unit (CPU)</vt:lpstr>
      <vt:lpstr>CPU Performance Measures</vt:lpstr>
      <vt:lpstr>Drive Bays</vt:lpstr>
      <vt:lpstr>Hard Drive</vt:lpstr>
      <vt:lpstr>Optical Storage</vt:lpstr>
      <vt:lpstr>Flash Drives/Flash Memory</vt:lpstr>
      <vt:lpstr>Types of Ports</vt:lpstr>
      <vt:lpstr>Adding Ports</vt:lpstr>
      <vt:lpstr>Power Controls</vt:lpstr>
      <vt:lpstr>Setting It All Up: Ergonomics</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Chapter 2 Summary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Technology In Action</dc:creator>
  <cp:lastModifiedBy>mohamedallamma1999@gmail.com</cp:lastModifiedBy>
  <cp:revision>4</cp:revision>
  <dcterms:created xsi:type="dcterms:W3CDTF">2007-08-01T21:29:48Z</dcterms:created>
  <dcterms:modified xsi:type="dcterms:W3CDTF">2019-10-21T04:23:38Z</dcterms:modified>
</cp:coreProperties>
</file>