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63" r:id="rId4"/>
    <p:sldId id="257" r:id="rId5"/>
    <p:sldId id="258" r:id="rId6"/>
    <p:sldId id="264" r:id="rId7"/>
    <p:sldId id="259" r:id="rId8"/>
    <p:sldId id="260" r:id="rId9"/>
    <p:sldId id="261" r:id="rId10"/>
    <p:sldId id="262" r:id="rId11"/>
    <p:sldId id="276" r:id="rId12"/>
    <p:sldId id="277" r:id="rId13"/>
    <p:sldId id="27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aaz" initials="M" lastIdx="1" clrIdx="0">
    <p:extLst>
      <p:ext uri="{19B8F6BF-5375-455C-9EA6-DF929625EA0E}">
        <p15:presenceInfo xmlns:p15="http://schemas.microsoft.com/office/powerpoint/2012/main" userId="Moaa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9490-6A3A-4E20-A64B-5EFF0898B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76C5A0-28F5-4109-8F8E-1DDC7C7266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9A7B8-A1B1-4EB3-9AC1-536DE0760F1F}"/>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5" name="Footer Placeholder 4">
            <a:extLst>
              <a:ext uri="{FF2B5EF4-FFF2-40B4-BE49-F238E27FC236}">
                <a16:creationId xmlns:a16="http://schemas.microsoft.com/office/drawing/2014/main" id="{5EEE5DE9-1F32-452B-A0ED-A9092A3F5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32158-0C64-4961-9D1F-E5EF45FD3076}"/>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167626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A977-10E2-498B-95EF-F934BC2BE8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CA3BC7-D49E-4CFC-A468-E0B4D1DD4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08022-F2AE-4D9D-8C86-859ACA6CFC8A}"/>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5" name="Footer Placeholder 4">
            <a:extLst>
              <a:ext uri="{FF2B5EF4-FFF2-40B4-BE49-F238E27FC236}">
                <a16:creationId xmlns:a16="http://schemas.microsoft.com/office/drawing/2014/main" id="{DCD8970D-3F4A-4CC6-9C9C-A8B6B6C79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6676B-82F3-4519-9C78-EE08232967AA}"/>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83504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A3E91-140B-4833-BD6F-037C772865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02E76-69F1-4927-BCAF-D6F73DF8FD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28C15-D285-409D-A5FE-3936E89429C1}"/>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5" name="Footer Placeholder 4">
            <a:extLst>
              <a:ext uri="{FF2B5EF4-FFF2-40B4-BE49-F238E27FC236}">
                <a16:creationId xmlns:a16="http://schemas.microsoft.com/office/drawing/2014/main" id="{55D3ED0F-6D97-4AF1-B565-6DDDDF737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C7AE3-8151-47DD-B1DA-FF762755B1A9}"/>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333537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62C6-0419-4CB4-9638-1E0BF0931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0C6499-7563-40A8-9594-2AD6F4E31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69DE8-B00A-4B80-B524-C5DEED977A71}"/>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5" name="Footer Placeholder 4">
            <a:extLst>
              <a:ext uri="{FF2B5EF4-FFF2-40B4-BE49-F238E27FC236}">
                <a16:creationId xmlns:a16="http://schemas.microsoft.com/office/drawing/2014/main" id="{CD110614-56B6-457C-B6B0-A9577180E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BD31E-121C-4E77-AA31-74FCCC9CCB6F}"/>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22863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DA46-ADA5-4E04-8276-1A4C10B059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D3ABB-F62A-4CE4-8F96-4B4207A27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88220-7D24-4691-BCDA-4447824979D8}"/>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5" name="Footer Placeholder 4">
            <a:extLst>
              <a:ext uri="{FF2B5EF4-FFF2-40B4-BE49-F238E27FC236}">
                <a16:creationId xmlns:a16="http://schemas.microsoft.com/office/drawing/2014/main" id="{67386DD2-CCC6-4D95-BA21-DACC9C2B3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A8766-3F0D-402A-A8B7-77A2407DE690}"/>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330231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333C-915B-4D0D-9914-6E5DC4CFA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A1878-2EA6-4A82-B33C-C4E94392C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0C1937-D13A-4129-B1E7-53DB5FEB77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07C954-35AA-4C6E-ADC7-D7A91DACC052}"/>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6" name="Footer Placeholder 5">
            <a:extLst>
              <a:ext uri="{FF2B5EF4-FFF2-40B4-BE49-F238E27FC236}">
                <a16:creationId xmlns:a16="http://schemas.microsoft.com/office/drawing/2014/main" id="{749F05EB-AE01-444D-BB81-4B42A124F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9FA0B-2BCE-4587-BEB4-9ED2863DA66C}"/>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424760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E324-7CEE-4398-8ACA-0A9439CFF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696801-51F2-43DE-BD0B-D30941A0C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BD1358-E27C-47DB-B448-96B605EDE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732B3C-0AC2-44D2-8035-78FAF0C8E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FAE88F-D94A-4343-A8D5-FD29FE1C4C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9FCEE-5B0B-4C06-B767-69817EDD6EE2}"/>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8" name="Footer Placeholder 7">
            <a:extLst>
              <a:ext uri="{FF2B5EF4-FFF2-40B4-BE49-F238E27FC236}">
                <a16:creationId xmlns:a16="http://schemas.microsoft.com/office/drawing/2014/main" id="{7EA85FEC-9F51-440B-A2D6-DF771C19D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65B74E-D04C-4061-8EFF-32103018A892}"/>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233771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2B8E-7BB4-4730-83D2-90C3137B0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647CF0-EAF1-4F28-8BF5-86067F93C65A}"/>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4" name="Footer Placeholder 3">
            <a:extLst>
              <a:ext uri="{FF2B5EF4-FFF2-40B4-BE49-F238E27FC236}">
                <a16:creationId xmlns:a16="http://schemas.microsoft.com/office/drawing/2014/main" id="{07CCFB6D-82B4-4011-BAE3-11E60615E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258C84-DC87-4570-9F29-1EE68369F7C0}"/>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306771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4E122-8307-4CF4-8C41-13825341BA4E}"/>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3" name="Footer Placeholder 2">
            <a:extLst>
              <a:ext uri="{FF2B5EF4-FFF2-40B4-BE49-F238E27FC236}">
                <a16:creationId xmlns:a16="http://schemas.microsoft.com/office/drawing/2014/main" id="{DB6607F5-29D8-47D5-ACD3-12D40F2972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B9ED4-BE3B-433A-B9C4-515AB843B02C}"/>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188971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8F5-02AB-4762-8834-B7C1B474B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ADD0A-ABD5-4846-94C9-4BEEBB623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F652C2-476C-46A7-A0B6-ED04249EF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0B89C-79A4-4C43-990F-291A80CAA70B}"/>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6" name="Footer Placeholder 5">
            <a:extLst>
              <a:ext uri="{FF2B5EF4-FFF2-40B4-BE49-F238E27FC236}">
                <a16:creationId xmlns:a16="http://schemas.microsoft.com/office/drawing/2014/main" id="{13974A59-7C93-4A51-905C-661D9E1BF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586286-6540-41B6-844C-846E158BEB0B}"/>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390782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EA70-544E-453F-A637-888320A9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133E08-EE77-4835-9549-F7BA5E17E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9ABCF-EB52-48C3-BCAF-E3863CAE5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2F1D5-6D76-4B0D-B8F6-4C08C8278DF8}"/>
              </a:ext>
            </a:extLst>
          </p:cNvPr>
          <p:cNvSpPr>
            <a:spLocks noGrp="1"/>
          </p:cNvSpPr>
          <p:nvPr>
            <p:ph type="dt" sz="half" idx="10"/>
          </p:nvPr>
        </p:nvSpPr>
        <p:spPr/>
        <p:txBody>
          <a:bodyPr/>
          <a:lstStyle/>
          <a:p>
            <a:fld id="{FA025AB9-0348-4470-8A38-37DC5FD32D16}" type="datetimeFigureOut">
              <a:rPr lang="en-US" smtClean="0"/>
              <a:t>10/14/2019</a:t>
            </a:fld>
            <a:endParaRPr lang="en-US"/>
          </a:p>
        </p:txBody>
      </p:sp>
      <p:sp>
        <p:nvSpPr>
          <p:cNvPr id="6" name="Footer Placeholder 5">
            <a:extLst>
              <a:ext uri="{FF2B5EF4-FFF2-40B4-BE49-F238E27FC236}">
                <a16:creationId xmlns:a16="http://schemas.microsoft.com/office/drawing/2014/main" id="{1D9D5FC6-D72F-4C23-990B-2CDC13D24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283E86-86D7-4A6C-895E-584080AE4946}"/>
              </a:ext>
            </a:extLst>
          </p:cNvPr>
          <p:cNvSpPr>
            <a:spLocks noGrp="1"/>
          </p:cNvSpPr>
          <p:nvPr>
            <p:ph type="sldNum" sz="quarter" idx="12"/>
          </p:nvPr>
        </p:nvSpPr>
        <p:spPr/>
        <p:txBody>
          <a:bodyPr/>
          <a:lstStyle/>
          <a:p>
            <a:fld id="{068C8A38-BE47-4571-9A7A-5B0F8DD63C27}" type="slidenum">
              <a:rPr lang="en-US" smtClean="0"/>
              <a:t>‹#›</a:t>
            </a:fld>
            <a:endParaRPr lang="en-US"/>
          </a:p>
        </p:txBody>
      </p:sp>
    </p:spTree>
    <p:extLst>
      <p:ext uri="{BB962C8B-B14F-4D97-AF65-F5344CB8AC3E}">
        <p14:creationId xmlns:p14="http://schemas.microsoft.com/office/powerpoint/2010/main" val="75102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8F27E-8828-46E9-92CA-B81E81048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03456E-CD4B-4176-A0D1-8E96E61E5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32CB3-0251-4025-A172-066AA5BE8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25AB9-0348-4470-8A38-37DC5FD32D16}" type="datetimeFigureOut">
              <a:rPr lang="en-US" smtClean="0"/>
              <a:t>10/14/2019</a:t>
            </a:fld>
            <a:endParaRPr lang="en-US"/>
          </a:p>
        </p:txBody>
      </p:sp>
      <p:sp>
        <p:nvSpPr>
          <p:cNvPr id="5" name="Footer Placeholder 4">
            <a:extLst>
              <a:ext uri="{FF2B5EF4-FFF2-40B4-BE49-F238E27FC236}">
                <a16:creationId xmlns:a16="http://schemas.microsoft.com/office/drawing/2014/main" id="{614D16CB-B477-40C8-A84D-9A9E276B1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184117-3C51-43A3-863D-AB2738C57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C8A38-BE47-4571-9A7A-5B0F8DD63C27}" type="slidenum">
              <a:rPr lang="en-US" smtClean="0"/>
              <a:t>‹#›</a:t>
            </a:fld>
            <a:endParaRPr lang="en-US"/>
          </a:p>
        </p:txBody>
      </p:sp>
    </p:spTree>
    <p:extLst>
      <p:ext uri="{BB962C8B-B14F-4D97-AF65-F5344CB8AC3E}">
        <p14:creationId xmlns:p14="http://schemas.microsoft.com/office/powerpoint/2010/main" val="233494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1C7D9-BF0C-42FC-A8FE-4323FB2DDD6F}"/>
              </a:ext>
            </a:extLst>
          </p:cNvPr>
          <p:cNvSpPr>
            <a:spLocks noGrp="1"/>
          </p:cNvSpPr>
          <p:nvPr>
            <p:ph idx="1"/>
          </p:nvPr>
        </p:nvSpPr>
        <p:spPr>
          <a:xfrm>
            <a:off x="717452" y="1969476"/>
            <a:ext cx="11113477" cy="3727938"/>
          </a:xfrm>
        </p:spPr>
        <p:txBody>
          <a:bodyPr>
            <a:normAutofit/>
          </a:bodyPr>
          <a:lstStyle/>
          <a:p>
            <a:pPr marL="0" indent="0" algn="ctr">
              <a:buNone/>
            </a:pPr>
            <a:r>
              <a:rPr lang="ar-EG" sz="11500" dirty="0"/>
              <a:t>بسم الله الرحمن الرحيم</a:t>
            </a:r>
          </a:p>
          <a:p>
            <a:pPr marL="0" indent="0" algn="ctr">
              <a:buNone/>
            </a:pPr>
            <a:endParaRPr lang="ar-EG" dirty="0"/>
          </a:p>
          <a:p>
            <a:pPr marL="0" indent="0" algn="ctr">
              <a:buNone/>
            </a:pPr>
            <a:endParaRPr lang="ar-EG" dirty="0"/>
          </a:p>
          <a:p>
            <a:pPr marL="0" indent="0" algn="ctr">
              <a:buNone/>
            </a:pPr>
            <a:endParaRPr lang="en-US" dirty="0"/>
          </a:p>
        </p:txBody>
      </p:sp>
    </p:spTree>
    <p:extLst>
      <p:ext uri="{BB962C8B-B14F-4D97-AF65-F5344CB8AC3E}">
        <p14:creationId xmlns:p14="http://schemas.microsoft.com/office/powerpoint/2010/main" val="22456607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82E91E-CBAF-466B-B968-847F7431D394}"/>
              </a:ext>
            </a:extLst>
          </p:cNvPr>
          <p:cNvSpPr/>
          <p:nvPr/>
        </p:nvSpPr>
        <p:spPr>
          <a:xfrm>
            <a:off x="135988" y="154745"/>
            <a:ext cx="6096000" cy="584775"/>
          </a:xfrm>
          <a:prstGeom prst="rect">
            <a:avLst/>
          </a:prstGeom>
        </p:spPr>
        <p:txBody>
          <a:bodyPr>
            <a:spAutoFit/>
          </a:bodyPr>
          <a:lstStyle/>
          <a:p>
            <a:r>
              <a:rPr lang="en-US" sz="3200" b="1" u="sng" dirty="0">
                <a:solidFill>
                  <a:srgbClr val="DC651D"/>
                </a:solidFill>
                <a:latin typeface="Algerian" panose="04020705040A02060702" pitchFamily="82" charset="0"/>
              </a:rPr>
              <a:t>Kinetic Energy</a:t>
            </a:r>
            <a:endParaRPr lang="en-US" sz="3200" u="sng" dirty="0">
              <a:latin typeface="Algerian" panose="04020705040A02060702" pitchFamily="82" charset="0"/>
            </a:endParaRPr>
          </a:p>
        </p:txBody>
      </p:sp>
      <p:sp>
        <p:nvSpPr>
          <p:cNvPr id="8" name="Rectangle 7">
            <a:extLst>
              <a:ext uri="{FF2B5EF4-FFF2-40B4-BE49-F238E27FC236}">
                <a16:creationId xmlns:a16="http://schemas.microsoft.com/office/drawing/2014/main" id="{BC62AB83-DB02-46B1-ABF3-F30D1DE1F6DF}"/>
              </a:ext>
            </a:extLst>
          </p:cNvPr>
          <p:cNvSpPr/>
          <p:nvPr/>
        </p:nvSpPr>
        <p:spPr>
          <a:xfrm>
            <a:off x="-1" y="871249"/>
            <a:ext cx="11746523" cy="1200329"/>
          </a:xfrm>
          <a:prstGeom prst="rect">
            <a:avLst/>
          </a:prstGeom>
        </p:spPr>
        <p:txBody>
          <a:bodyPr wrap="square">
            <a:spAutoFit/>
          </a:bodyPr>
          <a:lstStyle/>
          <a:p>
            <a:r>
              <a:rPr lang="en-US" sz="2400" b="1" dirty="0">
                <a:solidFill>
                  <a:srgbClr val="231F20"/>
                </a:solidFill>
                <a:latin typeface="Times New Roman" panose="02020603050405020304" pitchFamily="18" charset="0"/>
                <a:cs typeface="Times New Roman" panose="02020603050405020304" pitchFamily="18" charset="0"/>
              </a:rPr>
              <a:t>Kinetic energy </a:t>
            </a:r>
            <a:r>
              <a:rPr lang="en-US" sz="2400" i="1" dirty="0">
                <a:solidFill>
                  <a:srgbClr val="231F20"/>
                </a:solidFill>
                <a:latin typeface="Times New Roman" panose="02020603050405020304" pitchFamily="18" charset="0"/>
                <a:cs typeface="Times New Roman" panose="02020603050405020304" pitchFamily="18" charset="0"/>
              </a:rPr>
              <a:t>K </a:t>
            </a:r>
            <a:r>
              <a:rPr lang="en-US" sz="2400" dirty="0">
                <a:solidFill>
                  <a:srgbClr val="231F20"/>
                </a:solidFill>
                <a:latin typeface="Times New Roman" panose="02020603050405020304" pitchFamily="18" charset="0"/>
                <a:cs typeface="Times New Roman" panose="02020603050405020304" pitchFamily="18" charset="0"/>
              </a:rPr>
              <a:t>is energy associated with the </a:t>
            </a:r>
            <a:r>
              <a:rPr lang="en-US" sz="2400" i="1" dirty="0">
                <a:solidFill>
                  <a:srgbClr val="231F20"/>
                </a:solidFill>
                <a:latin typeface="Times New Roman" panose="02020603050405020304" pitchFamily="18" charset="0"/>
                <a:cs typeface="Times New Roman" panose="02020603050405020304" pitchFamily="18" charset="0"/>
              </a:rPr>
              <a:t>state of motion </a:t>
            </a:r>
            <a:r>
              <a:rPr lang="en-US" sz="2400" dirty="0">
                <a:solidFill>
                  <a:srgbClr val="231F20"/>
                </a:solidFill>
                <a:latin typeface="Times New Roman" panose="02020603050405020304" pitchFamily="18" charset="0"/>
                <a:cs typeface="Times New Roman" panose="02020603050405020304" pitchFamily="18" charset="0"/>
              </a:rPr>
              <a:t>of an object. The </a:t>
            </a:r>
            <a:r>
              <a:rPr lang="en-US" sz="2400" dirty="0">
                <a:latin typeface="Times New Roman" panose="02020603050405020304" pitchFamily="18" charset="0"/>
                <a:cs typeface="Times New Roman" panose="02020603050405020304" pitchFamily="18" charset="0"/>
              </a:rPr>
              <a:t>faster the object moves, the greater is its kinetic energy. When the object is stationary, its kinetic energy is zero and on only one way in which energy can be transferred (</a:t>
            </a:r>
            <a:r>
              <a:rPr lang="en-US" sz="2400" i="1" dirty="0">
                <a:latin typeface="Times New Roman" panose="02020603050405020304" pitchFamily="18" charset="0"/>
                <a:cs typeface="Times New Roman" panose="02020603050405020304" pitchFamily="18" charset="0"/>
              </a:rPr>
              <a:t>work</a:t>
            </a:r>
            <a:r>
              <a:rPr lang="en-US" sz="24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DA6BA0A8-C353-4F95-921D-B0A6CF0BB008}"/>
              </a:ext>
            </a:extLst>
          </p:cNvPr>
          <p:cNvPicPr>
            <a:picLocks noChangeAspect="1"/>
          </p:cNvPicPr>
          <p:nvPr/>
        </p:nvPicPr>
        <p:blipFill>
          <a:blip r:embed="rId2"/>
          <a:stretch>
            <a:fillRect/>
          </a:stretch>
        </p:blipFill>
        <p:spPr>
          <a:xfrm>
            <a:off x="2393119" y="2385792"/>
            <a:ext cx="6381367" cy="818124"/>
          </a:xfrm>
          <a:prstGeom prst="rect">
            <a:avLst/>
          </a:prstGeom>
        </p:spPr>
      </p:pic>
      <p:sp>
        <p:nvSpPr>
          <p:cNvPr id="10" name="Rectangle 9">
            <a:extLst>
              <a:ext uri="{FF2B5EF4-FFF2-40B4-BE49-F238E27FC236}">
                <a16:creationId xmlns:a16="http://schemas.microsoft.com/office/drawing/2014/main" id="{7FBE8592-69A4-4EB7-AF9F-D56DABDD177F}"/>
              </a:ext>
            </a:extLst>
          </p:cNvPr>
          <p:cNvSpPr/>
          <p:nvPr/>
        </p:nvSpPr>
        <p:spPr>
          <a:xfrm>
            <a:off x="135988" y="3654085"/>
            <a:ext cx="6096000" cy="584775"/>
          </a:xfrm>
          <a:prstGeom prst="rect">
            <a:avLst/>
          </a:prstGeom>
        </p:spPr>
        <p:txBody>
          <a:bodyPr>
            <a:spAutoFit/>
          </a:bodyPr>
          <a:lstStyle/>
          <a:p>
            <a:r>
              <a:rPr lang="en-US" sz="3200" b="1" u="sng" dirty="0">
                <a:solidFill>
                  <a:srgbClr val="DC651D"/>
                </a:solidFill>
                <a:latin typeface="Algerian" panose="04020705040A02060702" pitchFamily="82" charset="0"/>
              </a:rPr>
              <a:t>WORK AND KINETIC ENERGY</a:t>
            </a:r>
            <a:endParaRPr lang="en-US" dirty="0"/>
          </a:p>
        </p:txBody>
      </p:sp>
      <p:pic>
        <p:nvPicPr>
          <p:cNvPr id="11" name="Picture 10">
            <a:extLst>
              <a:ext uri="{FF2B5EF4-FFF2-40B4-BE49-F238E27FC236}">
                <a16:creationId xmlns:a16="http://schemas.microsoft.com/office/drawing/2014/main" id="{EC4D8542-8BFA-4779-914B-320C98CAF784}"/>
              </a:ext>
            </a:extLst>
          </p:cNvPr>
          <p:cNvPicPr>
            <a:picLocks noChangeAspect="1"/>
          </p:cNvPicPr>
          <p:nvPr/>
        </p:nvPicPr>
        <p:blipFill>
          <a:blip r:embed="rId3"/>
          <a:stretch>
            <a:fillRect/>
          </a:stretch>
        </p:blipFill>
        <p:spPr>
          <a:xfrm>
            <a:off x="296153" y="4401502"/>
            <a:ext cx="11282217" cy="1844553"/>
          </a:xfrm>
          <a:prstGeom prst="rect">
            <a:avLst/>
          </a:prstGeom>
        </p:spPr>
      </p:pic>
    </p:spTree>
    <p:extLst>
      <p:ext uri="{BB962C8B-B14F-4D97-AF65-F5344CB8AC3E}">
        <p14:creationId xmlns:p14="http://schemas.microsoft.com/office/powerpoint/2010/main" val="90459350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CF5B2F-A30A-43BC-BE6E-66FC0B88A4AC}"/>
              </a:ext>
            </a:extLst>
          </p:cNvPr>
          <p:cNvSpPr/>
          <p:nvPr/>
        </p:nvSpPr>
        <p:spPr>
          <a:xfrm>
            <a:off x="234462" y="238203"/>
            <a:ext cx="11568332" cy="923330"/>
          </a:xfrm>
          <a:prstGeom prst="rect">
            <a:avLst/>
          </a:prstGeom>
        </p:spPr>
        <p:txBody>
          <a:bodyPr wrap="square">
            <a:spAutoFit/>
          </a:bodyPr>
          <a:lstStyle/>
          <a:p>
            <a:r>
              <a:rPr lang="en-US" dirty="0">
                <a:solidFill>
                  <a:srgbClr val="231F20"/>
                </a:solidFill>
                <a:latin typeface="TimesTen-Roman"/>
              </a:rPr>
              <a:t>“Work,” then, is transferred energy; “doing work” is the act of transferring the </a:t>
            </a:r>
            <a:r>
              <a:rPr lang="en-US" dirty="0"/>
              <a:t>energy. Work has the same units as energy and is a scalar quantity </a:t>
            </a:r>
            <a:br>
              <a:rPr lang="en-US" dirty="0">
                <a:solidFill>
                  <a:srgbClr val="231F20"/>
                </a:solidFill>
                <a:latin typeface="TimesTen-Roman"/>
              </a:rPr>
            </a:br>
            <a:endParaRPr lang="en-US" dirty="0"/>
          </a:p>
        </p:txBody>
      </p:sp>
      <p:sp>
        <p:nvSpPr>
          <p:cNvPr id="5" name="Rectangle 4">
            <a:extLst>
              <a:ext uri="{FF2B5EF4-FFF2-40B4-BE49-F238E27FC236}">
                <a16:creationId xmlns:a16="http://schemas.microsoft.com/office/drawing/2014/main" id="{A9574303-A1C9-4932-86A9-6ACA1CBABE9E}"/>
              </a:ext>
            </a:extLst>
          </p:cNvPr>
          <p:cNvSpPr/>
          <p:nvPr/>
        </p:nvSpPr>
        <p:spPr>
          <a:xfrm>
            <a:off x="234462" y="1161533"/>
            <a:ext cx="7798190" cy="523220"/>
          </a:xfrm>
          <a:prstGeom prst="rect">
            <a:avLst/>
          </a:prstGeom>
        </p:spPr>
        <p:txBody>
          <a:bodyPr wrap="square">
            <a:spAutoFit/>
          </a:bodyPr>
          <a:lstStyle/>
          <a:p>
            <a:r>
              <a:rPr lang="en-US" sz="2800" b="1" u="sng" dirty="0">
                <a:solidFill>
                  <a:srgbClr val="FF0000"/>
                </a:solidFill>
                <a:latin typeface="Algerian" panose="04020705040A02060702" pitchFamily="82" charset="0"/>
              </a:rPr>
              <a:t>Finding an Expression for Work</a:t>
            </a:r>
            <a:endParaRPr lang="en-US" sz="2800" u="sng" dirty="0">
              <a:solidFill>
                <a:srgbClr val="FF0000"/>
              </a:solidFill>
              <a:latin typeface="Algerian" panose="04020705040A02060702" pitchFamily="82" charset="0"/>
            </a:endParaRPr>
          </a:p>
        </p:txBody>
      </p:sp>
      <p:pic>
        <p:nvPicPr>
          <p:cNvPr id="6" name="Picture 5">
            <a:extLst>
              <a:ext uri="{FF2B5EF4-FFF2-40B4-BE49-F238E27FC236}">
                <a16:creationId xmlns:a16="http://schemas.microsoft.com/office/drawing/2014/main" id="{25D6ADCF-B1EF-4800-AEC0-55A40368EDB7}"/>
              </a:ext>
            </a:extLst>
          </p:cNvPr>
          <p:cNvPicPr>
            <a:picLocks noChangeAspect="1"/>
          </p:cNvPicPr>
          <p:nvPr/>
        </p:nvPicPr>
        <p:blipFill>
          <a:blip r:embed="rId2"/>
          <a:stretch>
            <a:fillRect/>
          </a:stretch>
        </p:blipFill>
        <p:spPr>
          <a:xfrm>
            <a:off x="3651371" y="1739036"/>
            <a:ext cx="1996459" cy="869047"/>
          </a:xfrm>
          <a:prstGeom prst="rect">
            <a:avLst/>
          </a:prstGeom>
        </p:spPr>
      </p:pic>
      <p:pic>
        <p:nvPicPr>
          <p:cNvPr id="7" name="Picture 6">
            <a:extLst>
              <a:ext uri="{FF2B5EF4-FFF2-40B4-BE49-F238E27FC236}">
                <a16:creationId xmlns:a16="http://schemas.microsoft.com/office/drawing/2014/main" id="{69365250-A72A-49D5-8E4D-37623DB1A284}"/>
              </a:ext>
            </a:extLst>
          </p:cNvPr>
          <p:cNvPicPr>
            <a:picLocks noChangeAspect="1"/>
          </p:cNvPicPr>
          <p:nvPr/>
        </p:nvPicPr>
        <p:blipFill>
          <a:blip r:embed="rId3"/>
          <a:stretch>
            <a:fillRect/>
          </a:stretch>
        </p:blipFill>
        <p:spPr>
          <a:xfrm>
            <a:off x="3174975" y="2724488"/>
            <a:ext cx="3165259" cy="694813"/>
          </a:xfrm>
          <a:prstGeom prst="rect">
            <a:avLst/>
          </a:prstGeom>
        </p:spPr>
      </p:pic>
      <p:pic>
        <p:nvPicPr>
          <p:cNvPr id="8" name="Picture 7">
            <a:extLst>
              <a:ext uri="{FF2B5EF4-FFF2-40B4-BE49-F238E27FC236}">
                <a16:creationId xmlns:a16="http://schemas.microsoft.com/office/drawing/2014/main" id="{72B585F0-0B9D-49E4-89BA-1B3444618D9C}"/>
              </a:ext>
            </a:extLst>
          </p:cNvPr>
          <p:cNvPicPr>
            <a:picLocks noChangeAspect="1"/>
          </p:cNvPicPr>
          <p:nvPr/>
        </p:nvPicPr>
        <p:blipFill>
          <a:blip r:embed="rId4"/>
          <a:stretch>
            <a:fillRect/>
          </a:stretch>
        </p:blipFill>
        <p:spPr>
          <a:xfrm>
            <a:off x="2684564" y="3419301"/>
            <a:ext cx="3930071" cy="923330"/>
          </a:xfrm>
          <a:prstGeom prst="rect">
            <a:avLst/>
          </a:prstGeom>
        </p:spPr>
      </p:pic>
      <p:pic>
        <p:nvPicPr>
          <p:cNvPr id="9" name="Picture 8">
            <a:extLst>
              <a:ext uri="{FF2B5EF4-FFF2-40B4-BE49-F238E27FC236}">
                <a16:creationId xmlns:a16="http://schemas.microsoft.com/office/drawing/2014/main" id="{0C328914-4B6C-49C7-8C0C-59F9C74D675A}"/>
              </a:ext>
            </a:extLst>
          </p:cNvPr>
          <p:cNvPicPr>
            <a:picLocks noChangeAspect="1"/>
          </p:cNvPicPr>
          <p:nvPr/>
        </p:nvPicPr>
        <p:blipFill>
          <a:blip r:embed="rId5"/>
          <a:stretch>
            <a:fillRect/>
          </a:stretch>
        </p:blipFill>
        <p:spPr>
          <a:xfrm>
            <a:off x="3325515" y="4342631"/>
            <a:ext cx="2322315" cy="923330"/>
          </a:xfrm>
          <a:prstGeom prst="rect">
            <a:avLst/>
          </a:prstGeom>
        </p:spPr>
      </p:pic>
    </p:spTree>
    <p:extLst>
      <p:ext uri="{BB962C8B-B14F-4D97-AF65-F5344CB8AC3E}">
        <p14:creationId xmlns:p14="http://schemas.microsoft.com/office/powerpoint/2010/main" val="30229559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EA8D7D-497D-43F1-B4B7-841FF58996FB}"/>
              </a:ext>
            </a:extLst>
          </p:cNvPr>
          <p:cNvPicPr>
            <a:picLocks noChangeAspect="1"/>
          </p:cNvPicPr>
          <p:nvPr/>
        </p:nvPicPr>
        <p:blipFill>
          <a:blip r:embed="rId2"/>
          <a:stretch>
            <a:fillRect/>
          </a:stretch>
        </p:blipFill>
        <p:spPr>
          <a:xfrm>
            <a:off x="9525" y="171889"/>
            <a:ext cx="11173228" cy="1783520"/>
          </a:xfrm>
          <a:prstGeom prst="rect">
            <a:avLst/>
          </a:prstGeom>
        </p:spPr>
      </p:pic>
      <p:grpSp>
        <p:nvGrpSpPr>
          <p:cNvPr id="8" name="Group 7">
            <a:extLst>
              <a:ext uri="{FF2B5EF4-FFF2-40B4-BE49-F238E27FC236}">
                <a16:creationId xmlns:a16="http://schemas.microsoft.com/office/drawing/2014/main" id="{1E75B789-756F-4235-B142-EDE27A2E44D3}"/>
              </a:ext>
            </a:extLst>
          </p:cNvPr>
          <p:cNvGrpSpPr/>
          <p:nvPr/>
        </p:nvGrpSpPr>
        <p:grpSpPr>
          <a:xfrm>
            <a:off x="645864" y="2316552"/>
            <a:ext cx="10087367" cy="806475"/>
            <a:chOff x="645864" y="2316552"/>
            <a:chExt cx="10087367" cy="806475"/>
          </a:xfrm>
        </p:grpSpPr>
        <p:pic>
          <p:nvPicPr>
            <p:cNvPr id="6" name="Picture 5">
              <a:extLst>
                <a:ext uri="{FF2B5EF4-FFF2-40B4-BE49-F238E27FC236}">
                  <a16:creationId xmlns:a16="http://schemas.microsoft.com/office/drawing/2014/main" id="{9D965177-2823-4CB0-93CB-AC846C9B8EBE}"/>
                </a:ext>
              </a:extLst>
            </p:cNvPr>
            <p:cNvPicPr>
              <a:picLocks noChangeAspect="1"/>
            </p:cNvPicPr>
            <p:nvPr/>
          </p:nvPicPr>
          <p:blipFill>
            <a:blip r:embed="rId3"/>
            <a:stretch>
              <a:fillRect/>
            </a:stretch>
          </p:blipFill>
          <p:spPr>
            <a:xfrm>
              <a:off x="744340" y="2316552"/>
              <a:ext cx="9834565" cy="317244"/>
            </a:xfrm>
            <a:prstGeom prst="rect">
              <a:avLst/>
            </a:prstGeom>
          </p:spPr>
        </p:pic>
        <p:pic>
          <p:nvPicPr>
            <p:cNvPr id="7" name="Picture 6">
              <a:extLst>
                <a:ext uri="{FF2B5EF4-FFF2-40B4-BE49-F238E27FC236}">
                  <a16:creationId xmlns:a16="http://schemas.microsoft.com/office/drawing/2014/main" id="{34E15762-80C0-45D8-8261-83FDD759942D}"/>
                </a:ext>
              </a:extLst>
            </p:cNvPr>
            <p:cNvPicPr>
              <a:picLocks noChangeAspect="1"/>
            </p:cNvPicPr>
            <p:nvPr/>
          </p:nvPicPr>
          <p:blipFill>
            <a:blip r:embed="rId4"/>
            <a:stretch>
              <a:fillRect/>
            </a:stretch>
          </p:blipFill>
          <p:spPr>
            <a:xfrm>
              <a:off x="645864" y="2727444"/>
              <a:ext cx="10087367" cy="395583"/>
            </a:xfrm>
            <a:prstGeom prst="rect">
              <a:avLst/>
            </a:prstGeom>
          </p:spPr>
        </p:pic>
      </p:grpSp>
      <p:pic>
        <p:nvPicPr>
          <p:cNvPr id="9" name="Picture 8">
            <a:extLst>
              <a:ext uri="{FF2B5EF4-FFF2-40B4-BE49-F238E27FC236}">
                <a16:creationId xmlns:a16="http://schemas.microsoft.com/office/drawing/2014/main" id="{ABAA76BA-D8F1-4624-BBC2-45B40A6D8C7F}"/>
              </a:ext>
            </a:extLst>
          </p:cNvPr>
          <p:cNvPicPr>
            <a:picLocks noChangeAspect="1"/>
          </p:cNvPicPr>
          <p:nvPr/>
        </p:nvPicPr>
        <p:blipFill>
          <a:blip r:embed="rId5"/>
          <a:stretch>
            <a:fillRect/>
          </a:stretch>
        </p:blipFill>
        <p:spPr>
          <a:xfrm>
            <a:off x="1884630" y="3380424"/>
            <a:ext cx="7705553" cy="709100"/>
          </a:xfrm>
          <a:prstGeom prst="rect">
            <a:avLst/>
          </a:prstGeom>
        </p:spPr>
      </p:pic>
    </p:spTree>
    <p:extLst>
      <p:ext uri="{BB962C8B-B14F-4D97-AF65-F5344CB8AC3E}">
        <p14:creationId xmlns:p14="http://schemas.microsoft.com/office/powerpoint/2010/main" val="41701547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E87FD52-63F4-4978-90E3-AE692B541A21}"/>
              </a:ext>
            </a:extLst>
          </p:cNvPr>
          <p:cNvGrpSpPr/>
          <p:nvPr/>
        </p:nvGrpSpPr>
        <p:grpSpPr>
          <a:xfrm>
            <a:off x="1719995" y="379828"/>
            <a:ext cx="4500915" cy="3148085"/>
            <a:chOff x="1719995" y="379828"/>
            <a:chExt cx="4500915" cy="3148085"/>
          </a:xfrm>
        </p:grpSpPr>
        <p:pic>
          <p:nvPicPr>
            <p:cNvPr id="4" name="Picture 3">
              <a:extLst>
                <a:ext uri="{FF2B5EF4-FFF2-40B4-BE49-F238E27FC236}">
                  <a16:creationId xmlns:a16="http://schemas.microsoft.com/office/drawing/2014/main" id="{7E41DB91-7535-4A02-BE3B-85F42709DCA8}"/>
                </a:ext>
              </a:extLst>
            </p:cNvPr>
            <p:cNvPicPr>
              <a:picLocks noChangeAspect="1"/>
            </p:cNvPicPr>
            <p:nvPr/>
          </p:nvPicPr>
          <p:blipFill>
            <a:blip r:embed="rId2"/>
            <a:stretch>
              <a:fillRect/>
            </a:stretch>
          </p:blipFill>
          <p:spPr>
            <a:xfrm>
              <a:off x="1719995" y="379828"/>
              <a:ext cx="4500915" cy="2208627"/>
            </a:xfrm>
            <a:prstGeom prst="rect">
              <a:avLst/>
            </a:prstGeom>
          </p:spPr>
        </p:pic>
        <p:pic>
          <p:nvPicPr>
            <p:cNvPr id="5" name="Picture 4">
              <a:extLst>
                <a:ext uri="{FF2B5EF4-FFF2-40B4-BE49-F238E27FC236}">
                  <a16:creationId xmlns:a16="http://schemas.microsoft.com/office/drawing/2014/main" id="{2ECEBE99-C910-4A42-AE01-3376FADEF950}"/>
                </a:ext>
              </a:extLst>
            </p:cNvPr>
            <p:cNvPicPr>
              <a:picLocks noChangeAspect="1"/>
            </p:cNvPicPr>
            <p:nvPr/>
          </p:nvPicPr>
          <p:blipFill>
            <a:blip r:embed="rId3"/>
            <a:stretch>
              <a:fillRect/>
            </a:stretch>
          </p:blipFill>
          <p:spPr>
            <a:xfrm>
              <a:off x="2866951" y="2588455"/>
              <a:ext cx="3076264" cy="939458"/>
            </a:xfrm>
            <a:prstGeom prst="rect">
              <a:avLst/>
            </a:prstGeom>
          </p:spPr>
        </p:pic>
      </p:grpSp>
      <p:sp>
        <p:nvSpPr>
          <p:cNvPr id="7" name="Rectangle 6">
            <a:extLst>
              <a:ext uri="{FF2B5EF4-FFF2-40B4-BE49-F238E27FC236}">
                <a16:creationId xmlns:a16="http://schemas.microsoft.com/office/drawing/2014/main" id="{A5E23956-430A-47A4-8C5C-D88139582117}"/>
              </a:ext>
            </a:extLst>
          </p:cNvPr>
          <p:cNvSpPr/>
          <p:nvPr/>
        </p:nvSpPr>
        <p:spPr>
          <a:xfrm>
            <a:off x="290731" y="3767016"/>
            <a:ext cx="7981071" cy="461665"/>
          </a:xfrm>
          <a:prstGeom prst="rect">
            <a:avLst/>
          </a:prstGeom>
        </p:spPr>
        <p:txBody>
          <a:bodyPr wrap="square">
            <a:spAutoFit/>
          </a:bodyPr>
          <a:lstStyle/>
          <a:p>
            <a:r>
              <a:rPr lang="en-US" sz="2400" b="1" u="sng" dirty="0">
                <a:solidFill>
                  <a:srgbClr val="DC651D"/>
                </a:solidFill>
                <a:latin typeface="Algerian" panose="04020705040A02060702" pitchFamily="82" charset="0"/>
              </a:rPr>
              <a:t>Work Done by the Gravitational Force</a:t>
            </a:r>
            <a:endParaRPr lang="en-US" sz="2400" u="sng" dirty="0">
              <a:latin typeface="Algerian" panose="04020705040A02060702" pitchFamily="82" charset="0"/>
            </a:endParaRPr>
          </a:p>
        </p:txBody>
      </p:sp>
      <p:pic>
        <p:nvPicPr>
          <p:cNvPr id="8" name="Picture 7">
            <a:extLst>
              <a:ext uri="{FF2B5EF4-FFF2-40B4-BE49-F238E27FC236}">
                <a16:creationId xmlns:a16="http://schemas.microsoft.com/office/drawing/2014/main" id="{8ADDCCC7-02AA-40DF-A90A-D91BA0060021}"/>
              </a:ext>
            </a:extLst>
          </p:cNvPr>
          <p:cNvPicPr>
            <a:picLocks noChangeAspect="1"/>
          </p:cNvPicPr>
          <p:nvPr/>
        </p:nvPicPr>
        <p:blipFill>
          <a:blip r:embed="rId4"/>
          <a:stretch>
            <a:fillRect/>
          </a:stretch>
        </p:blipFill>
        <p:spPr>
          <a:xfrm>
            <a:off x="991601" y="4595193"/>
            <a:ext cx="7280201" cy="700768"/>
          </a:xfrm>
          <a:prstGeom prst="rect">
            <a:avLst/>
          </a:prstGeom>
        </p:spPr>
      </p:pic>
    </p:spTree>
    <p:extLst>
      <p:ext uri="{BB962C8B-B14F-4D97-AF65-F5344CB8AC3E}">
        <p14:creationId xmlns:p14="http://schemas.microsoft.com/office/powerpoint/2010/main" val="12183685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05E9-7F1A-4494-B1B1-EC50BA765C82}"/>
              </a:ext>
            </a:extLst>
          </p:cNvPr>
          <p:cNvSpPr>
            <a:spLocks noGrp="1"/>
          </p:cNvSpPr>
          <p:nvPr>
            <p:ph type="title"/>
          </p:nvPr>
        </p:nvSpPr>
        <p:spPr>
          <a:xfrm>
            <a:off x="838200" y="2278332"/>
            <a:ext cx="10515600" cy="2786037"/>
          </a:xfrm>
        </p:spPr>
        <p:txBody>
          <a:bodyPr>
            <a:normAutofit fontScale="90000"/>
          </a:bodyPr>
          <a:lstStyle/>
          <a:p>
            <a:pPr algn="ctr"/>
            <a:r>
              <a:rPr lang="en-US" sz="19900" b="1" dirty="0"/>
              <a:t>Thank you</a:t>
            </a:r>
          </a:p>
        </p:txBody>
      </p:sp>
    </p:spTree>
    <p:extLst>
      <p:ext uri="{BB962C8B-B14F-4D97-AF65-F5344CB8AC3E}">
        <p14:creationId xmlns:p14="http://schemas.microsoft.com/office/powerpoint/2010/main" val="12612065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C29640-AE21-4C1A-9BEF-92E8EE78B4BB}"/>
              </a:ext>
            </a:extLst>
          </p:cNvPr>
          <p:cNvSpPr>
            <a:spLocks noGrp="1"/>
          </p:cNvSpPr>
          <p:nvPr>
            <p:ph type="subTitle" idx="1"/>
          </p:nvPr>
        </p:nvSpPr>
        <p:spPr>
          <a:xfrm>
            <a:off x="337625" y="253218"/>
            <a:ext cx="11251809" cy="5613009"/>
          </a:xfrm>
        </p:spPr>
        <p:txBody>
          <a:bodyPr>
            <a:normAutofit/>
          </a:bodyPr>
          <a:lstStyle/>
          <a:p>
            <a:pPr algn="l"/>
            <a:r>
              <a:rPr lang="en-US" sz="3200" b="1" dirty="0">
                <a:solidFill>
                  <a:srgbClr val="FF0000"/>
                </a:solidFill>
                <a:latin typeface="Algerian" panose="04020705040A02060702" pitchFamily="82" charset="0"/>
              </a:rPr>
              <a:t>Newtonian Mechanics</a:t>
            </a:r>
            <a:br>
              <a:rPr lang="en-US" sz="3200" dirty="0">
                <a:solidFill>
                  <a:srgbClr val="FF0000"/>
                </a:solidFill>
                <a:latin typeface="Algerian" panose="04020705040A02060702" pitchFamily="82" charset="0"/>
              </a:rPr>
            </a:br>
            <a:br>
              <a:rPr lang="en-US" sz="3200" dirty="0">
                <a:solidFill>
                  <a:srgbClr val="FF0000"/>
                </a:solidFill>
                <a:latin typeface="Algerian" panose="04020705040A02060702" pitchFamily="82" charset="0"/>
              </a:rPr>
            </a:br>
            <a:r>
              <a:rPr lang="en-US" sz="3200" b="1" dirty="0">
                <a:solidFill>
                  <a:srgbClr val="FF0000"/>
                </a:solidFill>
                <a:latin typeface="Algerian" panose="04020705040A02060702" pitchFamily="82" charset="0"/>
              </a:rPr>
              <a:t>Newton’s First Law</a:t>
            </a:r>
            <a:br>
              <a:rPr lang="en-US" sz="3200" dirty="0">
                <a:solidFill>
                  <a:srgbClr val="FF0000"/>
                </a:solidFill>
                <a:latin typeface="Algerian" panose="04020705040A02060702" pitchFamily="82" charset="0"/>
              </a:rPr>
            </a:br>
            <a:br>
              <a:rPr lang="en-US" sz="3200" dirty="0">
                <a:solidFill>
                  <a:srgbClr val="FF0000"/>
                </a:solidFill>
                <a:latin typeface="Algerian" panose="04020705040A02060702" pitchFamily="82" charset="0"/>
              </a:rPr>
            </a:br>
            <a:endParaRPr lang="en-US" sz="3200" dirty="0">
              <a:solidFill>
                <a:srgbClr val="FF0000"/>
              </a:solidFill>
              <a:latin typeface="Algerian" panose="04020705040A02060702" pitchFamily="82" charset="0"/>
              <a:cs typeface="Times New Roman" panose="02020603050405020304" pitchFamily="18" charset="0"/>
            </a:endParaRPr>
          </a:p>
        </p:txBody>
      </p:sp>
      <p:pic>
        <p:nvPicPr>
          <p:cNvPr id="2" name="Picture 1">
            <a:extLst>
              <a:ext uri="{FF2B5EF4-FFF2-40B4-BE49-F238E27FC236}">
                <a16:creationId xmlns:a16="http://schemas.microsoft.com/office/drawing/2014/main" id="{9B1E0D61-ACAF-46C1-A82D-587F5989287D}"/>
              </a:ext>
            </a:extLst>
          </p:cNvPr>
          <p:cNvPicPr>
            <a:picLocks noChangeAspect="1"/>
          </p:cNvPicPr>
          <p:nvPr/>
        </p:nvPicPr>
        <p:blipFill>
          <a:blip r:embed="rId2"/>
          <a:stretch>
            <a:fillRect/>
          </a:stretch>
        </p:blipFill>
        <p:spPr>
          <a:xfrm>
            <a:off x="337625" y="1879941"/>
            <a:ext cx="11419800" cy="1932403"/>
          </a:xfrm>
          <a:prstGeom prst="rect">
            <a:avLst/>
          </a:prstGeom>
        </p:spPr>
      </p:pic>
      <p:sp>
        <p:nvSpPr>
          <p:cNvPr id="4" name="Rectangle 3">
            <a:extLst>
              <a:ext uri="{FF2B5EF4-FFF2-40B4-BE49-F238E27FC236}">
                <a16:creationId xmlns:a16="http://schemas.microsoft.com/office/drawing/2014/main" id="{F21A25BC-67A5-47A7-B223-D035EDB6D4A0}"/>
              </a:ext>
            </a:extLst>
          </p:cNvPr>
          <p:cNvSpPr/>
          <p:nvPr/>
        </p:nvSpPr>
        <p:spPr>
          <a:xfrm>
            <a:off x="602566" y="3812344"/>
            <a:ext cx="11419800" cy="1508105"/>
          </a:xfrm>
          <a:prstGeom prst="rect">
            <a:avLst/>
          </a:prstGeom>
        </p:spPr>
        <p:txBody>
          <a:bodyPr wrap="square">
            <a:spAutoFit/>
          </a:bodyPr>
          <a:lstStyle/>
          <a:p>
            <a:r>
              <a:rPr lang="en-US" sz="2800" dirty="0">
                <a:solidFill>
                  <a:srgbClr val="231F20"/>
                </a:solidFill>
                <a:latin typeface="Times New Roman" panose="02020603050405020304" pitchFamily="18" charset="0"/>
                <a:cs typeface="Times New Roman" panose="02020603050405020304" pitchFamily="18" charset="0"/>
              </a:rPr>
              <a:t>In other words, if the body is at rest, it stays at rest. If it is moving, it continues to </a:t>
            </a:r>
            <a:r>
              <a:rPr lang="en-US" sz="2800" dirty="0">
                <a:latin typeface="Times New Roman" panose="02020603050405020304" pitchFamily="18" charset="0"/>
                <a:cs typeface="Times New Roman" panose="02020603050405020304" pitchFamily="18" charset="0"/>
              </a:rPr>
              <a:t>move with the same velocity (same magnitude </a:t>
            </a:r>
            <a:r>
              <a:rPr lang="en-US" sz="2800" i="1" dirty="0">
                <a:latin typeface="Times New Roman" panose="02020603050405020304" pitchFamily="18" charset="0"/>
                <a:cs typeface="Times New Roman" panose="02020603050405020304" pitchFamily="18" charset="0"/>
              </a:rPr>
              <a:t>and </a:t>
            </a:r>
            <a:r>
              <a:rPr lang="en-US" sz="2800" dirty="0">
                <a:latin typeface="Times New Roman" panose="02020603050405020304" pitchFamily="18" charset="0"/>
                <a:cs typeface="Times New Roman" panose="02020603050405020304" pitchFamily="18" charset="0"/>
              </a:rPr>
              <a:t>same direction).</a:t>
            </a:r>
            <a:br>
              <a:rPr lang="en-US" dirty="0"/>
            </a:br>
            <a:br>
              <a:rPr lang="en-US" dirty="0">
                <a:solidFill>
                  <a:srgbClr val="231F20"/>
                </a:solidFill>
                <a:latin typeface="TimesTen-Roman"/>
              </a:rPr>
            </a:br>
            <a:endParaRPr lang="en-US" dirty="0"/>
          </a:p>
        </p:txBody>
      </p:sp>
    </p:spTree>
    <p:extLst>
      <p:ext uri="{BB962C8B-B14F-4D97-AF65-F5344CB8AC3E}">
        <p14:creationId xmlns:p14="http://schemas.microsoft.com/office/powerpoint/2010/main" val="36324827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CB79-CCC6-4F9F-A917-1CD9ED392674}"/>
              </a:ext>
            </a:extLst>
          </p:cNvPr>
          <p:cNvSpPr>
            <a:spLocks noGrp="1"/>
          </p:cNvSpPr>
          <p:nvPr>
            <p:ph type="title"/>
          </p:nvPr>
        </p:nvSpPr>
        <p:spPr>
          <a:xfrm>
            <a:off x="838200" y="365125"/>
            <a:ext cx="10515600" cy="1590284"/>
          </a:xfrm>
        </p:spPr>
        <p:txBody>
          <a:bodyPr>
            <a:normAutofit/>
          </a:bodyPr>
          <a:lstStyle/>
          <a:p>
            <a:br>
              <a:rPr lang="en-US" dirty="0"/>
            </a:br>
            <a:endParaRPr lang="en-US" dirty="0"/>
          </a:p>
        </p:txBody>
      </p:sp>
      <p:pic>
        <p:nvPicPr>
          <p:cNvPr id="4" name="Content Placeholder 3">
            <a:extLst>
              <a:ext uri="{FF2B5EF4-FFF2-40B4-BE49-F238E27FC236}">
                <a16:creationId xmlns:a16="http://schemas.microsoft.com/office/drawing/2014/main" id="{5743662B-159B-4BBF-A1E4-6C23F20DE1EB}"/>
              </a:ext>
            </a:extLst>
          </p:cNvPr>
          <p:cNvPicPr>
            <a:picLocks noGrp="1" noChangeAspect="1"/>
          </p:cNvPicPr>
          <p:nvPr>
            <p:ph idx="1"/>
          </p:nvPr>
        </p:nvPicPr>
        <p:blipFill>
          <a:blip r:embed="rId2"/>
          <a:stretch>
            <a:fillRect/>
          </a:stretch>
        </p:blipFill>
        <p:spPr>
          <a:xfrm>
            <a:off x="234963" y="331592"/>
            <a:ext cx="11230206" cy="1590284"/>
          </a:xfrm>
          <a:prstGeom prst="rect">
            <a:avLst/>
          </a:prstGeom>
        </p:spPr>
      </p:pic>
      <p:sp>
        <p:nvSpPr>
          <p:cNvPr id="5" name="Rectangle 4">
            <a:extLst>
              <a:ext uri="{FF2B5EF4-FFF2-40B4-BE49-F238E27FC236}">
                <a16:creationId xmlns:a16="http://schemas.microsoft.com/office/drawing/2014/main" id="{1699B085-BA6E-48C3-A90E-0F6C93D69979}"/>
              </a:ext>
            </a:extLst>
          </p:cNvPr>
          <p:cNvSpPr/>
          <p:nvPr/>
        </p:nvSpPr>
        <p:spPr>
          <a:xfrm>
            <a:off x="712762" y="2275842"/>
            <a:ext cx="11061896" cy="1077218"/>
          </a:xfrm>
          <a:prstGeom prst="rect">
            <a:avLst/>
          </a:prstGeom>
        </p:spPr>
        <p:txBody>
          <a:bodyPr wrap="square">
            <a:spAutoFit/>
          </a:bodyPr>
          <a:lstStyle/>
          <a:p>
            <a:r>
              <a:rPr lang="en-US" sz="3200" b="1" dirty="0">
                <a:solidFill>
                  <a:srgbClr val="7A9C41"/>
                </a:solidFill>
                <a:latin typeface="Times New Roman" panose="02020603050405020304" pitchFamily="18" charset="0"/>
                <a:cs typeface="Times New Roman" panose="02020603050405020304" pitchFamily="18" charset="0"/>
              </a:rPr>
              <a:t>Inertial: The resistance of the body for the change in it’s state</a:t>
            </a:r>
            <a:br>
              <a:rPr lang="en-US" sz="3200" dirty="0">
                <a:solidFill>
                  <a:srgbClr val="7A9C41"/>
                </a:solidFill>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9E7A27D-0500-468F-BEF6-2E7BED052B6F}"/>
              </a:ext>
            </a:extLst>
          </p:cNvPr>
          <p:cNvSpPr/>
          <p:nvPr/>
        </p:nvSpPr>
        <p:spPr>
          <a:xfrm>
            <a:off x="417342" y="3350327"/>
            <a:ext cx="6096000" cy="646331"/>
          </a:xfrm>
          <a:prstGeom prst="rect">
            <a:avLst/>
          </a:prstGeom>
        </p:spPr>
        <p:txBody>
          <a:bodyPr>
            <a:spAutoFit/>
          </a:bodyPr>
          <a:lstStyle/>
          <a:p>
            <a:r>
              <a:rPr lang="en-US" sz="3600" b="1" u="sng" dirty="0">
                <a:solidFill>
                  <a:srgbClr val="DC651D"/>
                </a:solidFill>
                <a:latin typeface="Algerian" panose="04020705040A02060702" pitchFamily="82" charset="0"/>
              </a:rPr>
              <a:t>Newton’s Second Law</a:t>
            </a:r>
            <a:endParaRPr lang="en-US" sz="3600" u="sng" dirty="0">
              <a:latin typeface="Algerian" panose="04020705040A02060702" pitchFamily="82" charset="0"/>
            </a:endParaRPr>
          </a:p>
        </p:txBody>
      </p:sp>
      <p:pic>
        <p:nvPicPr>
          <p:cNvPr id="7" name="Picture 6">
            <a:extLst>
              <a:ext uri="{FF2B5EF4-FFF2-40B4-BE49-F238E27FC236}">
                <a16:creationId xmlns:a16="http://schemas.microsoft.com/office/drawing/2014/main" id="{75403122-C9AF-4AAF-8EE5-7B08A9CEE1F5}"/>
              </a:ext>
            </a:extLst>
          </p:cNvPr>
          <p:cNvPicPr>
            <a:picLocks noChangeAspect="1"/>
          </p:cNvPicPr>
          <p:nvPr/>
        </p:nvPicPr>
        <p:blipFill>
          <a:blip r:embed="rId3"/>
          <a:stretch>
            <a:fillRect/>
          </a:stretch>
        </p:blipFill>
        <p:spPr>
          <a:xfrm>
            <a:off x="436391" y="4427545"/>
            <a:ext cx="11028777" cy="1621563"/>
          </a:xfrm>
          <a:prstGeom prst="rect">
            <a:avLst/>
          </a:prstGeom>
        </p:spPr>
      </p:pic>
    </p:spTree>
    <p:extLst>
      <p:ext uri="{BB962C8B-B14F-4D97-AF65-F5344CB8AC3E}">
        <p14:creationId xmlns:p14="http://schemas.microsoft.com/office/powerpoint/2010/main" val="39391518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06C780-8455-4A37-BF5B-6EEC9355E713}"/>
              </a:ext>
            </a:extLst>
          </p:cNvPr>
          <p:cNvPicPr>
            <a:picLocks noChangeAspect="1"/>
          </p:cNvPicPr>
          <p:nvPr/>
        </p:nvPicPr>
        <p:blipFill>
          <a:blip r:embed="rId2"/>
          <a:stretch>
            <a:fillRect/>
          </a:stretch>
        </p:blipFill>
        <p:spPr>
          <a:xfrm>
            <a:off x="266480" y="276884"/>
            <a:ext cx="8877520" cy="1411239"/>
          </a:xfrm>
          <a:prstGeom prst="rect">
            <a:avLst/>
          </a:prstGeom>
        </p:spPr>
      </p:pic>
      <p:pic>
        <p:nvPicPr>
          <p:cNvPr id="4" name="Picture 3">
            <a:extLst>
              <a:ext uri="{FF2B5EF4-FFF2-40B4-BE49-F238E27FC236}">
                <a16:creationId xmlns:a16="http://schemas.microsoft.com/office/drawing/2014/main" id="{DB966960-D25A-4030-B509-C7CA60A1222C}"/>
              </a:ext>
            </a:extLst>
          </p:cNvPr>
          <p:cNvPicPr>
            <a:picLocks noChangeAspect="1"/>
          </p:cNvPicPr>
          <p:nvPr/>
        </p:nvPicPr>
        <p:blipFill>
          <a:blip r:embed="rId3"/>
          <a:stretch>
            <a:fillRect/>
          </a:stretch>
        </p:blipFill>
        <p:spPr>
          <a:xfrm>
            <a:off x="266480" y="1888441"/>
            <a:ext cx="4309256" cy="615608"/>
          </a:xfrm>
          <a:prstGeom prst="rect">
            <a:avLst/>
          </a:prstGeom>
        </p:spPr>
      </p:pic>
      <p:pic>
        <p:nvPicPr>
          <p:cNvPr id="5" name="Picture 4">
            <a:extLst>
              <a:ext uri="{FF2B5EF4-FFF2-40B4-BE49-F238E27FC236}">
                <a16:creationId xmlns:a16="http://schemas.microsoft.com/office/drawing/2014/main" id="{DDEA7D18-D093-49B8-974C-CF3613FC5703}"/>
              </a:ext>
            </a:extLst>
          </p:cNvPr>
          <p:cNvPicPr>
            <a:picLocks noChangeAspect="1"/>
          </p:cNvPicPr>
          <p:nvPr/>
        </p:nvPicPr>
        <p:blipFill>
          <a:blip r:embed="rId4"/>
          <a:stretch>
            <a:fillRect/>
          </a:stretch>
        </p:blipFill>
        <p:spPr>
          <a:xfrm>
            <a:off x="266480" y="2704367"/>
            <a:ext cx="4309256" cy="677860"/>
          </a:xfrm>
          <a:prstGeom prst="rect">
            <a:avLst/>
          </a:prstGeom>
        </p:spPr>
      </p:pic>
      <p:sp>
        <p:nvSpPr>
          <p:cNvPr id="6" name="Rectangle 5">
            <a:extLst>
              <a:ext uri="{FF2B5EF4-FFF2-40B4-BE49-F238E27FC236}">
                <a16:creationId xmlns:a16="http://schemas.microsoft.com/office/drawing/2014/main" id="{022C53C5-5919-4B1A-9C67-9C3342964559}"/>
              </a:ext>
            </a:extLst>
          </p:cNvPr>
          <p:cNvSpPr/>
          <p:nvPr/>
        </p:nvSpPr>
        <p:spPr>
          <a:xfrm>
            <a:off x="266480" y="3381713"/>
            <a:ext cx="6096000" cy="646331"/>
          </a:xfrm>
          <a:prstGeom prst="rect">
            <a:avLst/>
          </a:prstGeom>
        </p:spPr>
        <p:txBody>
          <a:bodyPr>
            <a:spAutoFit/>
          </a:bodyPr>
          <a:lstStyle/>
          <a:p>
            <a:r>
              <a:rPr lang="en-US" dirty="0">
                <a:solidFill>
                  <a:srgbClr val="231F20"/>
                </a:solidFill>
                <a:latin typeface="TimesTen-Roman"/>
              </a:rPr>
              <a:t>A </a:t>
            </a:r>
            <a:r>
              <a:rPr lang="en-US" b="1" dirty="0">
                <a:solidFill>
                  <a:srgbClr val="231F20"/>
                </a:solidFill>
                <a:latin typeface="TimesTen-Bold"/>
              </a:rPr>
              <a:t>gravitational force </a:t>
            </a:r>
            <a:br>
              <a:rPr lang="en-US" dirty="0">
                <a:solidFill>
                  <a:srgbClr val="231F20"/>
                </a:solidFill>
                <a:latin typeface="TimesTen-Bold"/>
              </a:rPr>
            </a:b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467BFA-7F18-472B-B9B6-D26A3054D41B}"/>
                  </a:ext>
                </a:extLst>
              </p:cNvPr>
              <p:cNvSpPr txBox="1"/>
              <p:nvPr/>
            </p:nvSpPr>
            <p:spPr>
              <a:xfrm>
                <a:off x="2421108" y="3475774"/>
                <a:ext cx="618979" cy="299569"/>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𝑔</m:t>
                        </m:r>
                      </m:sub>
                    </m:sSub>
                  </m:oMath>
                </a14:m>
                <a:r>
                  <a:rPr lang="en-US" dirty="0"/>
                  <a:t> </a:t>
                </a:r>
              </a:p>
            </p:txBody>
          </p:sp>
        </mc:Choice>
        <mc:Fallback xmlns="">
          <p:sp>
            <p:nvSpPr>
              <p:cNvPr id="10" name="TextBox 9">
                <a:extLst>
                  <a:ext uri="{FF2B5EF4-FFF2-40B4-BE49-F238E27FC236}">
                    <a16:creationId xmlns:a16="http://schemas.microsoft.com/office/drawing/2014/main" id="{E2467BFA-7F18-472B-B9B6-D26A3054D41B}"/>
                  </a:ext>
                </a:extLst>
              </p:cNvPr>
              <p:cNvSpPr txBox="1">
                <a:spLocks noRot="1" noChangeAspect="1" noMove="1" noResize="1" noEditPoints="1" noAdjustHandles="1" noChangeArrowheads="1" noChangeShapeType="1" noTextEdit="1"/>
              </p:cNvSpPr>
              <p:nvPr/>
            </p:nvSpPr>
            <p:spPr>
              <a:xfrm>
                <a:off x="2421108" y="3475774"/>
                <a:ext cx="618979" cy="299569"/>
              </a:xfrm>
              <a:prstGeom prst="rect">
                <a:avLst/>
              </a:prstGeom>
              <a:blipFill>
                <a:blip r:embed="rId5"/>
                <a:stretch>
                  <a:fillRect l="-12745" b="-2449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BFB0D53B-0149-4798-9255-849344264F0C}"/>
              </a:ext>
            </a:extLst>
          </p:cNvPr>
          <p:cNvSpPr/>
          <p:nvPr/>
        </p:nvSpPr>
        <p:spPr>
          <a:xfrm>
            <a:off x="2603986" y="3413242"/>
            <a:ext cx="7834241" cy="707886"/>
          </a:xfrm>
          <a:prstGeom prst="rect">
            <a:avLst/>
          </a:prstGeom>
        </p:spPr>
        <p:txBody>
          <a:bodyPr wrap="square">
            <a:spAutoFit/>
          </a:bodyPr>
          <a:lstStyle/>
          <a:p>
            <a:r>
              <a:rPr lang="en-US" sz="2000" dirty="0">
                <a:solidFill>
                  <a:srgbClr val="231F20"/>
                </a:solidFill>
                <a:latin typeface="TimesTen-Roman"/>
              </a:rPr>
              <a:t>on a body is a certain type of pull that is directed toward a second body.</a:t>
            </a:r>
            <a:br>
              <a:rPr lang="en-US" sz="2000" dirty="0">
                <a:solidFill>
                  <a:srgbClr val="231F20"/>
                </a:solidFill>
                <a:latin typeface="TimesTen-Roman"/>
              </a:rPr>
            </a:br>
            <a:endParaRPr lang="en-US" sz="2000" dirty="0">
              <a:solidFill>
                <a:srgbClr val="231F20"/>
              </a:solidFill>
              <a:latin typeface="TimesTen-Roman"/>
            </a:endParaRPr>
          </a:p>
        </p:txBody>
      </p:sp>
      <p:sp>
        <p:nvSpPr>
          <p:cNvPr id="12" name="Rectangle 11">
            <a:extLst>
              <a:ext uri="{FF2B5EF4-FFF2-40B4-BE49-F238E27FC236}">
                <a16:creationId xmlns:a16="http://schemas.microsoft.com/office/drawing/2014/main" id="{7C2EFAC4-0F9A-4D8A-ABBC-8CF2F6B5D4FA}"/>
              </a:ext>
            </a:extLst>
          </p:cNvPr>
          <p:cNvSpPr/>
          <p:nvPr/>
        </p:nvSpPr>
        <p:spPr>
          <a:xfrm>
            <a:off x="266479" y="3935256"/>
            <a:ext cx="11659041" cy="830997"/>
          </a:xfrm>
          <a:prstGeom prst="rect">
            <a:avLst/>
          </a:prstGeom>
        </p:spPr>
        <p:txBody>
          <a:bodyPr wrap="square">
            <a:spAutoFit/>
          </a:bodyPr>
          <a:lstStyle/>
          <a:p>
            <a:r>
              <a:rPr lang="en-US" sz="2400" dirty="0">
                <a:solidFill>
                  <a:srgbClr val="231F20"/>
                </a:solidFill>
                <a:latin typeface="Times New Roman" panose="02020603050405020304" pitchFamily="18" charset="0"/>
                <a:cs typeface="Times New Roman" panose="02020603050405020304" pitchFamily="18" charset="0"/>
              </a:rPr>
              <a:t>we usually mean a force that pulls </a:t>
            </a:r>
            <a:r>
              <a:rPr lang="en-US" sz="2400" dirty="0">
                <a:latin typeface="Times New Roman" panose="02020603050405020304" pitchFamily="18" charset="0"/>
                <a:cs typeface="Times New Roman" panose="02020603050405020304" pitchFamily="18" charset="0"/>
              </a:rPr>
              <a:t>on it directly toward the center of Earth that is, directly down toward the ground.</a:t>
            </a:r>
          </a:p>
        </p:txBody>
      </p:sp>
      <p:sp>
        <p:nvSpPr>
          <p:cNvPr id="13" name="Rectangle 12">
            <a:extLst>
              <a:ext uri="{FF2B5EF4-FFF2-40B4-BE49-F238E27FC236}">
                <a16:creationId xmlns:a16="http://schemas.microsoft.com/office/drawing/2014/main" id="{2A38D9FA-B031-4318-8136-E9979711FDA8}"/>
              </a:ext>
            </a:extLst>
          </p:cNvPr>
          <p:cNvSpPr/>
          <p:nvPr/>
        </p:nvSpPr>
        <p:spPr>
          <a:xfrm>
            <a:off x="266480" y="4906004"/>
            <a:ext cx="11522246" cy="1200329"/>
          </a:xfrm>
          <a:prstGeom prst="rect">
            <a:avLst/>
          </a:prstGeom>
        </p:spPr>
        <p:txBody>
          <a:bodyPr wrap="square">
            <a:spAutoFit/>
          </a:bodyPr>
          <a:lstStyle/>
          <a:p>
            <a:r>
              <a:rPr lang="en-US" sz="2400" b="1" i="1" u="sng" dirty="0">
                <a:solidFill>
                  <a:srgbClr val="231F20"/>
                </a:solidFill>
                <a:latin typeface="TimesTen-BoldItalic"/>
              </a:rPr>
              <a:t>Free Fall</a:t>
            </a:r>
            <a:r>
              <a:rPr lang="en-US" sz="2400" b="1" i="1" dirty="0">
                <a:solidFill>
                  <a:srgbClr val="231F20"/>
                </a:solidFill>
                <a:latin typeface="TimesTen-BoldItalic"/>
              </a:rPr>
              <a:t>: </a:t>
            </a:r>
            <a:r>
              <a:rPr lang="en-US" sz="2400" dirty="0">
                <a:latin typeface="Times New Roman" panose="02020603050405020304" pitchFamily="18" charset="0"/>
                <a:cs typeface="Times New Roman" panose="02020603050405020304" pitchFamily="18" charset="0"/>
              </a:rPr>
              <a:t>Suppose a body of mass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is in free fall with the free-fall acceleration of magnitude </a:t>
            </a:r>
            <a:r>
              <a:rPr lang="en-US" sz="2400" i="1" dirty="0">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 Then, if we neglect the effects of the air, the only force acting on the body is the gravitational force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4805BDD-2647-4458-B9E7-B6B306DE7215}"/>
                  </a:ext>
                </a:extLst>
              </p:cNvPr>
              <p:cNvSpPr txBox="1"/>
              <p:nvPr/>
            </p:nvSpPr>
            <p:spPr>
              <a:xfrm>
                <a:off x="3133065" y="5721634"/>
                <a:ext cx="618979" cy="369332"/>
              </a:xfrm>
              <a:prstGeom prst="rect">
                <a:avLst/>
              </a:prstGeom>
              <a:noFill/>
            </p:spPr>
            <p:txBody>
              <a:bodyPr wrap="square" lIns="0" tIns="0" rIns="0" bIns="0" rtlCol="0">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𝑔</m:t>
                        </m:r>
                      </m:sub>
                    </m:sSub>
                  </m:oMath>
                </a14:m>
                <a:r>
                  <a:rPr lang="en-US" sz="2400" dirty="0"/>
                  <a:t> </a:t>
                </a:r>
              </a:p>
            </p:txBody>
          </p:sp>
        </mc:Choice>
        <mc:Fallback xmlns="">
          <p:sp>
            <p:nvSpPr>
              <p:cNvPr id="14" name="TextBox 13">
                <a:extLst>
                  <a:ext uri="{FF2B5EF4-FFF2-40B4-BE49-F238E27FC236}">
                    <a16:creationId xmlns:a16="http://schemas.microsoft.com/office/drawing/2014/main" id="{04805BDD-2647-4458-B9E7-B6B306DE7215}"/>
                  </a:ext>
                </a:extLst>
              </p:cNvPr>
              <p:cNvSpPr txBox="1">
                <a:spLocks noRot="1" noChangeAspect="1" noMove="1" noResize="1" noEditPoints="1" noAdjustHandles="1" noChangeArrowheads="1" noChangeShapeType="1" noTextEdit="1"/>
              </p:cNvSpPr>
              <p:nvPr/>
            </p:nvSpPr>
            <p:spPr>
              <a:xfrm>
                <a:off x="3133065" y="5721634"/>
                <a:ext cx="618979" cy="369332"/>
              </a:xfrm>
              <a:prstGeom prst="rect">
                <a:avLst/>
              </a:prstGeom>
              <a:blipFill>
                <a:blip r:embed="rId6"/>
                <a:stretch>
                  <a:fillRect l="-14851" b="-20000"/>
                </a:stretch>
              </a:blipFill>
            </p:spPr>
            <p:txBody>
              <a:bodyPr/>
              <a:lstStyle/>
              <a:p>
                <a:r>
                  <a:rPr lang="en-US">
                    <a:noFill/>
                  </a:rPr>
                  <a:t> </a:t>
                </a:r>
              </a:p>
            </p:txBody>
          </p:sp>
        </mc:Fallback>
      </mc:AlternateContent>
    </p:spTree>
    <p:extLst>
      <p:ext uri="{BB962C8B-B14F-4D97-AF65-F5344CB8AC3E}">
        <p14:creationId xmlns:p14="http://schemas.microsoft.com/office/powerpoint/2010/main" val="19285215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D012BD-63B5-4244-A3D4-B26B07131AD3}"/>
              </a:ext>
            </a:extLst>
          </p:cNvPr>
          <p:cNvPicPr>
            <a:picLocks noChangeAspect="1"/>
          </p:cNvPicPr>
          <p:nvPr/>
        </p:nvPicPr>
        <p:blipFill>
          <a:blip r:embed="rId2"/>
          <a:stretch>
            <a:fillRect/>
          </a:stretch>
        </p:blipFill>
        <p:spPr>
          <a:xfrm>
            <a:off x="225376" y="8024"/>
            <a:ext cx="11281996" cy="1398745"/>
          </a:xfrm>
          <a:prstGeom prst="rect">
            <a:avLst/>
          </a:prstGeom>
        </p:spPr>
      </p:pic>
      <p:pic>
        <p:nvPicPr>
          <p:cNvPr id="8" name="Picture 7">
            <a:extLst>
              <a:ext uri="{FF2B5EF4-FFF2-40B4-BE49-F238E27FC236}">
                <a16:creationId xmlns:a16="http://schemas.microsoft.com/office/drawing/2014/main" id="{067D87D7-ADAE-4FDD-A82A-13C3A9589632}"/>
              </a:ext>
            </a:extLst>
          </p:cNvPr>
          <p:cNvPicPr>
            <a:picLocks noChangeAspect="1"/>
          </p:cNvPicPr>
          <p:nvPr/>
        </p:nvPicPr>
        <p:blipFill>
          <a:blip r:embed="rId3"/>
          <a:stretch>
            <a:fillRect/>
          </a:stretch>
        </p:blipFill>
        <p:spPr>
          <a:xfrm>
            <a:off x="3565280" y="1278511"/>
            <a:ext cx="4076429" cy="4300978"/>
          </a:xfrm>
          <a:prstGeom prst="rect">
            <a:avLst/>
          </a:prstGeom>
        </p:spPr>
      </p:pic>
      <p:pic>
        <p:nvPicPr>
          <p:cNvPr id="9" name="Picture 8">
            <a:extLst>
              <a:ext uri="{FF2B5EF4-FFF2-40B4-BE49-F238E27FC236}">
                <a16:creationId xmlns:a16="http://schemas.microsoft.com/office/drawing/2014/main" id="{7E6B54E2-46E5-4149-BE33-886BDE02EBF9}"/>
              </a:ext>
            </a:extLst>
          </p:cNvPr>
          <p:cNvPicPr>
            <a:picLocks noChangeAspect="1"/>
          </p:cNvPicPr>
          <p:nvPr/>
        </p:nvPicPr>
        <p:blipFill>
          <a:blip r:embed="rId4"/>
          <a:stretch>
            <a:fillRect/>
          </a:stretch>
        </p:blipFill>
        <p:spPr>
          <a:xfrm>
            <a:off x="2450572" y="5579489"/>
            <a:ext cx="4892763" cy="815461"/>
          </a:xfrm>
          <a:prstGeom prst="rect">
            <a:avLst/>
          </a:prstGeom>
        </p:spPr>
      </p:pic>
    </p:spTree>
    <p:extLst>
      <p:ext uri="{BB962C8B-B14F-4D97-AF65-F5344CB8AC3E}">
        <p14:creationId xmlns:p14="http://schemas.microsoft.com/office/powerpoint/2010/main" val="264869044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BAC6CE-FA95-4160-97AA-27F2685A38C0}"/>
              </a:ext>
            </a:extLst>
          </p:cNvPr>
          <p:cNvSpPr/>
          <p:nvPr/>
        </p:nvSpPr>
        <p:spPr>
          <a:xfrm>
            <a:off x="361069" y="348567"/>
            <a:ext cx="11568333" cy="1815882"/>
          </a:xfrm>
          <a:prstGeom prst="rect">
            <a:avLst/>
          </a:prstGeom>
        </p:spPr>
        <p:txBody>
          <a:bodyPr wrap="square">
            <a:spAutoFit/>
          </a:bodyPr>
          <a:lstStyle/>
          <a:p>
            <a:r>
              <a:rPr lang="en-US" sz="2800" b="1" i="1" u="sng" dirty="0">
                <a:solidFill>
                  <a:srgbClr val="231F20"/>
                </a:solidFill>
                <a:latin typeface="Times New Roman" panose="02020603050405020304" pitchFamily="18" charset="0"/>
                <a:cs typeface="Times New Roman" panose="02020603050405020304" pitchFamily="18" charset="0"/>
              </a:rPr>
              <a:t>Caution</a:t>
            </a:r>
            <a:r>
              <a:rPr lang="en-US" sz="2800" i="1" dirty="0">
                <a:solidFill>
                  <a:srgbClr val="231F20"/>
                </a:solidFill>
                <a:latin typeface="Times New Roman" panose="02020603050405020304" pitchFamily="18" charset="0"/>
                <a:cs typeface="Times New Roman" panose="02020603050405020304" pitchFamily="18" charset="0"/>
              </a:rPr>
              <a:t>: </a:t>
            </a:r>
            <a:r>
              <a:rPr lang="en-US" sz="2800" dirty="0">
                <a:solidFill>
                  <a:srgbClr val="231F20"/>
                </a:solidFill>
                <a:latin typeface="Times New Roman" panose="02020603050405020304" pitchFamily="18" charset="0"/>
                <a:cs typeface="Times New Roman" panose="02020603050405020304" pitchFamily="18" charset="0"/>
              </a:rPr>
              <a:t>A body’s weight is not its mass Weight is the magnitude of a force</a:t>
            </a:r>
            <a:br>
              <a:rPr lang="en-US" sz="2800" dirty="0">
                <a:solidFill>
                  <a:srgbClr val="231F20"/>
                </a:solidFill>
                <a:latin typeface="Times New Roman" panose="02020603050405020304" pitchFamily="18" charset="0"/>
                <a:cs typeface="Times New Roman" panose="02020603050405020304" pitchFamily="18" charset="0"/>
              </a:rPr>
            </a:br>
            <a:r>
              <a:rPr lang="en-US" sz="2800" dirty="0">
                <a:solidFill>
                  <a:srgbClr val="231F20"/>
                </a:solidFill>
                <a:latin typeface="Times New Roman" panose="02020603050405020304" pitchFamily="18" charset="0"/>
                <a:cs typeface="Times New Roman" panose="02020603050405020304" pitchFamily="18" charset="0"/>
              </a:rPr>
              <a:t>and is related to mass If you move a body to a point where the value of g is different, the body’s mass (an intrinsic property) is not different but the weight is.</a:t>
            </a:r>
          </a:p>
        </p:txBody>
      </p:sp>
      <p:sp>
        <p:nvSpPr>
          <p:cNvPr id="6" name="Rectangle 5">
            <a:extLst>
              <a:ext uri="{FF2B5EF4-FFF2-40B4-BE49-F238E27FC236}">
                <a16:creationId xmlns:a16="http://schemas.microsoft.com/office/drawing/2014/main" id="{55A7A2BF-F67D-461F-9819-F775B2965579}"/>
              </a:ext>
            </a:extLst>
          </p:cNvPr>
          <p:cNvSpPr/>
          <p:nvPr/>
        </p:nvSpPr>
        <p:spPr>
          <a:xfrm>
            <a:off x="361069" y="2474966"/>
            <a:ext cx="6096000" cy="584775"/>
          </a:xfrm>
          <a:prstGeom prst="rect">
            <a:avLst/>
          </a:prstGeom>
        </p:spPr>
        <p:txBody>
          <a:bodyPr>
            <a:spAutoFit/>
          </a:bodyPr>
          <a:lstStyle/>
          <a:p>
            <a:r>
              <a:rPr lang="en-US" sz="3200" b="1" u="sng" dirty="0">
                <a:solidFill>
                  <a:srgbClr val="DC651D"/>
                </a:solidFill>
                <a:latin typeface="Times New Roman" panose="02020603050405020304" pitchFamily="18" charset="0"/>
                <a:cs typeface="Times New Roman" panose="02020603050405020304" pitchFamily="18" charset="0"/>
              </a:rPr>
              <a:t>Newton’s Third Law</a:t>
            </a:r>
            <a:endParaRPr lang="en-US" sz="3200"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7A058C-77C6-4FE8-B226-983E05BDA6CB}"/>
              </a:ext>
            </a:extLst>
          </p:cNvPr>
          <p:cNvPicPr>
            <a:picLocks noChangeAspect="1"/>
          </p:cNvPicPr>
          <p:nvPr/>
        </p:nvPicPr>
        <p:blipFill>
          <a:blip r:embed="rId2"/>
          <a:stretch>
            <a:fillRect/>
          </a:stretch>
        </p:blipFill>
        <p:spPr>
          <a:xfrm>
            <a:off x="121918" y="3004998"/>
            <a:ext cx="11427657" cy="1502227"/>
          </a:xfrm>
          <a:prstGeom prst="rect">
            <a:avLst/>
          </a:prstGeom>
        </p:spPr>
      </p:pic>
      <p:pic>
        <p:nvPicPr>
          <p:cNvPr id="8" name="Picture 7">
            <a:extLst>
              <a:ext uri="{FF2B5EF4-FFF2-40B4-BE49-F238E27FC236}">
                <a16:creationId xmlns:a16="http://schemas.microsoft.com/office/drawing/2014/main" id="{D25569A0-5BA6-4FFB-8BBE-051829DA17DE}"/>
              </a:ext>
            </a:extLst>
          </p:cNvPr>
          <p:cNvPicPr>
            <a:picLocks noChangeAspect="1"/>
          </p:cNvPicPr>
          <p:nvPr/>
        </p:nvPicPr>
        <p:blipFill>
          <a:blip r:embed="rId3"/>
          <a:stretch>
            <a:fillRect/>
          </a:stretch>
        </p:blipFill>
        <p:spPr>
          <a:xfrm>
            <a:off x="3179299" y="4507225"/>
            <a:ext cx="4600136" cy="2174929"/>
          </a:xfrm>
          <a:prstGeom prst="rect">
            <a:avLst/>
          </a:prstGeom>
        </p:spPr>
      </p:pic>
    </p:spTree>
    <p:extLst>
      <p:ext uri="{BB962C8B-B14F-4D97-AF65-F5344CB8AC3E}">
        <p14:creationId xmlns:p14="http://schemas.microsoft.com/office/powerpoint/2010/main" val="312958116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2908-F692-4FD4-8A41-67D17DD58E10}"/>
              </a:ext>
            </a:extLst>
          </p:cNvPr>
          <p:cNvSpPr>
            <a:spLocks noGrp="1"/>
          </p:cNvSpPr>
          <p:nvPr>
            <p:ph type="title"/>
          </p:nvPr>
        </p:nvSpPr>
        <p:spPr>
          <a:xfrm>
            <a:off x="838200" y="181316"/>
            <a:ext cx="10515600" cy="999441"/>
          </a:xfrm>
        </p:spPr>
        <p:txBody>
          <a:bodyPr>
            <a:normAutofit/>
          </a:bodyPr>
          <a:lstStyle/>
          <a:p>
            <a:r>
              <a:rPr lang="en-US" b="1" u="sng" dirty="0">
                <a:solidFill>
                  <a:srgbClr val="FF0000"/>
                </a:solidFill>
                <a:latin typeface="Algerian" panose="04020705040A02060702" pitchFamily="82" charset="0"/>
              </a:rPr>
              <a:t>UNIFORM CIRCULAR MOTION</a:t>
            </a:r>
          </a:p>
        </p:txBody>
      </p:sp>
      <p:sp>
        <p:nvSpPr>
          <p:cNvPr id="3" name="Content Placeholder 2">
            <a:extLst>
              <a:ext uri="{FF2B5EF4-FFF2-40B4-BE49-F238E27FC236}">
                <a16:creationId xmlns:a16="http://schemas.microsoft.com/office/drawing/2014/main" id="{A8A3C905-1D7D-44D2-9516-2E6BF9FF1A68}"/>
              </a:ext>
            </a:extLst>
          </p:cNvPr>
          <p:cNvSpPr>
            <a:spLocks noGrp="1"/>
          </p:cNvSpPr>
          <p:nvPr>
            <p:ph idx="1"/>
          </p:nvPr>
        </p:nvSpPr>
        <p:spPr>
          <a:xfrm>
            <a:off x="365759" y="1180756"/>
            <a:ext cx="11493305" cy="5332585"/>
          </a:xfrm>
        </p:spPr>
        <p:txBody>
          <a:bodyPr>
            <a:normAutofit fontScale="32500" lnSpcReduction="20000"/>
          </a:bodyPr>
          <a:lstStyle/>
          <a:p>
            <a:pPr marL="0" indent="0">
              <a:lnSpc>
                <a:spcPct val="170000"/>
              </a:lnSpc>
              <a:buNone/>
            </a:pPr>
            <a:r>
              <a:rPr lang="en-US" sz="7400" dirty="0">
                <a:latin typeface="Times New Roman" panose="02020603050405020304" pitchFamily="18" charset="0"/>
                <a:cs typeface="Times New Roman" panose="02020603050405020304" pitchFamily="18" charset="0"/>
              </a:rPr>
              <a:t>when a body moves in a circle (or a circular arc) at constant speed </a:t>
            </a:r>
            <a:r>
              <a:rPr lang="en-US" sz="7400" i="1" dirty="0">
                <a:latin typeface="Times New Roman" panose="02020603050405020304" pitchFamily="18" charset="0"/>
                <a:cs typeface="Times New Roman" panose="02020603050405020304" pitchFamily="18" charset="0"/>
              </a:rPr>
              <a:t>v</a:t>
            </a:r>
            <a:r>
              <a:rPr lang="en-US" sz="7400" dirty="0">
                <a:latin typeface="Times New Roman" panose="02020603050405020304" pitchFamily="18" charset="0"/>
                <a:cs typeface="Times New Roman" panose="02020603050405020304" pitchFamily="18" charset="0"/>
              </a:rPr>
              <a:t>, it is said to be in uniform circular motion and the body has a centripetal acceleration (directed toward the center of the circle) of constant magnitude given by: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7400" dirty="0">
                <a:latin typeface="Times New Roman" panose="02020603050405020304" pitchFamily="18" charset="0"/>
                <a:cs typeface="Times New Roman" panose="02020603050405020304" pitchFamily="18" charset="0"/>
              </a:rPr>
              <a:t>where R is the radius of the circle.</a:t>
            </a:r>
            <a:br>
              <a:rPr lang="en-US" dirty="0"/>
            </a:br>
            <a:endParaRPr lang="en-US" dirty="0"/>
          </a:p>
          <a:p>
            <a:pPr marL="0" indent="0">
              <a:buNone/>
            </a:pPr>
            <a:br>
              <a:rPr lang="en-US" dirty="0"/>
            </a:br>
            <a:br>
              <a:rPr lang="en-US" dirty="0"/>
            </a:br>
            <a:br>
              <a:rPr lang="en-US" dirty="0"/>
            </a:br>
            <a:endParaRPr lang="en-US" dirty="0"/>
          </a:p>
        </p:txBody>
      </p:sp>
      <p:pic>
        <p:nvPicPr>
          <p:cNvPr id="5" name="Picture 4">
            <a:extLst>
              <a:ext uri="{FF2B5EF4-FFF2-40B4-BE49-F238E27FC236}">
                <a16:creationId xmlns:a16="http://schemas.microsoft.com/office/drawing/2014/main" id="{28049458-1866-41EB-9E4A-6B18526B71C3}"/>
              </a:ext>
            </a:extLst>
          </p:cNvPr>
          <p:cNvPicPr>
            <a:picLocks noChangeAspect="1"/>
          </p:cNvPicPr>
          <p:nvPr/>
        </p:nvPicPr>
        <p:blipFill>
          <a:blip r:embed="rId2"/>
          <a:stretch>
            <a:fillRect/>
          </a:stretch>
        </p:blipFill>
        <p:spPr>
          <a:xfrm>
            <a:off x="3420757" y="3597813"/>
            <a:ext cx="5097267" cy="1130522"/>
          </a:xfrm>
          <a:prstGeom prst="rect">
            <a:avLst/>
          </a:prstGeom>
        </p:spPr>
      </p:pic>
    </p:spTree>
    <p:extLst>
      <p:ext uri="{BB962C8B-B14F-4D97-AF65-F5344CB8AC3E}">
        <p14:creationId xmlns:p14="http://schemas.microsoft.com/office/powerpoint/2010/main" val="387471050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D634B1-EE2C-4907-855A-069FDA747500}"/>
              </a:ext>
            </a:extLst>
          </p:cNvPr>
          <p:cNvPicPr>
            <a:picLocks noChangeAspect="1"/>
          </p:cNvPicPr>
          <p:nvPr/>
        </p:nvPicPr>
        <p:blipFill>
          <a:blip r:embed="rId2"/>
          <a:stretch>
            <a:fillRect/>
          </a:stretch>
        </p:blipFill>
        <p:spPr>
          <a:xfrm>
            <a:off x="187715" y="178190"/>
            <a:ext cx="11389995" cy="1428213"/>
          </a:xfrm>
          <a:prstGeom prst="rect">
            <a:avLst/>
          </a:prstGeom>
        </p:spPr>
      </p:pic>
      <p:sp>
        <p:nvSpPr>
          <p:cNvPr id="6" name="Rectangle 5">
            <a:extLst>
              <a:ext uri="{FF2B5EF4-FFF2-40B4-BE49-F238E27FC236}">
                <a16:creationId xmlns:a16="http://schemas.microsoft.com/office/drawing/2014/main" id="{21C4E73A-971A-4F88-8D12-921810041137}"/>
              </a:ext>
            </a:extLst>
          </p:cNvPr>
          <p:cNvSpPr/>
          <p:nvPr/>
        </p:nvSpPr>
        <p:spPr>
          <a:xfrm>
            <a:off x="187715" y="1741268"/>
            <a:ext cx="11629147" cy="830997"/>
          </a:xfrm>
          <a:prstGeom prst="rect">
            <a:avLst/>
          </a:prstGeom>
        </p:spPr>
        <p:txBody>
          <a:bodyPr wrap="square">
            <a:spAutoFit/>
          </a:bodyPr>
          <a:lstStyle/>
          <a:p>
            <a:r>
              <a:rPr lang="en-US" sz="2400" dirty="0">
                <a:solidFill>
                  <a:srgbClr val="231F20"/>
                </a:solidFill>
                <a:latin typeface="Times New Roman" panose="02020603050405020304" pitchFamily="18" charset="0"/>
                <a:cs typeface="Times New Roman" panose="02020603050405020304" pitchFamily="18" charset="0"/>
              </a:rPr>
              <a:t>From Newton’s second law and the last equation of acceleration </a:t>
            </a:r>
            <a:r>
              <a:rPr lang="en-US" sz="2400" dirty="0">
                <a:latin typeface="Times New Roman" panose="02020603050405020304" pitchFamily="18" charset="0"/>
                <a:cs typeface="Times New Roman" panose="02020603050405020304" pitchFamily="18" charset="0"/>
              </a:rPr>
              <a:t>we can write the magnitude </a:t>
            </a:r>
            <a:r>
              <a:rPr lang="en-US" sz="2400" i="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of a centripetal force (or a net centripetal force) as</a:t>
            </a:r>
          </a:p>
        </p:txBody>
      </p:sp>
      <p:pic>
        <p:nvPicPr>
          <p:cNvPr id="7" name="Picture 6">
            <a:extLst>
              <a:ext uri="{FF2B5EF4-FFF2-40B4-BE49-F238E27FC236}">
                <a16:creationId xmlns:a16="http://schemas.microsoft.com/office/drawing/2014/main" id="{3C64A21B-B842-4D01-A82E-2BD16B6CC2CD}"/>
              </a:ext>
            </a:extLst>
          </p:cNvPr>
          <p:cNvPicPr>
            <a:picLocks noChangeAspect="1"/>
          </p:cNvPicPr>
          <p:nvPr/>
        </p:nvPicPr>
        <p:blipFill>
          <a:blip r:embed="rId3"/>
          <a:stretch>
            <a:fillRect/>
          </a:stretch>
        </p:blipFill>
        <p:spPr>
          <a:xfrm>
            <a:off x="1057422" y="2914650"/>
            <a:ext cx="7720818" cy="1184444"/>
          </a:xfrm>
          <a:prstGeom prst="rect">
            <a:avLst/>
          </a:prstGeom>
        </p:spPr>
      </p:pic>
      <p:sp>
        <p:nvSpPr>
          <p:cNvPr id="8" name="Rectangle 7">
            <a:extLst>
              <a:ext uri="{FF2B5EF4-FFF2-40B4-BE49-F238E27FC236}">
                <a16:creationId xmlns:a16="http://schemas.microsoft.com/office/drawing/2014/main" id="{D59CDDEB-45C3-45EC-9A8B-1F8595939B5A}"/>
              </a:ext>
            </a:extLst>
          </p:cNvPr>
          <p:cNvSpPr/>
          <p:nvPr/>
        </p:nvSpPr>
        <p:spPr>
          <a:xfrm>
            <a:off x="187714" y="4285736"/>
            <a:ext cx="11389995"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Because the speed v here is constant, the magnitudes of the acceleration and the force are also constant.</a:t>
            </a:r>
          </a:p>
        </p:txBody>
      </p:sp>
    </p:spTree>
    <p:extLst>
      <p:ext uri="{BB962C8B-B14F-4D97-AF65-F5344CB8AC3E}">
        <p14:creationId xmlns:p14="http://schemas.microsoft.com/office/powerpoint/2010/main" val="176913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1E9379-5903-434B-B6F4-32C0ADD6E7B3}"/>
              </a:ext>
            </a:extLst>
          </p:cNvPr>
          <p:cNvSpPr/>
          <p:nvPr/>
        </p:nvSpPr>
        <p:spPr>
          <a:xfrm>
            <a:off x="178190" y="310719"/>
            <a:ext cx="11638671" cy="2795958"/>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However, the directions of the centripetal acceleration and force are not constant; they vary continuously so as to always point toward the center of the circle. For this reason, the force and acceleration vectors are sometimes drawn along a radial axis r that moves with the body and always extends from the center of the circle to the body. The positive direction of the axis is radially out ward, but the acceleration and force vectors point radially inward.</a:t>
            </a:r>
          </a:p>
        </p:txBody>
      </p:sp>
      <p:pic>
        <p:nvPicPr>
          <p:cNvPr id="7" name="Picture 6">
            <a:extLst>
              <a:ext uri="{FF2B5EF4-FFF2-40B4-BE49-F238E27FC236}">
                <a16:creationId xmlns:a16="http://schemas.microsoft.com/office/drawing/2014/main" id="{ED0653AD-D24B-417E-8AC8-1E2C49053A49}"/>
              </a:ext>
            </a:extLst>
          </p:cNvPr>
          <p:cNvPicPr>
            <a:picLocks noChangeAspect="1"/>
          </p:cNvPicPr>
          <p:nvPr/>
        </p:nvPicPr>
        <p:blipFill>
          <a:blip r:embed="rId2"/>
          <a:stretch>
            <a:fillRect/>
          </a:stretch>
        </p:blipFill>
        <p:spPr>
          <a:xfrm>
            <a:off x="2672209" y="3106678"/>
            <a:ext cx="6426808" cy="3645814"/>
          </a:xfrm>
          <a:prstGeom prst="rect">
            <a:avLst/>
          </a:prstGeom>
        </p:spPr>
      </p:pic>
    </p:spTree>
    <p:extLst>
      <p:ext uri="{BB962C8B-B14F-4D97-AF65-F5344CB8AC3E}">
        <p14:creationId xmlns:p14="http://schemas.microsoft.com/office/powerpoint/2010/main" val="10564584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465</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Calibri Light</vt:lpstr>
      <vt:lpstr>Cambria Math</vt:lpstr>
      <vt:lpstr>Times New Roman</vt:lpstr>
      <vt:lpstr>TimesTen-Bold</vt:lpstr>
      <vt:lpstr>TimesTen-BoldItalic</vt:lpstr>
      <vt:lpstr>TimesTen-Roman</vt:lpstr>
      <vt:lpstr>Office Theme</vt:lpstr>
      <vt:lpstr>PowerPoint Presentation</vt:lpstr>
      <vt:lpstr>PowerPoint Presentation</vt:lpstr>
      <vt:lpstr> </vt:lpstr>
      <vt:lpstr>PowerPoint Presentation</vt:lpstr>
      <vt:lpstr>PowerPoint Presentation</vt:lpstr>
      <vt:lpstr>PowerPoint Presentation</vt:lpstr>
      <vt:lpstr>UNIFORM CIRCULAR MOTION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Moaaz</dc:creator>
  <cp:lastModifiedBy>Moaaz</cp:lastModifiedBy>
  <cp:revision>37</cp:revision>
  <dcterms:created xsi:type="dcterms:W3CDTF">2019-10-06T07:13:05Z</dcterms:created>
  <dcterms:modified xsi:type="dcterms:W3CDTF">2019-10-14T06:44:33Z</dcterms:modified>
</cp:coreProperties>
</file>