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93" r:id="rId3"/>
    <p:sldId id="396" r:id="rId4"/>
    <p:sldId id="397" r:id="rId5"/>
    <p:sldId id="395" r:id="rId6"/>
    <p:sldId id="398" r:id="rId7"/>
    <p:sldId id="407" r:id="rId8"/>
    <p:sldId id="408" r:id="rId9"/>
    <p:sldId id="399" r:id="rId10"/>
    <p:sldId id="400" r:id="rId11"/>
    <p:sldId id="401" r:id="rId12"/>
    <p:sldId id="405" r:id="rId13"/>
    <p:sldId id="40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0" d="100"/>
          <a:sy n="60" d="100"/>
        </p:scale>
        <p:origin x="8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DFE64A-3DC9-485A-BE8A-C4E1E55742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F870141-6AD5-48E4-9FBD-D3B93564A8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2FD5201-4B2B-448B-848F-C84DD8DB9F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ADE1DD8-F53B-46AF-AFA1-BCB9730489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8D0E672A-D01B-4064-9A16-0FAB7EA3C6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2015D925-73C7-4FDE-B949-C20727079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724059-EF56-4F7D-A9C2-7A1163A36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 /><Relationship Id="rId1" Type="http://schemas.openxmlformats.org/officeDocument/2006/relationships/themeOverride" Target="../theme/themeOverride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EB0302-BEDD-40C9-9BF9-F148FD912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3C9692-EFFD-4ADD-BB7B-A693D2D90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25A327-4BA3-4BFA-8F31-EC5B1CCCE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3F64-F93C-4B94-95A5-115FCE1A5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2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8B348B-2FC1-4AE3-BCB5-C71DD0C26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551F47-766B-4E6E-9E0E-3178E19BE7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BFB308-B799-4CF7-AAB0-B48122AB35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5E199-1417-42B7-86B8-6B94772E2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AF5836-F7B4-42C8-9D7F-7AC41182A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A25092-1AC6-4454-9F4F-AF1FEA336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174F4B-690B-403A-9627-97D124880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5C09-401C-48E2-9BBC-0A27BC66D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61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E2D2762-12C1-40FA-88A5-190274C8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z="1400" b="1">
              <a:latin typeface="AvantGarde" pitchFamily="34" charset="0"/>
            </a:endParaRPr>
          </a:p>
        </p:txBody>
      </p:sp>
      <p:sp>
        <p:nvSpPr>
          <p:cNvPr id="266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662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46EDC-AD05-4397-A92C-E75A05C81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03BC5-4BAD-4CE9-9A11-870E133BA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070B5C-41AE-4084-9C31-B02402638D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62E79-6922-481D-97B2-B36B37F1A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415C0F-1BFB-4E56-959F-DBC934E344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1A54-4757-41CF-B663-2DB51475F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12240C-FD07-425D-A8A6-76E30E4DD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3D27-322E-496D-8310-962C4E5A6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C3E107E-A95A-4766-84D0-4458AE4FAE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400ED-1506-4C0A-8123-B86314365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6CA7ED-48AC-48DE-A812-0213F487E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ECBAE-B732-46A1-9B84-533E5A32C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70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04344D-11CD-48E2-92E4-2525EA68B2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E2756-ACAE-438B-8277-D929B1C9F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2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4CDD8-5764-4C77-B1FD-7B115F0065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A14A0-86A3-4F3A-8A4B-64D383AE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613562-BE1A-4B08-95DB-2D0E673F4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63E15-ECDD-4B94-8EBD-B3756A374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2F787-7909-4373-8251-9BB3092E2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9C9C2-FEE8-4830-9271-4EFB9F2CD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88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C6B18D-BEF3-4AC6-A99E-77FBFC3C7D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1A7C6-B6ED-4F49-837B-6C9BF7D2C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49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38B57B-A0D0-4A81-87DF-494F01A1D0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8340F-0148-4F50-B4D9-D772968D4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0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BC2BB6-F2F0-4470-9CF9-B27FBF3E77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2E8C-6AAA-4DC9-80E8-FE970858D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47DC1-2412-47F1-A194-8D8DC327A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53AF61-7B38-4294-B7CA-8396655E9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94B25D-6D35-48C5-9E02-E736C2450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6D46-E727-4819-8598-912817B30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4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29F80-88B7-46F3-A8FE-67501E1FA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60100-1C1E-4EB5-81CC-E04D17070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5EC43-E1E2-4CB1-9C9F-1AB558BDB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A0AA7-1E1F-4FC5-931C-6435CCF04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5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354594-27EC-4BBD-8B3A-080530780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3487ED-BCDC-4CD6-90B0-671DA4743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F141E3-1CF2-4AAD-9C44-A05192B46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8A1DD-7C0D-4E94-8369-4F20059DE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6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054DD4-F1DA-4A2E-AEC7-DE418D5B1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F83C3D-13C8-4710-B048-92B8AB128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16D733-7E32-4C87-A29A-140DF4A38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D6A8F-C591-4B97-8ED4-90FAD02B15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7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1F6B20B-A151-44B4-AB49-3473B1AEA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815B07-8FE9-4572-9634-DA22C25F0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D75D09-8C97-44DE-A7BD-9591584DF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D44D-C5E3-4B4D-B28F-837F59949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4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8F45E-A9BC-4A41-AADA-CDE1090D1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DFF85-ECB4-4ED0-8DE8-C08637A2A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F932-FBDA-4FA0-9876-A779FCB24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19041-7365-457E-BD01-B25BE781A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26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09472-D12D-42E6-BC7C-163185EEEC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52265-238F-4331-B201-BE6033096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71820-F0C7-41F3-9EBE-8C169DEC1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BD9D6-9FBF-4776-BFBE-1FDDE66A8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3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33ACD4-A0E6-4A3A-B950-0C90C2F9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E69669-F6C9-4024-9A75-D9FBFBD04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92EFCF0-E5B7-48C0-BEAD-9FB33911E9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30C9252-3B51-4DDC-829C-56425E1C67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03C02FB-2CF1-42EB-94DB-49B9427C5B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C04537-EA7E-4F9D-8484-BFD3F0EEA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421E9FB7-BA67-4DB6-8A49-681F54E08FF9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381000" y="76200"/>
            <a:ext cx="8339138" cy="1066800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F7090D1-AB80-42E0-B1DF-3549AB6CC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8" name="Oval 7">
            <a:extLst>
              <a:ext uri="{FF2B5EF4-FFF2-40B4-BE49-F238E27FC236}">
                <a16:creationId xmlns:a16="http://schemas.microsoft.com/office/drawing/2014/main" id="{2D051144-7B09-4D70-AAA9-723C530BC5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" y="990600"/>
            <a:ext cx="6096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2053" name="Freeform 10">
            <a:extLst>
              <a:ext uri="{FF2B5EF4-FFF2-40B4-BE49-F238E27FC236}">
                <a16:creationId xmlns:a16="http://schemas.microsoft.com/office/drawing/2014/main" id="{4AB056ED-D5D4-4B72-8B54-D5A0852BAD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76200"/>
            <a:ext cx="2286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Freeform 11">
            <a:extLst>
              <a:ext uri="{FF2B5EF4-FFF2-40B4-BE49-F238E27FC236}">
                <a16:creationId xmlns:a16="http://schemas.microsoft.com/office/drawing/2014/main" id="{F587CDDE-5482-4FC6-936F-D1D9BFC8F9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9600" y="76200"/>
            <a:ext cx="261938" cy="106680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348CA73A-222E-491D-A991-98C4DBBF8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19CE373E-4E8E-447F-8C36-0ABED1E2D4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28575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24B9B1E5-8343-414A-90DF-5462C1902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Oval 13">
            <a:extLst>
              <a:ext uri="{FF2B5EF4-FFF2-40B4-BE49-F238E27FC236}">
                <a16:creationId xmlns:a16="http://schemas.microsoft.com/office/drawing/2014/main" id="{D0472488-4ACC-48A1-9577-0587CBCCF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37160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35" name="Oval 16">
            <a:extLst>
              <a:ext uri="{FF2B5EF4-FFF2-40B4-BE49-F238E27FC236}">
                <a16:creationId xmlns:a16="http://schemas.microsoft.com/office/drawing/2014/main" id="{B9E18211-4D1C-47A9-9234-CEE2C4CED3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86800" y="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extLst>
              <a:ext uri="{FF2B5EF4-FFF2-40B4-BE49-F238E27FC236}">
                <a16:creationId xmlns:a16="http://schemas.microsoft.com/office/drawing/2014/main" id="{A722580D-0DFF-47E1-A566-BBF36415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979738"/>
            <a:ext cx="7419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___________________________________________</a:t>
            </a:r>
            <a:endParaRPr 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Python Programming</a:t>
            </a:r>
            <a:endParaRPr lang="en-US" sz="3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___________________________________________</a:t>
            </a:r>
            <a:endParaRPr lang="en-US" sz="3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26116E44-6C92-44C4-BC41-EAEEA41F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435100"/>
            <a:ext cx="4495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 Level</a:t>
            </a:r>
            <a:endParaRPr 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(First Semester)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</a:t>
            </a: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8AD46D9C-72E3-45AE-94E1-59671498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5638800"/>
            <a:ext cx="548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Dr.  Amira I. </a:t>
            </a:r>
            <a:r>
              <a:rPr lang="en-US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Abdelatey</a:t>
            </a:r>
            <a:endParaRPr lang="en-US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5" name="Rectangle 15">
            <a:extLst>
              <a:ext uri="{FF2B5EF4-FFF2-40B4-BE49-F238E27FC236}">
                <a16:creationId xmlns:a16="http://schemas.microsoft.com/office/drawing/2014/main" id="{B526549B-4D04-4415-9682-1E593B0B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4554538"/>
            <a:ext cx="5105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8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Lecture 1</a:t>
            </a:r>
          </a:p>
        </p:txBody>
      </p:sp>
      <p:sp>
        <p:nvSpPr>
          <p:cNvPr id="5126" name="Slide Number Placeholder 1">
            <a:extLst>
              <a:ext uri="{FF2B5EF4-FFF2-40B4-BE49-F238E27FC236}">
                <a16:creationId xmlns:a16="http://schemas.microsoft.com/office/drawing/2014/main" id="{1A91BA67-51C8-4FD2-AA41-13E1FBE16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F1BC282-A00E-4434-AFC3-A5024C3D396B}" type="slidenum">
              <a:rPr lang="en-US" altLang="en-US" sz="1400" smtClean="0"/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5B5A23C-0A01-43C6-BB5E-A55D13CD9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7213"/>
            <a:ext cx="7772400" cy="1143000"/>
          </a:xfrm>
        </p:spPr>
        <p:txBody>
          <a:bodyPr/>
          <a:lstStyle/>
          <a:p>
            <a:r>
              <a:rPr lang="en-US" altLang="en-US"/>
              <a:t>Show print result?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A61E831-70DD-46BE-B586-BDF824606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width = </a:t>
            </a:r>
            <a:r>
              <a:rPr lang="en-US" altLang="en-US" b="1"/>
              <a:t>5.5</a:t>
            </a:r>
          </a:p>
          <a:p>
            <a:r>
              <a:rPr lang="en-US" altLang="en-US"/>
              <a:t>height = </a:t>
            </a:r>
            <a:r>
              <a:rPr lang="en-US" altLang="en-US" b="1"/>
              <a:t>2</a:t>
            </a:r>
          </a:p>
          <a:p>
            <a:r>
              <a:rPr lang="en-US" altLang="en-US"/>
              <a:t>print(</a:t>
            </a:r>
            <a:r>
              <a:rPr lang="en-US" altLang="en-US" b="1"/>
              <a:t>"area is"</a:t>
            </a:r>
            <a:r>
              <a:rPr lang="en-US" altLang="en-US"/>
              <a:t>, width * height)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5DC7998-8E74-42A9-BFDD-93A821086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BAF2C5-0D0A-4954-B114-6114E6468FB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ECF5985-B2FA-4011-8F1C-C4B47751C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B2CE-09A9-4D88-B4FC-EFE6D478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 = value or expression</a:t>
            </a:r>
          </a:p>
          <a:p>
            <a:pPr>
              <a:defRPr/>
            </a:pPr>
            <a:r>
              <a:rPr lang="en-US" dirty="0"/>
              <a:t> number1 = 10</a:t>
            </a:r>
          </a:p>
          <a:p>
            <a:pPr>
              <a:defRPr/>
            </a:pPr>
            <a:r>
              <a:rPr lang="en-US" dirty="0"/>
              <a:t>number2 = 10*2</a:t>
            </a:r>
          </a:p>
          <a:p>
            <a:pPr>
              <a:defRPr/>
            </a:pPr>
            <a:r>
              <a:rPr lang="en-US" dirty="0"/>
              <a:t>number3 = number1*2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E62FEE9-B894-46FC-BC06-5FECBEEED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6A34D-FA5D-4D8A-8E14-37CAF9860F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919B0C6-097A-42FE-B632-C41F01F52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D452-7757-49D9-B3BF-EDD09281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j = k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>
              <a:defRPr/>
            </a:pPr>
            <a:r>
              <a:rPr lang="en-US" dirty="0"/>
              <a:t>which is equivalent to</a:t>
            </a:r>
          </a:p>
          <a:p>
            <a:pPr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 = k</a:t>
            </a:r>
          </a:p>
          <a:p>
            <a:pPr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j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0233934-871E-45DE-B51E-FBCF58267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50903-2F90-4EFD-9F8B-8A85A8D7A43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BD7F41D-CA13-466E-A93E-5F8194731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Science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CE6F828-BE14-442F-AD60-9BA2CB97F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/>
              <a:t>Computer science</a:t>
            </a:r>
            <a:r>
              <a:rPr lang="en-US" altLang="en-US"/>
              <a:t> is the study of both </a:t>
            </a:r>
            <a:r>
              <a:rPr lang="en-US" altLang="en-US" b="1"/>
              <a:t>computer</a:t>
            </a:r>
            <a:r>
              <a:rPr lang="en-US" altLang="en-US"/>
              <a:t> hardware and software design. It encompasses both the study of theoretical algorithms and the practical problems involved in implementing them through </a:t>
            </a:r>
            <a:r>
              <a:rPr lang="en-US" altLang="en-US" b="1"/>
              <a:t>computer</a:t>
            </a:r>
            <a:r>
              <a:rPr lang="en-US" altLang="en-US"/>
              <a:t> hardware and software.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4D94CD3-C56D-4CFB-8499-52DDF6309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F153A5-2115-42F8-BBAC-F2E6A01024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EF94D01-E938-4EDE-99DA-5DD5AC755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languages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AC1C5AB-4207-4649-BA84-944F9232B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A </a:t>
            </a:r>
            <a:r>
              <a:rPr lang="en-US" altLang="en-US" b="1"/>
              <a:t>programming language</a:t>
            </a:r>
            <a:r>
              <a:rPr lang="en-US" altLang="en-US"/>
              <a:t> is a formal </a:t>
            </a:r>
            <a:r>
              <a:rPr lang="en-US" altLang="en-US" b="1"/>
              <a:t>language</a:t>
            </a:r>
            <a:r>
              <a:rPr lang="en-US" altLang="en-US"/>
              <a:t>, which comprises a set of instructions that produce various kinds of output. </a:t>
            </a:r>
          </a:p>
          <a:p>
            <a:pPr algn="just"/>
            <a:r>
              <a:rPr lang="en-US" altLang="en-US" b="1"/>
              <a:t>Programming languages</a:t>
            </a:r>
            <a:r>
              <a:rPr lang="en-US" altLang="en-US"/>
              <a:t> are used in </a:t>
            </a:r>
            <a:r>
              <a:rPr lang="en-US" altLang="en-US" b="1"/>
              <a:t>computer programming</a:t>
            </a:r>
            <a:r>
              <a:rPr lang="en-US" altLang="en-US"/>
              <a:t> to implement algorithms. </a:t>
            </a:r>
          </a:p>
          <a:p>
            <a:pPr algn="just"/>
            <a:r>
              <a:rPr lang="en-US" altLang="en-US"/>
              <a:t>Most </a:t>
            </a:r>
            <a:r>
              <a:rPr lang="en-US" altLang="en-US" b="1"/>
              <a:t>programming languages</a:t>
            </a:r>
            <a:r>
              <a:rPr lang="en-US" altLang="en-US"/>
              <a:t> consist of instructions for computers.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8797236-C314-49B3-9CDC-DCDBE6E97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B4D786-2C5B-4531-BD50-78C86E4F98F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65BFEE1-2F55-4770-8775-60C6680E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simple program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75E797D-331E-48E3-9C30-928ECADB7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Writing a program involves designing a strategy for solving the problem and then using a programming language to implement that strategy.</a:t>
            </a:r>
          </a:p>
          <a:p>
            <a:r>
              <a:rPr lang="en-US" altLang="en-US"/>
              <a:t>Writing a program involves designing algorithms and then translating them into programming instructions, or code</a:t>
            </a:r>
          </a:p>
          <a:p>
            <a:pPr algn="just"/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F3744D7-B0D2-486E-9A83-F93957A54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6C4819-AAEE-4E55-AA5A-40CA38CB3B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4840C92-3B47-43B1-BBFE-2B83ABB87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E84C-5895-4AA7-9110-4101A643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Algorithms can be described in natural languages or in </a:t>
            </a:r>
            <a:r>
              <a:rPr lang="en-US" i="1" dirty="0"/>
              <a:t>pseudocode </a:t>
            </a:r>
            <a:r>
              <a:rPr lang="en-US" dirty="0"/>
              <a:t>(natural language mixed with some programming  code). </a:t>
            </a:r>
          </a:p>
          <a:p>
            <a:pPr algn="just">
              <a:defRPr/>
            </a:pPr>
            <a:r>
              <a:rPr lang="en-US" dirty="0"/>
              <a:t>The algorithm for calculating the area of a circle can be described as follows:</a:t>
            </a:r>
          </a:p>
          <a:p>
            <a:pPr lvl="1" algn="just">
              <a:defRPr/>
            </a:pPr>
            <a:r>
              <a:rPr lang="en-US" sz="2400" dirty="0"/>
              <a:t>Get the circle’s radius from the user.</a:t>
            </a:r>
          </a:p>
          <a:p>
            <a:pPr lvl="1" algn="just">
              <a:defRPr/>
            </a:pPr>
            <a:r>
              <a:rPr lang="en-US" sz="2400" dirty="0"/>
              <a:t>Compute the area by applying the following formula:</a:t>
            </a:r>
          </a:p>
          <a:p>
            <a:pPr marL="457200" lvl="1" indent="0" algn="just">
              <a:buFontTx/>
              <a:buNone/>
              <a:defRPr/>
            </a:pPr>
            <a:r>
              <a:rPr lang="en-US" i="1" dirty="0"/>
              <a:t>area </a:t>
            </a:r>
            <a:r>
              <a:rPr lang="en-US" dirty="0"/>
              <a:t>= </a:t>
            </a:r>
            <a:r>
              <a:rPr lang="en-US" i="1" dirty="0"/>
              <a:t>radius </a:t>
            </a:r>
            <a:r>
              <a:rPr lang="en-US" dirty="0"/>
              <a:t>* </a:t>
            </a:r>
            <a:r>
              <a:rPr lang="en-US" i="1" dirty="0"/>
              <a:t>radius </a:t>
            </a:r>
            <a:r>
              <a:rPr lang="en-US" dirty="0"/>
              <a:t>* </a:t>
            </a:r>
            <a:r>
              <a:rPr lang="en-US" dirty="0" err="1"/>
              <a:t>pI</a:t>
            </a:r>
            <a:endParaRPr lang="en-US" sz="2400" dirty="0"/>
          </a:p>
          <a:p>
            <a:pPr lvl="1" algn="just">
              <a:defRPr/>
            </a:pPr>
            <a:r>
              <a:rPr lang="en-US" sz="2400" dirty="0"/>
              <a:t>Display the result.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5161A25-6BDD-47C1-8968-90A712DB74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A9C812-8B29-4D25-B913-477781BEBD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B6E3B48-7BA9-4A2F-9297-AA60689BA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languages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753794C-D042-4EF8-81B1-570241067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Programming languages: instructions or computer</a:t>
            </a:r>
          </a:p>
          <a:p>
            <a:r>
              <a:rPr lang="en-US" altLang="en-US"/>
              <a:t>It is used to implement algorithms</a:t>
            </a:r>
          </a:p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4F3A71B-487D-432F-AC2E-85B61A1EF6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593650-A72A-4B45-A0D8-688E2C5775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3F3BB50-64CE-4DCA-A2DD-0C17DB2D1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and program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933754E-837C-4864-A3D8-8F74A8BA3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Algorithm: steps to solve problem.</a:t>
            </a:r>
          </a:p>
          <a:p>
            <a:r>
              <a:rPr lang="en-US" altLang="en-US"/>
              <a:t>Program: instructions or code to solve a problem depends on algorithm.</a:t>
            </a:r>
          </a:p>
          <a:p>
            <a:endParaRPr lang="en-US" altLang="en-US"/>
          </a:p>
          <a:p>
            <a:r>
              <a:rPr lang="en-US" altLang="en-US"/>
              <a:t>Programming languages: java, c++, python, others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423C59A-C7F8-4D3B-9961-869D4A8427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1696F-4DBD-47E6-B908-755CC17D5CE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BC629E1-6ABF-4DA0-9A36-4E6FE88FE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Area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41DC1DE-A1C0-4D20-B20A-BE94B2968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4E8D36F-4999-4ED5-BFA6-7E5F8312A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8E3E9-9B78-433F-AE16-7A22027A8A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4064727C-BD96-4998-836E-AD11BA84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A3A793B-9F9A-4879-9995-3ACC2CBDB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9DD7-7340-4EA1-A6E6-93C245C9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display any number of items in a </a:t>
            </a:r>
            <a:r>
              <a:rPr lang="en-US" b="1" dirty="0"/>
              <a:t>print </a:t>
            </a:r>
            <a:r>
              <a:rPr lang="en-US" dirty="0"/>
              <a:t>statement using the following syntax: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print(item1, item2, ..., item k)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D2E34FE-1780-4A02-9E5D-2719FF281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45247-0A06-4FE2-AF7D-0574E251974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278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ppt_template_07-25-2002</vt:lpstr>
      <vt:lpstr>PowerPoint Presentation</vt:lpstr>
      <vt:lpstr>Computer Science</vt:lpstr>
      <vt:lpstr>Programming languages</vt:lpstr>
      <vt:lpstr>Writing simple program</vt:lpstr>
      <vt:lpstr>Algorithm</vt:lpstr>
      <vt:lpstr>Programming languages</vt:lpstr>
      <vt:lpstr>Algorithm and program</vt:lpstr>
      <vt:lpstr>Compute Area</vt:lpstr>
      <vt:lpstr>Print in python</vt:lpstr>
      <vt:lpstr>Show print result?</vt:lpstr>
      <vt:lpstr>Variables </vt:lpstr>
      <vt:lpstr>Multiple variables</vt:lpstr>
    </vt:vector>
  </TitlesOfParts>
  <Company>Lamar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Chung-Chih Li</dc:creator>
  <cp:lastModifiedBy>mohamedallamma1999@gmail.com</cp:lastModifiedBy>
  <cp:revision>91</cp:revision>
  <dcterms:created xsi:type="dcterms:W3CDTF">2002-09-19T17:55:05Z</dcterms:created>
  <dcterms:modified xsi:type="dcterms:W3CDTF">2019-11-01T12:55:20Z</dcterms:modified>
</cp:coreProperties>
</file>