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69" r:id="rId3"/>
    <p:sldId id="370" r:id="rId4"/>
    <p:sldId id="371" r:id="rId5"/>
    <p:sldId id="356" r:id="rId6"/>
    <p:sldId id="365" r:id="rId7"/>
    <p:sldId id="367" r:id="rId8"/>
    <p:sldId id="368" r:id="rId9"/>
    <p:sldId id="366" r:id="rId10"/>
    <p:sldId id="355" r:id="rId11"/>
    <p:sldId id="359" r:id="rId12"/>
    <p:sldId id="379" r:id="rId13"/>
    <p:sldId id="380" r:id="rId14"/>
    <p:sldId id="381" r:id="rId15"/>
    <p:sldId id="358" r:id="rId16"/>
    <p:sldId id="357" r:id="rId17"/>
    <p:sldId id="360" r:id="rId18"/>
    <p:sldId id="372" r:id="rId19"/>
    <p:sldId id="373" r:id="rId20"/>
    <p:sldId id="374" r:id="rId21"/>
    <p:sldId id="375" r:id="rId22"/>
    <p:sldId id="259" r:id="rId23"/>
    <p:sldId id="328" r:id="rId24"/>
    <p:sldId id="292" r:id="rId25"/>
    <p:sldId id="276" r:id="rId26"/>
    <p:sldId id="330" r:id="rId27"/>
    <p:sldId id="293" r:id="rId28"/>
    <p:sldId id="278" r:id="rId29"/>
    <p:sldId id="332" r:id="rId30"/>
    <p:sldId id="294" r:id="rId31"/>
    <p:sldId id="280" r:id="rId32"/>
    <p:sldId id="331" r:id="rId33"/>
    <p:sldId id="296" r:id="rId34"/>
    <p:sldId id="283" r:id="rId35"/>
    <p:sldId id="329" r:id="rId36"/>
    <p:sldId id="295" r:id="rId37"/>
    <p:sldId id="286" r:id="rId38"/>
    <p:sldId id="333" r:id="rId39"/>
    <p:sldId id="299" r:id="rId40"/>
    <p:sldId id="288" r:id="rId41"/>
    <p:sldId id="338" r:id="rId42"/>
    <p:sldId id="297" r:id="rId43"/>
    <p:sldId id="274" r:id="rId44"/>
    <p:sldId id="336" r:id="rId45"/>
    <p:sldId id="298" r:id="rId46"/>
    <p:sldId id="291" r:id="rId47"/>
    <p:sldId id="334" r:id="rId48"/>
    <p:sldId id="300" r:id="rId49"/>
    <p:sldId id="301" r:id="rId50"/>
    <p:sldId id="335" r:id="rId51"/>
    <p:sldId id="302" r:id="rId52"/>
    <p:sldId id="303" r:id="rId53"/>
    <p:sldId id="272" r:id="rId54"/>
    <p:sldId id="337" r:id="rId55"/>
    <p:sldId id="304" r:id="rId56"/>
    <p:sldId id="305" r:id="rId57"/>
    <p:sldId id="339" r:id="rId58"/>
    <p:sldId id="306" r:id="rId59"/>
    <p:sldId id="307" r:id="rId60"/>
    <p:sldId id="340" r:id="rId61"/>
    <p:sldId id="308" r:id="rId62"/>
    <p:sldId id="309" r:id="rId63"/>
    <p:sldId id="341" r:id="rId64"/>
    <p:sldId id="310" r:id="rId65"/>
    <p:sldId id="311" r:id="rId66"/>
    <p:sldId id="342" r:id="rId67"/>
    <p:sldId id="312" r:id="rId68"/>
    <p:sldId id="313" r:id="rId69"/>
    <p:sldId id="343" r:id="rId70"/>
    <p:sldId id="314" r:id="rId71"/>
    <p:sldId id="315" r:id="rId72"/>
    <p:sldId id="350" r:id="rId73"/>
    <p:sldId id="316" r:id="rId74"/>
    <p:sldId id="317" r:id="rId75"/>
    <p:sldId id="345" r:id="rId76"/>
    <p:sldId id="318" r:id="rId77"/>
    <p:sldId id="319" r:id="rId78"/>
    <p:sldId id="346" r:id="rId79"/>
    <p:sldId id="320" r:id="rId80"/>
    <p:sldId id="321" r:id="rId81"/>
    <p:sldId id="347" r:id="rId82"/>
    <p:sldId id="322" r:id="rId83"/>
    <p:sldId id="323" r:id="rId84"/>
    <p:sldId id="352" r:id="rId85"/>
    <p:sldId id="351" r:id="rId86"/>
    <p:sldId id="324" r:id="rId87"/>
    <p:sldId id="326" r:id="rId88"/>
    <p:sldId id="353" r:id="rId89"/>
    <p:sldId id="327" r:id="rId90"/>
    <p:sldId id="376" r:id="rId91"/>
    <p:sldId id="377" r:id="rId92"/>
    <p:sldId id="378" r:id="rId93"/>
    <p:sldId id="361" r:id="rId94"/>
    <p:sldId id="362" r:id="rId95"/>
    <p:sldId id="363" r:id="rId96"/>
    <p:sldId id="364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3.png"/><Relationship Id="rId21" Type="http://schemas.openxmlformats.org/officeDocument/2006/relationships/image" Target="../media/image45.png"/><Relationship Id="rId7" Type="http://schemas.openxmlformats.org/officeDocument/2006/relationships/image" Target="../media/image35.png"/><Relationship Id="rId12" Type="http://schemas.openxmlformats.org/officeDocument/2006/relationships/image" Target="../media/image37.jpeg"/><Relationship Id="rId17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0.png"/><Relationship Id="rId24" Type="http://schemas.openxmlformats.org/officeDocument/2006/relationships/image" Target="../media/image48.png"/><Relationship Id="rId5" Type="http://schemas.openxmlformats.org/officeDocument/2006/relationships/image" Target="../media/image34.png"/><Relationship Id="rId15" Type="http://schemas.openxmlformats.org/officeDocument/2006/relationships/image" Target="../media/image40.jpeg"/><Relationship Id="rId23" Type="http://schemas.openxmlformats.org/officeDocument/2006/relationships/image" Target="../media/image47.png"/><Relationship Id="rId10" Type="http://schemas.openxmlformats.org/officeDocument/2006/relationships/image" Target="../media/image19.png"/><Relationship Id="rId19" Type="http://schemas.openxmlformats.org/officeDocument/2006/relationships/image" Target="../media/image30.png"/><Relationship Id="rId4" Type="http://schemas.openxmlformats.org/officeDocument/2006/relationships/image" Target="../media/image24.gif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5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4.png"/><Relationship Id="rId7" Type="http://schemas.openxmlformats.org/officeDocument/2006/relationships/image" Target="../media/image26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19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9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61.jpe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9.png"/><Relationship Id="rId4" Type="http://schemas.openxmlformats.org/officeDocument/2006/relationships/image" Target="../media/image3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5.png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6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7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7.jpeg"/><Relationship Id="rId7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7.png"/><Relationship Id="rId10" Type="http://schemas.openxmlformats.org/officeDocument/2006/relationships/image" Target="../media/image47.png"/><Relationship Id="rId4" Type="http://schemas.openxmlformats.org/officeDocument/2006/relationships/image" Target="../media/image38.png"/><Relationship Id="rId9" Type="http://schemas.openxmlformats.org/officeDocument/2006/relationships/image" Target="../media/image6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9.png"/><Relationship Id="rId4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7.png"/><Relationship Id="rId4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48.png"/><Relationship Id="rId4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7.png"/><Relationship Id="rId4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9.png"/><Relationship Id="rId4" Type="http://schemas.openxmlformats.org/officeDocument/2006/relationships/image" Target="../media/image5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7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9.png"/><Relationship Id="rId4" Type="http://schemas.openxmlformats.org/officeDocument/2006/relationships/image" Target="../media/image5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3.png"/><Relationship Id="rId4" Type="http://schemas.openxmlformats.org/officeDocument/2006/relationships/image" Target="../media/image73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0.png"/><Relationship Id="rId4" Type="http://schemas.openxmlformats.org/officeDocument/2006/relationships/image" Target="../media/image4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9.png"/><Relationship Id="rId4" Type="http://schemas.openxmlformats.org/officeDocument/2006/relationships/image" Target="../media/image80.png"/><Relationship Id="rId9" Type="http://schemas.openxmlformats.org/officeDocument/2006/relationships/image" Target="../media/image7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4"/>
                </a:solidFill>
              </a:rPr>
              <a:t>RESTFul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API's</a:t>
            </a:r>
            <a:r>
              <a:rPr lang="pt-BR" dirty="0">
                <a:solidFill>
                  <a:schemeClr val="accent4"/>
                </a:solidFill>
              </a:rPr>
              <a:t> do 0 à Nuvem Com ASP.NET Core 2.0 e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As tecnologias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esultado de imagem para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9" y="2797853"/>
            <a:ext cx="5542811" cy="102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52" y="2186613"/>
            <a:ext cx="454076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92" y="4346045"/>
            <a:ext cx="2714226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03" y="11270"/>
            <a:ext cx="5972360" cy="295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visual studio cod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23156" r="18467" b="20334"/>
          <a:stretch/>
        </p:blipFill>
        <p:spPr bwMode="auto">
          <a:xfrm>
            <a:off x="402945" y="4754668"/>
            <a:ext cx="2193599" cy="9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m para g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10" y="4599004"/>
            <a:ext cx="1149391" cy="11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69" y="4160162"/>
            <a:ext cx="3324205" cy="15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364" y="2506322"/>
            <a:ext cx="3268278" cy="168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heidi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64" y="2848341"/>
            <a:ext cx="1346591" cy="134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sultado de imagem para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89" y="313510"/>
            <a:ext cx="6664361" cy="123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m para git ba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50" y="2826766"/>
            <a:ext cx="1389743" cy="13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907" y="4773876"/>
            <a:ext cx="3668436" cy="146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visual studio log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10" y="4773876"/>
            <a:ext cx="5572314" cy="156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6" y="98140"/>
            <a:ext cx="1666829" cy="1302809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026" y="1355332"/>
            <a:ext cx="4651104" cy="111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453" y="190622"/>
            <a:ext cx="2714226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m para postm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830" y="4945399"/>
            <a:ext cx="1592346" cy="1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m para g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1" y="1908810"/>
            <a:ext cx="1149391" cy="11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229" y="4186017"/>
            <a:ext cx="3312976" cy="1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m para git bas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31" y="248652"/>
            <a:ext cx="1070230" cy="1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githu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83" y="2444025"/>
            <a:ext cx="3313901" cy="1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3" y="5623013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42" y="5289360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sultado de imagem para sql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22" y="327546"/>
            <a:ext cx="970910" cy="9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50" y="138275"/>
            <a:ext cx="1150763" cy="115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041" y="3505132"/>
            <a:ext cx="2997830" cy="8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05" y="3246978"/>
            <a:ext cx="1041827" cy="104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60903" y="3096940"/>
            <a:ext cx="2763853" cy="702168"/>
          </a:xfrm>
          <a:prstGeom prst="rect">
            <a:avLst/>
          </a:prstGeom>
        </p:spPr>
      </p:pic>
      <p:pic>
        <p:nvPicPr>
          <p:cNvPr id="30" name="Picture 2" descr="Resultado de imagem para Swagger 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903" y="3759163"/>
            <a:ext cx="265391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docker compos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90" y="4258917"/>
            <a:ext cx="2736447" cy="157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powershell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92" y="5493541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m para Azure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9" y="2640845"/>
            <a:ext cx="3256341" cy="23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57232" y="1501568"/>
            <a:ext cx="982470" cy="106804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47017" y="304264"/>
            <a:ext cx="981865" cy="106104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69579" y="1500785"/>
            <a:ext cx="967980" cy="104706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404" y="1874584"/>
            <a:ext cx="2642275" cy="7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2415857"/>
            <a:ext cx="197104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urelia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35" y="2802640"/>
            <a:ext cx="3933825" cy="11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20" y="2721247"/>
            <a:ext cx="4142740" cy="12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5238750" y="1914025"/>
            <a:ext cx="6638290" cy="4305800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A desenvolver uma API </a:t>
            </a:r>
            <a:r>
              <a:rPr lang="pt-BR" sz="2400" dirty="0" err="1"/>
              <a:t>RESTFul</a:t>
            </a:r>
            <a:r>
              <a:rPr lang="pt-BR" sz="2400" dirty="0"/>
              <a:t> do 0 absoluto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As boas práticas a se adotar ao desenvolver </a:t>
            </a:r>
            <a:r>
              <a:rPr lang="pt-BR" sz="2400" dirty="0" err="1"/>
              <a:t>API’s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Entenderá os conceitos teóricos que fundamentam o REST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Como trabalhar com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Como fazer requests </a:t>
            </a:r>
            <a:r>
              <a:rPr lang="pt-BR" sz="2400" dirty="0" err="1"/>
              <a:t>RESTful</a:t>
            </a:r>
            <a:r>
              <a:rPr lang="pt-BR" sz="2400" dirty="0"/>
              <a:t> usando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endParaRPr lang="pt-BR" sz="240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0" y="284481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5324475" y="2164080"/>
            <a:ext cx="6543675" cy="3037840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Entenderá o modelo de maturidade </a:t>
            </a:r>
            <a:r>
              <a:rPr lang="pt-BR" sz="2400" dirty="0" err="1"/>
              <a:t>RESTful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Os principais Verbos do </a:t>
            </a:r>
            <a:r>
              <a:rPr lang="pt-BR" sz="2400" dirty="0" smtClean="0"/>
              <a:t>REST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Como usar parâmetros via query, path, header e </a:t>
            </a:r>
            <a:r>
              <a:rPr lang="pt-BR" sz="2400" dirty="0" err="1"/>
              <a:t>body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Paginação </a:t>
            </a:r>
            <a:r>
              <a:rPr lang="pt-BR" sz="2400" dirty="0" smtClean="0"/>
              <a:t>e versionamento de </a:t>
            </a:r>
            <a:r>
              <a:rPr lang="pt-BR" sz="2400" dirty="0" err="1" smtClean="0"/>
              <a:t>APIs</a:t>
            </a:r>
            <a:endParaRPr lang="pt-BR" sz="24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284481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5305425" y="1914025"/>
            <a:ext cx="6362700" cy="3362825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Disponibilizar </a:t>
            </a:r>
            <a:r>
              <a:rPr lang="pt-BR" sz="2400" dirty="0"/>
              <a:t>download de arquivos na sua API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Aprenderá </a:t>
            </a:r>
            <a:r>
              <a:rPr lang="pt-BR" sz="2400" dirty="0"/>
              <a:t>na prática HATEOAS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Documentar uma API com o </a:t>
            </a:r>
            <a:r>
              <a:rPr lang="pt-BR" sz="2400" dirty="0" err="1"/>
              <a:t>Swagger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Conceitos básicos de SQL e </a:t>
            </a:r>
            <a:r>
              <a:rPr lang="pt-BR" sz="2400" dirty="0" err="1"/>
              <a:t>Migrations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Técnicas de Autenticação REST com JWT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284481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147762"/>
            <a:ext cx="42195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5372100" y="1821315"/>
            <a:ext cx="6323965" cy="3849869"/>
          </a:xfrm>
        </p:spPr>
        <p:txBody>
          <a:bodyPr>
            <a:normAutofit fontScale="925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Aprenderão a usar alguns padrões de projetos 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Dividir a aplicação em diferentes camadas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Terá noções básicas de arquitetura de software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BONUS -  Conceitos básicos de </a:t>
            </a:r>
            <a:r>
              <a:rPr lang="pt-BR" sz="2400" dirty="0" err="1"/>
              <a:t>Docker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BONUS -  Conceitos básicos de </a:t>
            </a:r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Compose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BONUS -  Como implantar o projeto na nuvem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284481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1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3963677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são web-services?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SOAP x REST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Request e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Tipos de parâmetros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Status codes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Verbos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Níveis de maturidade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HATEOAS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Autenticação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Indo além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Boas práticas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5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GIT/</a:t>
            </a:r>
            <a:r>
              <a:rPr lang="pt-BR" sz="2400" dirty="0" err="1" smtClean="0"/>
              <a:t>Gitbash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Heidi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Instalando </a:t>
            </a:r>
            <a:r>
              <a:rPr lang="pt-BR" sz="2400" dirty="0" smtClean="0"/>
              <a:t>o Virtual 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Criação da Máquina Virtual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</a:t>
            </a:r>
            <a:r>
              <a:rPr lang="pt-BR" sz="2400" dirty="0" err="1" smtClean="0"/>
              <a:t>Ubuntu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 Code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.NET Core 2.0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GIT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/>
              <a:t>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 Workbench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Importação do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e corrigindo erros no Linux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mtlblog.com/uploads/296899_2d0f1fe01b60a8a6d3905797b43dec12c78cb303.jpeg_facebook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5280"/>
            <a:ext cx="13701486" cy="71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verbo GET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e PATH </a:t>
            </a:r>
            <a:r>
              <a:rPr lang="pt-BR" sz="2400" dirty="0" err="1" smtClean="0"/>
              <a:t>Parameters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Validação de entrada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OK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e Bad Request (Status code 200 e 400)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r>
              <a:rPr lang="pt-BR" sz="2400" dirty="0" smtClean="0"/>
              <a:t>, .</a:t>
            </a:r>
            <a:r>
              <a:rPr lang="pt-BR" sz="2400" dirty="0" err="1" smtClean="0"/>
              <a:t>gitignore</a:t>
            </a:r>
            <a:r>
              <a:rPr lang="pt-BR" sz="2400" dirty="0" smtClean="0"/>
              <a:t> e </a:t>
            </a:r>
            <a:r>
              <a:rPr lang="pt-BR" sz="2400" dirty="0" err="1" smtClean="0"/>
              <a:t>store</a:t>
            </a:r>
            <a:r>
              <a:rPr lang="pt-BR" sz="2400" dirty="0" smtClean="0"/>
              <a:t> </a:t>
            </a:r>
            <a:r>
              <a:rPr lang="pt-BR" sz="2400" dirty="0" err="1" smtClean="0"/>
              <a:t>credentials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Scafold</a:t>
            </a:r>
            <a:r>
              <a:rPr lang="pt-BR" sz="2400" dirty="0" smtClean="0"/>
              <a:t> do CRUD de Persons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GET e POST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PUT e DELETE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 – SOC (Services)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follow the 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120"/>
            <a:ext cx="12336710" cy="69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Heidi e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- Criação da base de dados, tabelas e </a:t>
            </a:r>
            <a:r>
              <a:rPr lang="pt-BR" sz="2400" dirty="0" err="1" smtClean="0"/>
              <a:t>alter</a:t>
            </a:r>
            <a:r>
              <a:rPr lang="pt-BR" sz="2400" dirty="0" smtClean="0"/>
              <a:t> </a:t>
            </a:r>
            <a:r>
              <a:rPr lang="pt-BR" sz="2400" dirty="0" err="1" smtClean="0"/>
              <a:t>table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Pomelo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Entity</a:t>
            </a:r>
            <a:r>
              <a:rPr lang="pt-BR" sz="2400" dirty="0" smtClean="0"/>
              <a:t> Framework (</a:t>
            </a:r>
            <a:r>
              <a:rPr lang="pt-BR" sz="2400" dirty="0" err="1" smtClean="0"/>
              <a:t>Context</a:t>
            </a:r>
            <a:r>
              <a:rPr lang="pt-BR" sz="2400" dirty="0" smtClean="0"/>
              <a:t> e </a:t>
            </a:r>
            <a:r>
              <a:rPr lang="pt-BR" sz="2400" dirty="0" err="1" smtClean="0"/>
              <a:t>DbSet</a:t>
            </a:r>
            <a:r>
              <a:rPr lang="pt-BR" sz="2400" dirty="0" smtClean="0"/>
              <a:t>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Configuração da conexão </a:t>
            </a:r>
            <a:r>
              <a:rPr lang="pt-BR" sz="2400" dirty="0" err="1" smtClean="0"/>
              <a:t>appsettings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URL de inicialização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Tratamento de exceções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GET, POST, PUT e DELETE na prática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67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ASP.NET Core </a:t>
            </a:r>
            <a:r>
              <a:rPr lang="pt-BR" sz="2400" dirty="0" err="1" smtClean="0"/>
              <a:t>Versioning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onde começar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convenção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PATH/</a:t>
            </a:r>
            <a:r>
              <a:rPr lang="pt-BR" sz="2400" dirty="0" err="1" smtClean="0"/>
              <a:t>Route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</a:t>
            </a:r>
            <a:r>
              <a:rPr lang="pt-BR" sz="2400" dirty="0" err="1" smtClean="0"/>
              <a:t>namespace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Overview Arquitetural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Service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Repository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19" y="5093357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Quem sou eu?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e configuração do Evolve no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MySQL Data Driver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Changelog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Criação de novas tabelas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Novo 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Annotations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Generic</a:t>
            </a:r>
            <a:r>
              <a:rPr lang="pt-BR" sz="2400" dirty="0" smtClean="0"/>
              <a:t> </a:t>
            </a:r>
            <a:r>
              <a:rPr lang="pt-BR" sz="2400" dirty="0" err="1" smtClean="0"/>
              <a:t>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Integrando o </a:t>
            </a:r>
            <a:r>
              <a:rPr lang="pt-BR" sz="2400" dirty="0" err="1"/>
              <a:t>Generic</a:t>
            </a:r>
            <a:r>
              <a:rPr lang="pt-BR" sz="2400" dirty="0"/>
              <a:t> </a:t>
            </a:r>
            <a:r>
              <a:rPr lang="pt-BR" sz="2400" dirty="0" err="1" smtClean="0"/>
              <a:t>Repository</a:t>
            </a:r>
            <a:r>
              <a:rPr lang="pt-BR" sz="2400" dirty="0"/>
              <a:t> </a:t>
            </a:r>
            <a:r>
              <a:rPr lang="pt-BR" sz="2400" dirty="0" smtClean="0"/>
              <a:t>ao Business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 com tipos genéricos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problemas com a </a:t>
            </a:r>
            <a:r>
              <a:rPr lang="pt-BR" sz="2400" dirty="0" err="1" smtClean="0"/>
              <a:t>DataContract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Padrão de Projetos Value </a:t>
            </a:r>
            <a:r>
              <a:rPr lang="pt-BR" sz="2400" dirty="0" err="1" smtClean="0"/>
              <a:t>Object</a:t>
            </a:r>
            <a:r>
              <a:rPr lang="pt-BR" sz="2400" dirty="0" smtClean="0"/>
              <a:t> (VO)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Encapsulamento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Adapters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1615440"/>
            <a:ext cx="8171726" cy="485648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Desenvolvedor na Hub </a:t>
            </a:r>
            <a:r>
              <a:rPr lang="pt-BR" sz="2400" dirty="0" err="1" smtClean="0">
                <a:solidFill>
                  <a:schemeClr val="tx1"/>
                </a:solidFill>
              </a:rPr>
              <a:t>Fintech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Graduado em Sistemas de Informação pelo UNIPAM – Centro Universitário de Patos de Minas;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Pós graduado em Engenharia de Software </a:t>
            </a:r>
            <a:r>
              <a:rPr lang="pt-BR" sz="2400" dirty="0">
                <a:solidFill>
                  <a:schemeClr val="tx1"/>
                </a:solidFill>
              </a:rPr>
              <a:t>pelo UNIPAM – Centro Universitário de Patos de Minas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4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contract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Name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Order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negociation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XML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Serializer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Media </a:t>
            </a:r>
            <a:r>
              <a:rPr lang="pt-BR" sz="2400" dirty="0" err="1" smtClean="0"/>
              <a:t>type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/>
              <a:t>mappings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Header </a:t>
            </a:r>
            <a:r>
              <a:rPr lang="pt-BR" sz="2400" dirty="0" err="1" smtClean="0"/>
              <a:t>params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é HATEOAS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Enricher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Hypermedia</a:t>
            </a:r>
            <a:r>
              <a:rPr lang="pt-BR" sz="2400" dirty="0" smtClean="0"/>
              <a:t> </a:t>
            </a:r>
            <a:r>
              <a:rPr lang="pt-BR" sz="2400" dirty="0" err="1" smtClean="0"/>
              <a:t>Filters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Filter</a:t>
            </a:r>
            <a:r>
              <a:rPr lang="pt-BR" sz="2400" dirty="0" smtClean="0"/>
              <a:t> </a:t>
            </a:r>
            <a:r>
              <a:rPr lang="pt-BR" sz="2400" dirty="0" err="1" smtClean="0"/>
              <a:t>Options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o bug do </a:t>
            </a:r>
            <a:r>
              <a:rPr lang="pt-BR" sz="2400" dirty="0" err="1" smtClean="0"/>
              <a:t>Routes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Documentação com </a:t>
            </a: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Swasbuckle</a:t>
            </a:r>
            <a:r>
              <a:rPr lang="pt-BR" sz="2400" dirty="0" smtClean="0"/>
              <a:t> ASP.NET Core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Documentando os nossos </a:t>
            </a:r>
            <a:r>
              <a:rPr lang="pt-BR" sz="2400" dirty="0" err="1" smtClean="0"/>
              <a:t>controllers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Importando </a:t>
            </a:r>
            <a:r>
              <a:rPr lang="pt-BR" sz="2400" dirty="0" err="1" smtClean="0"/>
              <a:t>Swagger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508000"/>
            <a:ext cx="8171726" cy="5963920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Trabalhei </a:t>
            </a:r>
            <a:r>
              <a:rPr lang="pt-BR" sz="2400" dirty="0">
                <a:solidFill>
                  <a:schemeClr val="tx1"/>
                </a:solidFill>
              </a:rPr>
              <a:t>em diferentes tamanhos de projetos nacionais e internacionais;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Participei do desenvolvimento de software para setores como: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varejo,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</a:t>
            </a:r>
            <a:r>
              <a:rPr lang="pt-BR" sz="2400" dirty="0" err="1" smtClean="0">
                <a:solidFill>
                  <a:schemeClr val="tx1"/>
                </a:solidFill>
              </a:rPr>
              <a:t>farmaceutico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atacadista,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marketing,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governo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ERP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</a:t>
            </a:r>
            <a:r>
              <a:rPr lang="pt-BR" sz="2400" dirty="0">
                <a:solidFill>
                  <a:schemeClr val="tx1"/>
                </a:solidFill>
              </a:rPr>
              <a:t>e </a:t>
            </a:r>
            <a:r>
              <a:rPr lang="pt-BR" sz="2400" dirty="0" err="1">
                <a:solidFill>
                  <a:schemeClr val="tx1"/>
                </a:solidFill>
              </a:rPr>
              <a:t>fintechs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Participei de projetos </a:t>
            </a:r>
            <a:r>
              <a:rPr lang="pt-BR" sz="2400" dirty="0" err="1">
                <a:solidFill>
                  <a:schemeClr val="tx1"/>
                </a:solidFill>
              </a:rPr>
              <a:t>Agile</a:t>
            </a:r>
            <a:r>
              <a:rPr lang="pt-BR" sz="2400" dirty="0">
                <a:solidFill>
                  <a:schemeClr val="tx1"/>
                </a:solidFill>
              </a:rPr>
              <a:t>, "</a:t>
            </a:r>
            <a:r>
              <a:rPr lang="pt-BR" sz="2400" dirty="0" err="1">
                <a:solidFill>
                  <a:schemeClr val="tx1"/>
                </a:solidFill>
              </a:rPr>
              <a:t>Fake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Agile</a:t>
            </a:r>
            <a:r>
              <a:rPr lang="pt-BR" sz="2400" dirty="0">
                <a:solidFill>
                  <a:schemeClr val="tx1"/>
                </a:solidFill>
              </a:rPr>
              <a:t>", Cascata, RUP e claro me deparei com muito </a:t>
            </a:r>
            <a:r>
              <a:rPr lang="pt-BR" sz="2400" dirty="0" err="1">
                <a:solidFill>
                  <a:schemeClr val="tx1"/>
                </a:solidFill>
              </a:rPr>
              <a:t>Extremme</a:t>
            </a:r>
            <a:r>
              <a:rPr lang="pt-BR" sz="2400" dirty="0">
                <a:solidFill>
                  <a:schemeClr val="tx1"/>
                </a:solidFill>
              </a:rPr>
              <a:t> Go </a:t>
            </a:r>
            <a:r>
              <a:rPr lang="pt-BR" sz="2400" dirty="0" err="1">
                <a:solidFill>
                  <a:schemeClr val="tx1"/>
                </a:solidFill>
              </a:rPr>
              <a:t>Horse</a:t>
            </a:r>
            <a:r>
              <a:rPr lang="pt-BR" sz="2400" dirty="0">
                <a:solidFill>
                  <a:schemeClr val="tx1"/>
                </a:solidFill>
              </a:rPr>
              <a:t> e confesso que tive que fazer algumas gambiarras ao longo da carreira.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4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Configurações de 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Novas </a:t>
            </a: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UserRepository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Login</a:t>
            </a:r>
            <a:r>
              <a:rPr lang="pt-BR" sz="2400" dirty="0" smtClean="0"/>
              <a:t>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Configrações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Token -JWT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Bearer</a:t>
            </a:r>
            <a:r>
              <a:rPr lang="pt-BR" sz="2400" dirty="0" smtClean="0"/>
              <a:t> Token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Autorization</a:t>
            </a:r>
            <a:r>
              <a:rPr lang="pt-BR" sz="2400" dirty="0" smtClean="0"/>
              <a:t> via Header Param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3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PATCH x PUT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Quando usar PATCH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de novos itens à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Query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Repositório específico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– Queries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Equals</a:t>
            </a:r>
            <a:r>
              <a:rPr lang="pt-BR" sz="2400" dirty="0" smtClean="0"/>
              <a:t> e </a:t>
            </a:r>
            <a:r>
              <a:rPr lang="pt-BR" sz="2400" dirty="0" err="1" smtClean="0"/>
              <a:t>contains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1991360"/>
            <a:ext cx="8171726" cy="4480560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Curso De </a:t>
            </a:r>
            <a:r>
              <a:rPr lang="pt-BR" sz="2400" dirty="0" err="1">
                <a:solidFill>
                  <a:schemeClr val="tx1"/>
                </a:solidFill>
              </a:rPr>
              <a:t>JavaServer</a:t>
            </a:r>
            <a:r>
              <a:rPr lang="pt-BR" sz="2400" dirty="0">
                <a:solidFill>
                  <a:schemeClr val="tx1"/>
                </a:solidFill>
              </a:rPr>
              <a:t> Faces (JSF) Do Zero À </a:t>
            </a:r>
            <a:r>
              <a:rPr lang="pt-BR" sz="2400" dirty="0" smtClean="0">
                <a:solidFill>
                  <a:schemeClr val="tx1"/>
                </a:solidFill>
              </a:rPr>
              <a:t>Nuvem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Curso Básico de </a:t>
            </a:r>
            <a:r>
              <a:rPr lang="pt-BR" sz="2400" dirty="0" err="1">
                <a:solidFill>
                  <a:schemeClr val="tx1"/>
                </a:solidFill>
              </a:rPr>
              <a:t>Grails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665832" y="24384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Cursos Grátis 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Directory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System.IO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Byte </a:t>
            </a:r>
            <a:r>
              <a:rPr lang="pt-BR" sz="2400" dirty="0" err="1" smtClean="0"/>
              <a:t>Array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File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Setando</a:t>
            </a:r>
            <a:r>
              <a:rPr lang="pt-BR" sz="2400" dirty="0" smtClean="0"/>
              <a:t> Byte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na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Testes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Adicionando suporte ao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no projeto</a:t>
            </a:r>
          </a:p>
          <a:p>
            <a:pPr>
              <a:buClr>
                <a:schemeClr val="accent4"/>
              </a:buClr>
            </a:pPr>
            <a:r>
              <a:rPr lang="pt-BR" sz="2400" dirty="0" err="1"/>
              <a:t>Dockerfiles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Compose.yml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Imagens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Commands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4309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Volumes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Portas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Timezones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Restauração da base via SQL </a:t>
            </a:r>
            <a:r>
              <a:rPr lang="pt-BR" sz="2400" dirty="0" err="1" smtClean="0"/>
              <a:t>dump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Docker</a:t>
            </a:r>
            <a:r>
              <a:rPr lang="pt-BR" sz="2400" dirty="0" smtClean="0"/>
              <a:t> na linha de comando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Tornando o projeto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4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Restaurando a base com Shell Script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Comandos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Comandos do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o projeto no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Toolbox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Visual Studio em Máquina com </a:t>
            </a:r>
            <a:r>
              <a:rPr lang="pt-BR" sz="2400" dirty="0" err="1" smtClean="0"/>
              <a:t>HyperV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</a:t>
            </a:r>
            <a:r>
              <a:rPr lang="pt-BR" sz="2400" dirty="0" err="1" smtClean="0"/>
              <a:t>Powershell</a:t>
            </a:r>
            <a:r>
              <a:rPr lang="pt-BR" sz="2400" dirty="0" smtClean="0"/>
              <a:t> em </a:t>
            </a:r>
            <a:r>
              <a:rPr lang="pt-BR" sz="2400" dirty="0"/>
              <a:t>Máquina com </a:t>
            </a:r>
            <a:r>
              <a:rPr lang="pt-BR" sz="2400" dirty="0" err="1"/>
              <a:t>HyperV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Troubleshoot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logs do container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container via SSH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0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Criando uma conta no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Criando uma conta </a:t>
            </a:r>
            <a:r>
              <a:rPr lang="pt-BR" sz="2400" dirty="0" smtClean="0"/>
              <a:t>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portal </a:t>
            </a:r>
            <a:r>
              <a:rPr lang="pt-BR" sz="2400" dirty="0" err="1" smtClean="0"/>
              <a:t>Azure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/>
              <a:t>Logando</a:t>
            </a:r>
            <a:r>
              <a:rPr lang="pt-BR" sz="2400" dirty="0"/>
              <a:t> no </a:t>
            </a:r>
            <a:r>
              <a:rPr lang="pt-BR" sz="2400" dirty="0" err="1"/>
              <a:t>DockerHub</a:t>
            </a:r>
            <a:r>
              <a:rPr lang="pt-BR" sz="2400" dirty="0"/>
              <a:t> via </a:t>
            </a:r>
            <a:r>
              <a:rPr lang="pt-BR" sz="2400" dirty="0" err="1"/>
              <a:t>Powershell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Enviando imagens para 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Criando recursos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Implantação</a:t>
            </a:r>
            <a:r>
              <a:rPr lang="pt-BR" sz="2400" dirty="0"/>
              <a:t>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 com 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Ajustes na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os logs do contêiner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Habilitando Integração Contínua – CI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Testando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36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24: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Conclusão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  <p:pic>
        <p:nvPicPr>
          <p:cNvPr id="6" name="Picture 2" descr="C:\Users\LEANDRO COSTA\Desktop\DelphiX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" y="4151284"/>
            <a:ext cx="1080120" cy="108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LEANDRO COSTA\Desktop\img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37" y="4060818"/>
            <a:ext cx="1281335" cy="12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39" y="447785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52" y="3507142"/>
            <a:ext cx="3317143" cy="19414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07" y="4151284"/>
            <a:ext cx="2011061" cy="100351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87" y="4218099"/>
            <a:ext cx="1759866" cy="1113912"/>
          </a:xfrm>
          <a:prstGeom prst="rect">
            <a:avLst/>
          </a:prstGeom>
        </p:spPr>
      </p:pic>
      <p:pic>
        <p:nvPicPr>
          <p:cNvPr id="11" name="Picture 2" descr="Resultado de imagem para angul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214" y="3920605"/>
            <a:ext cx="1421548" cy="14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hibernate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06" y="5308077"/>
            <a:ext cx="5295332" cy="14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46" y="1267125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82" y="989175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C#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28" y="1392113"/>
            <a:ext cx="1007381" cy="108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87715"/>
            <a:ext cx="12192000" cy="6520009"/>
          </a:xfrm>
          <a:prstGeom prst="rect">
            <a:avLst/>
          </a:prstGeom>
        </p:spPr>
      </p:pic>
      <p:pic>
        <p:nvPicPr>
          <p:cNvPr id="7170" name="Picture 2" descr="Resultado de imagem para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3" y="2533015"/>
            <a:ext cx="2479231" cy="64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githu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" y="0"/>
            <a:ext cx="2533015" cy="25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m para rest apis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38199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m para Microsoft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t="35400" r="10960" b="37800"/>
          <a:stretch/>
        </p:blipFill>
        <p:spPr bwMode="auto">
          <a:xfrm>
            <a:off x="7138238" y="458291"/>
            <a:ext cx="4602480" cy="105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m para spring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29"/>
          <a:stretch/>
        </p:blipFill>
        <p:spPr bwMode="auto">
          <a:xfrm>
            <a:off x="5794375" y="1760749"/>
            <a:ext cx="6446514" cy="10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m para codeproje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5" y="1573610"/>
            <a:ext cx="3852916" cy="29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esultado de imagem para stackoverflow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19" y="5013961"/>
            <a:ext cx="6760693" cy="132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Resultado de imagem para dzone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7" y="546239"/>
            <a:ext cx="5102226" cy="102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Resultado de imagem para infoq logo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050" y="3397552"/>
            <a:ext cx="4411668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github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08" y="3617161"/>
            <a:ext cx="1808672" cy="47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github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71" y="1741624"/>
            <a:ext cx="1847909" cy="18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Resultado de imagem para youtube logo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9" y="4197376"/>
            <a:ext cx="3196968" cy="31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1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http://www.dotnetcurry.com/aspnet-mvc/1155/aspnet-mvc-repository-pattern-perform-database-operations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https://www.c-sharpcorner.com/UploadFile/8a67c0/repository-pattern-and-generic-repository-pattern/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http://www.tugberkugurlu.com/archive/generic-repository-pattern-entity-framework-asp-net-mvc-and-unit-testing-triangle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https://www.codeproject.com/Articles/814768/CRUD-Operations-Using-the-Generic-Repository-Patte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http://hannesdorfmann.com/android/evolution-of-the-repository-pattern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https://martinfowler.com/bliki/PresentationDomainDataLayering.html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https://msdn.microsoft.com/en-us/library/ee658109.aspx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https://msdn.microsoft.com/en-us/library/ff648105.aspx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https://en.wikipedia.org/wiki/Multitier_architecture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https://www.linkedin.com/learning/practical-application-architecture-with-entity-framework-core/multi-layer-applications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accent4"/>
              </a:buClr>
            </a:pPr>
            <a:r>
              <a:rPr lang="en-US" sz="2400" dirty="0"/>
              <a:t>https://martinfowler.com/bliki/ValueObject.html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https://www.codeadventure.com/blog/why-you-should-use-value-objects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https://www.devmedia.com.br/diferenca-entre-os-patterns-po-pojo-bo-dto-e-vo/28162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https://imasters.com.br/artigo/7293/linguagens/padroes-de-projeto-value-object?trace=1519021197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[Generic Repository and Unit of Work Pattern, Entity Framework, Unit Testing, </a:t>
            </a:r>
            <a:r>
              <a:rPr lang="en-US" sz="2400" dirty="0" err="1"/>
              <a:t>Autofac</a:t>
            </a:r>
            <a:r>
              <a:rPr lang="en-US" sz="2400" dirty="0"/>
              <a:t> </a:t>
            </a:r>
            <a:r>
              <a:rPr lang="en-US" sz="2400" dirty="0" err="1"/>
              <a:t>IoC</a:t>
            </a:r>
            <a:r>
              <a:rPr lang="en-US" sz="2400" dirty="0"/>
              <a:t> Container and ASP.NET MVC](https://techbrij.com/generic-repository-unit-of-work-entity-framework-unit-testing-asp-net-mvc)</a:t>
            </a:r>
          </a:p>
          <a:p>
            <a:pPr>
              <a:buClr>
                <a:schemeClr val="accent4"/>
              </a:buClr>
            </a:pPr>
            <a:r>
              <a:rPr lang="en-US" sz="2400" dirty="0"/>
              <a:t>[HATEOAS](https://shatzisblog.wordpress.com/2017/09/01/generating-hypermedia-links-for-an-asp-net-core-web-api/)</a:t>
            </a:r>
          </a:p>
          <a:p>
            <a:pPr>
              <a:buClr>
                <a:schemeClr val="accent4"/>
              </a:buClr>
            </a:pPr>
            <a:r>
              <a:rPr lang="en-US" sz="2400" dirty="0"/>
              <a:t>[Pragmatic REST: APIs without hypermedia and HATEOAS](http://www.ben-morris.com/pragmatic-rest-apis-without-hypermedia-and-hateoas/)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https://msdn.microsoft.com/en-us/library/ff384251.aspx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https://nordicapis.com/introduction-to-api-versioning-best-practices/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http://www.patrickniezen.com/2016/2/11/api-versioning-with-mvc-6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https://www.troyhunt.com/your-api-versioning-is-wrong-which-is/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https://www.youtube.com/watch?v=55oIJuMUnDc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9592</TotalTime>
  <Words>1494</Words>
  <Application>Microsoft Office PowerPoint</Application>
  <PresentationFormat>Widescreen</PresentationFormat>
  <Paragraphs>458</Paragraphs>
  <Slides>96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96</vt:i4>
      </vt:variant>
    </vt:vector>
  </HeadingPairs>
  <TitlesOfParts>
    <vt:vector size="100" baseType="lpstr">
      <vt:lpstr>Arial</vt:lpstr>
      <vt:lpstr>Trebuchet MS</vt:lpstr>
      <vt:lpstr>Wingdings 3</vt:lpstr>
      <vt:lpstr>Facetado</vt:lpstr>
      <vt:lpstr>RESTFul API's do 0 à Nuvem Com ASP.NET Core 2.0 e Docker</vt:lpstr>
      <vt:lpstr>Apresentação do PowerPoint</vt:lpstr>
      <vt:lpstr>Apresentação do PowerPoint</vt:lpstr>
      <vt:lpstr>Apresentação do PowerPoint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As tecnologias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Projeto</vt:lpstr>
      <vt:lpstr>O Projeto</vt:lpstr>
      <vt:lpstr>O Projeto</vt:lpstr>
      <vt:lpstr>O Projeto</vt:lpstr>
      <vt:lpstr>O Projeto</vt:lpstr>
      <vt:lpstr>Seção 02: Fundamentos Teóricos Do REST</vt:lpstr>
      <vt:lpstr>Apresentação do PowerPoint</vt:lpstr>
      <vt:lpstr>Recapitulando</vt:lpstr>
      <vt:lpstr>Seção 03: Configuração Do Ambiente No Windows</vt:lpstr>
      <vt:lpstr>Apresentação do PowerPoint</vt:lpstr>
      <vt:lpstr>Recapitulando</vt:lpstr>
      <vt:lpstr>Seção 04: Configuração Do Ambiente No Linux</vt:lpstr>
      <vt:lpstr>Apresentação do PowerPoint</vt:lpstr>
      <vt:lpstr>Recapitulando</vt:lpstr>
      <vt:lpstr>Seção 05: Primeiros Passos</vt:lpstr>
      <vt:lpstr>Apresentação do PowerPoint</vt:lpstr>
      <vt:lpstr>Recapitulando</vt:lpstr>
      <vt:lpstr>Seção 06:  Implementando Uma Calculadora</vt:lpstr>
      <vt:lpstr>Apresentação do PowerPoint</vt:lpstr>
      <vt:lpstr>Recapitulando</vt:lpstr>
      <vt:lpstr>Seção 07: Aprendendo Os Quatro Verbos Principais</vt:lpstr>
      <vt:lpstr>Apresentação do PowerPoint</vt:lpstr>
      <vt:lpstr>Recapitulando</vt:lpstr>
      <vt:lpstr>Seção 08:  Integrando A Aplicação Ao Banco De Dados</vt:lpstr>
      <vt:lpstr>Apresentação do PowerPoint</vt:lpstr>
      <vt:lpstr>Recapitulando</vt:lpstr>
      <vt:lpstr>Seção 09:  Versionamento Da Nossa API</vt:lpstr>
      <vt:lpstr>Apresentação do PowerPoint</vt:lpstr>
      <vt:lpstr>Recapitulando</vt:lpstr>
      <vt:lpstr>Seção 10:  Adotando Uma Arquitetura Em Camadas</vt:lpstr>
      <vt:lpstr>Apresentação do PowerPoint</vt:lpstr>
      <vt:lpstr>Recapitulando</vt:lpstr>
      <vt:lpstr>Seção 11: Migrations</vt:lpstr>
      <vt:lpstr>Apresentação do PowerPoint</vt:lpstr>
      <vt:lpstr>Recapitulando</vt:lpstr>
      <vt:lpstr>Seção 12: Padrão De Projeto Generic Repository</vt:lpstr>
      <vt:lpstr>Apresentação do PowerPoint</vt:lpstr>
      <vt:lpstr>Apresentação do PowerPoint</vt:lpstr>
      <vt:lpstr>Recapitulando</vt:lpstr>
      <vt:lpstr>Seção 13: Padrão De Projeto Value Object (VO)</vt:lpstr>
      <vt:lpstr>Apresentação do PowerPoint</vt:lpstr>
      <vt:lpstr>Recapitulando</vt:lpstr>
      <vt:lpstr>Seção 14: Data Contract</vt:lpstr>
      <vt:lpstr>Apresentação do PowerPoint</vt:lpstr>
      <vt:lpstr>Recapitulando</vt:lpstr>
      <vt:lpstr>Seção 15: Content Negociation</vt:lpstr>
      <vt:lpstr>Apresentação do PowerPoint</vt:lpstr>
      <vt:lpstr>Recapitulando</vt:lpstr>
      <vt:lpstr>Seção 16: HATEOAS</vt:lpstr>
      <vt:lpstr>Apresentação do PowerPoint</vt:lpstr>
      <vt:lpstr>Recapitulando</vt:lpstr>
      <vt:lpstr>Seção 17: Swagger</vt:lpstr>
      <vt:lpstr>Apresentação do PowerPoint</vt:lpstr>
      <vt:lpstr>Recapitulando</vt:lpstr>
      <vt:lpstr>Seção 18: Autenticação</vt:lpstr>
      <vt:lpstr>Apresentação do PowerPoint</vt:lpstr>
      <vt:lpstr>Recapitulando</vt:lpstr>
      <vt:lpstr>Seção 19: O Verbo PATH</vt:lpstr>
      <vt:lpstr>Apresentação do PowerPoint</vt:lpstr>
      <vt:lpstr>Recapitulando</vt:lpstr>
      <vt:lpstr>Seção 20: Query Params E Busca Paginada</vt:lpstr>
      <vt:lpstr>Apresentação do PowerPoint</vt:lpstr>
      <vt:lpstr>Recapitulando</vt:lpstr>
      <vt:lpstr>Seção 21:  Trabalhando Com Arquivos</vt:lpstr>
      <vt:lpstr>Apresentação do PowerPoint</vt:lpstr>
      <vt:lpstr>Recapitulando</vt:lpstr>
      <vt:lpstr>Seção 22:  Adicionando Suporte Ao Docker</vt:lpstr>
      <vt:lpstr>Apresentação do PowerPoint</vt:lpstr>
      <vt:lpstr>Recapitulando</vt:lpstr>
      <vt:lpstr>Recapitulando</vt:lpstr>
      <vt:lpstr>Seção 23:  Deploy Na Azure</vt:lpstr>
      <vt:lpstr>Apresentação do PowerPoint</vt:lpstr>
      <vt:lpstr>Recapitulando</vt:lpstr>
      <vt:lpstr>Seção 24: Conclusão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68</cp:revision>
  <dcterms:created xsi:type="dcterms:W3CDTF">2018-05-13T17:08:49Z</dcterms:created>
  <dcterms:modified xsi:type="dcterms:W3CDTF">2018-07-02T02:16:22Z</dcterms:modified>
</cp:coreProperties>
</file>