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56" r:id="rId4"/>
    <p:sldId id="355" r:id="rId5"/>
    <p:sldId id="359" r:id="rId6"/>
    <p:sldId id="358" r:id="rId7"/>
    <p:sldId id="357" r:id="rId8"/>
    <p:sldId id="327" r:id="rId9"/>
    <p:sldId id="259" r:id="rId10"/>
    <p:sldId id="328" r:id="rId11"/>
    <p:sldId id="292" r:id="rId12"/>
    <p:sldId id="276" r:id="rId13"/>
    <p:sldId id="330" r:id="rId14"/>
    <p:sldId id="293" r:id="rId15"/>
    <p:sldId id="278" r:id="rId16"/>
    <p:sldId id="332" r:id="rId17"/>
    <p:sldId id="294" r:id="rId18"/>
    <p:sldId id="280" r:id="rId19"/>
    <p:sldId id="331" r:id="rId20"/>
    <p:sldId id="296" r:id="rId21"/>
    <p:sldId id="283" r:id="rId22"/>
    <p:sldId id="329" r:id="rId23"/>
    <p:sldId id="295" r:id="rId24"/>
    <p:sldId id="286" r:id="rId25"/>
    <p:sldId id="333" r:id="rId26"/>
    <p:sldId id="299" r:id="rId27"/>
    <p:sldId id="288" r:id="rId28"/>
    <p:sldId id="338" r:id="rId29"/>
    <p:sldId id="297" r:id="rId30"/>
    <p:sldId id="274" r:id="rId31"/>
    <p:sldId id="336" r:id="rId32"/>
    <p:sldId id="298" r:id="rId33"/>
    <p:sldId id="291" r:id="rId34"/>
    <p:sldId id="334" r:id="rId35"/>
    <p:sldId id="300" r:id="rId36"/>
    <p:sldId id="301" r:id="rId37"/>
    <p:sldId id="335" r:id="rId38"/>
    <p:sldId id="302" r:id="rId39"/>
    <p:sldId id="303" r:id="rId40"/>
    <p:sldId id="272" r:id="rId41"/>
    <p:sldId id="337" r:id="rId42"/>
    <p:sldId id="304" r:id="rId43"/>
    <p:sldId id="305" r:id="rId44"/>
    <p:sldId id="339" r:id="rId45"/>
    <p:sldId id="306" r:id="rId46"/>
    <p:sldId id="307" r:id="rId47"/>
    <p:sldId id="340" r:id="rId48"/>
    <p:sldId id="308" r:id="rId49"/>
    <p:sldId id="309" r:id="rId50"/>
    <p:sldId id="341" r:id="rId51"/>
    <p:sldId id="310" r:id="rId52"/>
    <p:sldId id="311" r:id="rId53"/>
    <p:sldId id="342" r:id="rId54"/>
    <p:sldId id="312" r:id="rId55"/>
    <p:sldId id="313" r:id="rId56"/>
    <p:sldId id="343" r:id="rId57"/>
    <p:sldId id="314" r:id="rId58"/>
    <p:sldId id="315" r:id="rId59"/>
    <p:sldId id="350" r:id="rId60"/>
    <p:sldId id="316" r:id="rId61"/>
    <p:sldId id="317" r:id="rId62"/>
    <p:sldId id="345" r:id="rId63"/>
    <p:sldId id="318" r:id="rId64"/>
    <p:sldId id="319" r:id="rId65"/>
    <p:sldId id="346" r:id="rId66"/>
    <p:sldId id="320" r:id="rId67"/>
    <p:sldId id="321" r:id="rId68"/>
    <p:sldId id="347" r:id="rId69"/>
    <p:sldId id="322" r:id="rId70"/>
    <p:sldId id="323" r:id="rId71"/>
    <p:sldId id="352" r:id="rId72"/>
    <p:sldId id="351" r:id="rId73"/>
    <p:sldId id="324" r:id="rId74"/>
    <p:sldId id="326" r:id="rId75"/>
    <p:sldId id="353" r:id="rId76"/>
    <p:sldId id="268" r:id="rId77"/>
    <p:sldId id="271" r:id="rId78"/>
    <p:sldId id="269" r:id="rId79"/>
    <p:sldId id="270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44.jpe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8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5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jpeg"/><Relationship Id="rId7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jpeg"/><Relationship Id="rId26" Type="http://schemas.openxmlformats.org/officeDocument/2006/relationships/image" Target="../media/image31.png"/><Relationship Id="rId3" Type="http://schemas.openxmlformats.org/officeDocument/2006/relationships/image" Target="../media/image8.png"/><Relationship Id="rId21" Type="http://schemas.openxmlformats.org/officeDocument/2006/relationships/image" Target="../media/image26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5" Type="http://schemas.openxmlformats.org/officeDocument/2006/relationships/image" Target="../media/image10.gif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jpe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5.png"/><Relationship Id="rId4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e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5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5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6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UploadFile/8a67c0/repository-pattern-and-generic-repository-pattern/" TargetMode="External"/><Relationship Id="rId2" Type="http://schemas.openxmlformats.org/officeDocument/2006/relationships/hyperlink" Target="http://www.dotnetcurry.com/aspnet-mvc/1155/aspnet-mvc-repository-pattern-perform-database-oper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nnesdorfmann.com/android/evolution-of-the-repository-pattern" TargetMode="External"/><Relationship Id="rId5" Type="http://schemas.openxmlformats.org/officeDocument/2006/relationships/hyperlink" Target="https://www.codeproject.com/Articles/814768/CRUD-Operations-Using-the-Generic-Repository-Patte" TargetMode="External"/><Relationship Id="rId4" Type="http://schemas.openxmlformats.org/officeDocument/2006/relationships/hyperlink" Target="http://www.tugberkugurlu.com/archive/generic-repository-pattern-entity-framework-asp-net-mvc-and-unit-testing-triangle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ee658109.aspx" TargetMode="External"/><Relationship Id="rId2" Type="http://schemas.openxmlformats.org/officeDocument/2006/relationships/hyperlink" Target="https://martinfowler.com/bliki/PresentationDomainDataLayer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learning/practical-application-architecture-with-entity-framework-core/multi-layer-applications" TargetMode="External"/><Relationship Id="rId5" Type="http://schemas.openxmlformats.org/officeDocument/2006/relationships/hyperlink" Target="https://en.wikipedia.org/wiki/Multitier_architecture" TargetMode="External"/><Relationship Id="rId4" Type="http://schemas.openxmlformats.org/officeDocument/2006/relationships/hyperlink" Target="https://msdn.microsoft.com/en-us/library/ff648105.aspx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diferenca-entre-os-patterns-po-pojo-bo-dto-e-vo/28162" TargetMode="External"/><Relationship Id="rId7" Type="http://schemas.openxmlformats.org/officeDocument/2006/relationships/hyperlink" Target="http://www.ben-morris.com/pragmatic-rest-apis-without-hypermedia-and-hateoas/" TargetMode="External"/><Relationship Id="rId2" Type="http://schemas.openxmlformats.org/officeDocument/2006/relationships/hyperlink" Target="https://www.codeadventure.com/blog/why-you-should-use-value-objec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atzisblog.wordpress.com/2017/09/01/generating-hypermedia-links-for-an-asp-net-core-web-api/" TargetMode="External"/><Relationship Id="rId5" Type="http://schemas.openxmlformats.org/officeDocument/2006/relationships/hyperlink" Target="https://techbrij.com/generic-repository-unit-of-work-entity-framework-unit-testing-asp-net-mvc" TargetMode="External"/><Relationship Id="rId4" Type="http://schemas.openxmlformats.org/officeDocument/2006/relationships/hyperlink" Target="https://imasters.com.br/artigo/7293/linguagens/padroes-de-projeto-value-object?trace=1519021197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nordicapis.com/introduction-to-api-versioning-best-practices/" TargetMode="External"/><Relationship Id="rId2" Type="http://schemas.openxmlformats.org/officeDocument/2006/relationships/hyperlink" Target="https://msdn.microsoft.com/en-us/library/ff38425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55oIJuMUnDc" TargetMode="External"/><Relationship Id="rId5" Type="http://schemas.openxmlformats.org/officeDocument/2006/relationships/hyperlink" Target="https://www.troyhunt.com/your-api-versioning-is-wrong-which-is/" TargetMode="External"/><Relationship Id="rId4" Type="http://schemas.openxmlformats.org/officeDocument/2006/relationships/hyperlink" Target="http://www.patrickniezen.com/2016/2/11/api-versioning-with-mvc-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8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RESTFul</a:t>
            </a:r>
            <a:r>
              <a:rPr lang="pt-BR" dirty="0" smtClean="0"/>
              <a:t> </a:t>
            </a:r>
            <a:r>
              <a:rPr lang="pt-BR" dirty="0" err="1"/>
              <a:t>API's</a:t>
            </a:r>
            <a:r>
              <a:rPr lang="pt-BR" dirty="0"/>
              <a:t> do 0 à Nuvem Com ASP.NET Core 2.0 e </a:t>
            </a:r>
            <a:r>
              <a:rPr lang="pt-BR" dirty="0" err="1"/>
              <a:t>Docker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3963677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são web-services?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SOAP x REST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Request e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Tipos de parâmetros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Status codes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Verbos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Níveis de maturidade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HATEOAS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Autenticação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Indo além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Boas práticas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55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03: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Windows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2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" y="4805680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git ba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840" y="4805680"/>
            <a:ext cx="1417319" cy="141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385" y="4805680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heidi 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1" y="4783136"/>
            <a:ext cx="1462405" cy="14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121" y="467613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m para wind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999" y="1838000"/>
            <a:ext cx="8709837" cy="16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GIT/</a:t>
            </a:r>
            <a:r>
              <a:rPr lang="pt-BR" sz="2400" dirty="0" err="1" smtClean="0"/>
              <a:t>Gitbash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Heidi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04: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Configuração Do Ambiente No </a:t>
            </a:r>
            <a:r>
              <a:rPr lang="pt-BR" dirty="0" smtClean="0">
                <a:solidFill>
                  <a:schemeClr val="accent4"/>
                </a:solidFill>
              </a:rPr>
              <a:t>Linux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4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sultado de imagem para my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35" y="4876163"/>
            <a:ext cx="28575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postm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1" y="4747258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m para dock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45" y="4714871"/>
            <a:ext cx="3487856" cy="16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996" y="1579880"/>
            <a:ext cx="48101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m para visual studio c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801" y="4927600"/>
            <a:ext cx="3271520" cy="163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91" y="5077657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28" y="5077657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8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/>
              <a:t>Instalando </a:t>
            </a:r>
            <a:r>
              <a:rPr lang="pt-BR" sz="2400" dirty="0" smtClean="0"/>
              <a:t>o Virtual 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Criação da Máquina Virtual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</a:t>
            </a:r>
            <a:r>
              <a:rPr lang="pt-BR" sz="2400" dirty="0" err="1" smtClean="0"/>
              <a:t>Ubuntu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Visual Studio Code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.NET Core 2.0</a:t>
            </a:r>
          </a:p>
          <a:p>
            <a:pPr>
              <a:buClr>
                <a:schemeClr val="accent4"/>
              </a:buClr>
            </a:pPr>
            <a:r>
              <a:rPr lang="pt-BR" sz="2400" dirty="0"/>
              <a:t>Instalação </a:t>
            </a:r>
            <a:r>
              <a:rPr lang="pt-BR" sz="2400" dirty="0" smtClean="0"/>
              <a:t>do GIT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/>
              <a:t>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MySQL Workbench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/>
              <a:t>Postman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Instalação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Importação do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e corrigindo erros no Linux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99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05: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Primeiros Passos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m para first step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54" y="489070"/>
            <a:ext cx="85344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87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Criação do Repositório no </a:t>
            </a:r>
            <a:r>
              <a:rPr lang="pt-BR" sz="2400" dirty="0" err="1" smtClean="0"/>
              <a:t>Github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Clone na nossa máquina</a:t>
            </a:r>
          </a:p>
          <a:p>
            <a:pPr>
              <a:buClr>
                <a:schemeClr val="accent4"/>
              </a:buClr>
              <a:buFont typeface="Wingdings 3" panose="05040102010807070707" pitchFamily="18" charset="2"/>
              <a:buChar char=""/>
            </a:pPr>
            <a:r>
              <a:rPr lang="pt-BR" sz="2400" dirty="0" err="1" smtClean="0"/>
              <a:t>Scafold</a:t>
            </a:r>
            <a:r>
              <a:rPr lang="pt-BR" sz="2400" dirty="0" smtClean="0"/>
              <a:t> da primeira aplicação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Versionamento do código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Noções básicas de GIT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Apresentação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95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06: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Implementando Uma Calculadora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45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760" y="4947092"/>
            <a:ext cx="4307840" cy="159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91" y="5217572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m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809" y="659572"/>
            <a:ext cx="4287520" cy="42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verbo GET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e PATH </a:t>
            </a:r>
            <a:r>
              <a:rPr lang="pt-BR" sz="2400" dirty="0" err="1" smtClean="0"/>
              <a:t>Parameters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Validação de entrada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OK </a:t>
            </a:r>
            <a:r>
              <a:rPr lang="pt-BR" sz="2400" dirty="0" err="1" smtClean="0"/>
              <a:t>Result</a:t>
            </a:r>
            <a:r>
              <a:rPr lang="pt-BR" sz="2400" dirty="0" smtClean="0"/>
              <a:t> e Bad Request (Status code 200 e 400)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29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07: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Aprendendo Os Quatro Verbos Principais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43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428" y="5252534"/>
            <a:ext cx="1291331" cy="12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491" y="525253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860" y="4907248"/>
            <a:ext cx="2367977" cy="1850833"/>
          </a:xfrm>
          <a:prstGeom prst="rect">
            <a:avLst/>
          </a:prstGeom>
        </p:spPr>
      </p:pic>
      <p:pic>
        <p:nvPicPr>
          <p:cNvPr id="5122" name="Picture 2" descr="Resultado de imagem para PUT GET POST DELE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94" y="594994"/>
            <a:ext cx="9548331" cy="360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Git</a:t>
            </a:r>
            <a:r>
              <a:rPr lang="pt-BR" sz="2400" dirty="0" smtClean="0"/>
              <a:t>, .</a:t>
            </a:r>
            <a:r>
              <a:rPr lang="pt-BR" sz="2400" dirty="0" err="1" smtClean="0"/>
              <a:t>gitignore</a:t>
            </a:r>
            <a:r>
              <a:rPr lang="pt-BR" sz="2400" dirty="0" smtClean="0"/>
              <a:t> e </a:t>
            </a:r>
            <a:r>
              <a:rPr lang="pt-BR" sz="2400" dirty="0" err="1" smtClean="0"/>
              <a:t>store</a:t>
            </a:r>
            <a:r>
              <a:rPr lang="pt-BR" sz="2400" dirty="0" smtClean="0"/>
              <a:t> </a:t>
            </a:r>
            <a:r>
              <a:rPr lang="pt-BR" sz="2400" dirty="0" err="1" smtClean="0"/>
              <a:t>credentials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Scafold</a:t>
            </a:r>
            <a:r>
              <a:rPr lang="pt-BR" sz="2400" dirty="0" smtClean="0"/>
              <a:t> do CRUD de Persons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GET e POST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PUT e DELETE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 – SOC (Services)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08: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Integrando A Aplicação Ao Banco De Dados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35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67" y="527006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03" y="4923741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Datab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615" y="1126172"/>
            <a:ext cx="33051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75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639" y="5063503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3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Heidi e MySQL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- Criação da base de dados, tabelas e </a:t>
            </a:r>
            <a:r>
              <a:rPr lang="pt-BR" sz="2400" dirty="0" err="1" smtClean="0"/>
              <a:t>alter</a:t>
            </a:r>
            <a:r>
              <a:rPr lang="pt-BR" sz="2400" dirty="0" smtClean="0"/>
              <a:t> </a:t>
            </a:r>
            <a:r>
              <a:rPr lang="pt-BR" sz="2400" dirty="0" err="1" smtClean="0"/>
              <a:t>table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Pomelo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Entity</a:t>
            </a:r>
            <a:r>
              <a:rPr lang="pt-BR" sz="2400" dirty="0" smtClean="0"/>
              <a:t> Framework (</a:t>
            </a:r>
            <a:r>
              <a:rPr lang="pt-BR" sz="2400" dirty="0" err="1" smtClean="0"/>
              <a:t>Context</a:t>
            </a:r>
            <a:r>
              <a:rPr lang="pt-BR" sz="2400" dirty="0" smtClean="0"/>
              <a:t> e </a:t>
            </a:r>
            <a:r>
              <a:rPr lang="pt-BR" sz="2400" dirty="0" err="1" smtClean="0"/>
              <a:t>DbSet</a:t>
            </a:r>
            <a:r>
              <a:rPr lang="pt-BR" sz="2400" dirty="0" smtClean="0"/>
              <a:t>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Configuração da conexão </a:t>
            </a:r>
            <a:r>
              <a:rPr lang="pt-BR" sz="2400" dirty="0" err="1" smtClean="0"/>
              <a:t>appsettings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URL de inicialização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Tratamento de exceções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GET, POST, PUT e DELETE na prática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967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09:</a:t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Versionamento Da Nossa API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51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Quem sou eu?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esultado de imagem para api versioning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62" y="1325360"/>
            <a:ext cx="6128471" cy="29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ASP.NET Core </a:t>
            </a:r>
            <a:r>
              <a:rPr lang="pt-BR" sz="2400" dirty="0" err="1" smtClean="0"/>
              <a:t>Versioning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onde começar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convenção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PATH/</a:t>
            </a:r>
            <a:r>
              <a:rPr lang="pt-BR" sz="2400" dirty="0" err="1" smtClean="0"/>
              <a:t>Route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Por </a:t>
            </a:r>
            <a:r>
              <a:rPr lang="pt-BR" sz="2400" dirty="0" err="1" smtClean="0"/>
              <a:t>namespace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10: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 Adotando Uma Arquitetura Em Camadas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3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ProjetoAulas\RestWithASP-NETUdemy\Documents\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" y="-685800"/>
            <a:ext cx="9249802" cy="614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11" y="5217571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06" y="5114291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540" y="5007167"/>
            <a:ext cx="2367977" cy="1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Overview Arquitetural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Controller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Service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Repository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 smtClean="0">
                <a:solidFill>
                  <a:schemeClr val="accent4"/>
                </a:solidFill>
              </a:rPr>
              <a:t>Migrations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8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7" y="5300544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519" y="5093357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537" y="5353791"/>
            <a:ext cx="3343929" cy="9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58" y="501025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495" y="392018"/>
            <a:ext cx="6366971" cy="44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Adição e configuração do Evolve no projeto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MySQL Data Driver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Refactory</a:t>
            </a:r>
            <a:r>
              <a:rPr lang="pt-BR" sz="2400" dirty="0" smtClean="0"/>
              <a:t> no </a:t>
            </a:r>
            <a:r>
              <a:rPr lang="pt-BR" sz="2400" dirty="0" err="1" smtClean="0"/>
              <a:t>Startup.cs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Migrations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Changelog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Criação de novas tabelas</a:t>
            </a:r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6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</a:t>
            </a:r>
            <a:r>
              <a:rPr lang="pt-BR" dirty="0" err="1">
                <a:solidFill>
                  <a:schemeClr val="accent4"/>
                </a:solidFill>
              </a:rPr>
              <a:t>Generic</a:t>
            </a: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Repository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0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pository Patter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99" y="59623"/>
            <a:ext cx="7466344" cy="51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1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As tecnologias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35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46" y="-1662896"/>
            <a:ext cx="12576585" cy="9528466"/>
          </a:xfrm>
        </p:spPr>
      </p:pic>
      <p:pic>
        <p:nvPicPr>
          <p:cNvPr id="5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5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Novo Controller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Data </a:t>
            </a:r>
            <a:r>
              <a:rPr lang="pt-BR" sz="2400" dirty="0" err="1" smtClean="0"/>
              <a:t>Annotations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Generic</a:t>
            </a:r>
            <a:r>
              <a:rPr lang="pt-BR" sz="2400" dirty="0" smtClean="0"/>
              <a:t> </a:t>
            </a:r>
            <a:r>
              <a:rPr lang="pt-BR" sz="2400" dirty="0" err="1" smtClean="0"/>
              <a:t>Repository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Integrando o </a:t>
            </a:r>
            <a:r>
              <a:rPr lang="pt-BR" sz="2400" dirty="0" err="1"/>
              <a:t>Generic</a:t>
            </a:r>
            <a:r>
              <a:rPr lang="pt-BR" sz="2400" dirty="0"/>
              <a:t> </a:t>
            </a:r>
            <a:r>
              <a:rPr lang="pt-BR" sz="2400" dirty="0" err="1" smtClean="0"/>
              <a:t>Repository</a:t>
            </a:r>
            <a:r>
              <a:rPr lang="pt-BR" sz="2400" dirty="0"/>
              <a:t> </a:t>
            </a:r>
            <a:r>
              <a:rPr lang="pt-BR" sz="2400" dirty="0" smtClean="0"/>
              <a:t>ao Business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Injeção de dependências com tipos genéricos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Ajustando problemas com a </a:t>
            </a:r>
            <a:r>
              <a:rPr lang="pt-BR" sz="2400" dirty="0" err="1" smtClean="0"/>
              <a:t>DataContract</a:t>
            </a:r>
            <a:endParaRPr lang="pt-BR" sz="2400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Padrão De Projeto Value </a:t>
            </a:r>
            <a:r>
              <a:rPr lang="pt-BR" dirty="0" err="1">
                <a:solidFill>
                  <a:schemeClr val="accent4"/>
                </a:solidFill>
              </a:rPr>
              <a:t>Object</a:t>
            </a:r>
            <a:r>
              <a:rPr lang="pt-BR" dirty="0">
                <a:solidFill>
                  <a:schemeClr val="accent4"/>
                </a:solidFill>
              </a:rPr>
              <a:t> (VO)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" descr="D:\ProjetoAulas\RestWithASP-NETUdemy\Documents\VO 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4943" y="-1115488"/>
            <a:ext cx="13183563" cy="77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79" y="5194132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Resultado de imagem para sql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13907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2693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esultado de imagem para visual studi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36530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02" y="5547546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Refactory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O Padrão de Projetos Value </a:t>
            </a:r>
            <a:r>
              <a:rPr lang="pt-BR" sz="2400" dirty="0" err="1" smtClean="0"/>
              <a:t>Object</a:t>
            </a:r>
            <a:r>
              <a:rPr lang="pt-BR" sz="2400" dirty="0" smtClean="0"/>
              <a:t> (VO)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Encapsulamento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Segurança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Separação de conceitos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Adapters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14: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Data </a:t>
            </a:r>
            <a:r>
              <a:rPr lang="pt-BR" dirty="0" err="1">
                <a:solidFill>
                  <a:schemeClr val="accent4"/>
                </a:solidFill>
              </a:rPr>
              <a:t>Contract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593" y="5093357"/>
            <a:ext cx="1450508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m para data contract serializa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38" y="1021081"/>
            <a:ext cx="7392555" cy="342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Data </a:t>
            </a:r>
            <a:r>
              <a:rPr lang="pt-BR" sz="2400" dirty="0" err="1" smtClean="0"/>
              <a:t>contract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Name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Order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4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15: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Content </a:t>
            </a:r>
            <a:r>
              <a:rPr lang="pt-BR" dirty="0" err="1">
                <a:solidFill>
                  <a:schemeClr val="accent4"/>
                </a:solidFill>
              </a:rPr>
              <a:t>Negociation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7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34" y="1484514"/>
            <a:ext cx="2676592" cy="290971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7474" y="1484514"/>
            <a:ext cx="2674944" cy="289066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5100" y="1484514"/>
            <a:ext cx="2586968" cy="288113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5957" y="1484514"/>
            <a:ext cx="2637114" cy="28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6" y="98140"/>
            <a:ext cx="1666829" cy="1302809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6" y="1164129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88" y="4546046"/>
            <a:ext cx="1042621" cy="10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sultado de imagem para mysq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453" y="190622"/>
            <a:ext cx="2714226" cy="140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Resultado de imagem para heidi SQ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913" y="1678724"/>
            <a:ext cx="954568" cy="95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Resultado de imagem para postma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30" y="3797436"/>
            <a:ext cx="1592346" cy="159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Resultado de imagem para window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010" y="184256"/>
            <a:ext cx="3832784" cy="70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m relacionad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636" y="0"/>
            <a:ext cx="3109975" cy="153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esultado de imagem para visual studio code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23156" r="18467" b="20334"/>
          <a:stretch/>
        </p:blipFill>
        <p:spPr bwMode="auto">
          <a:xfrm>
            <a:off x="1666919" y="4629286"/>
            <a:ext cx="2193599" cy="99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sultado de imagem para gi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921" y="1321749"/>
            <a:ext cx="1149391" cy="11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esultado de imagem para mysql workbench log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70" y="1608153"/>
            <a:ext cx="257175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Resultado de imagem para dock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9" y="2073453"/>
            <a:ext cx="3312976" cy="155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Resultado de imagem para git bash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161" y="1361330"/>
            <a:ext cx="1070230" cy="107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m para github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7" y="2496972"/>
            <a:ext cx="3313901" cy="122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3" y="5623013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942" y="5289360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Resultado de imagem para sql 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401" y="1673322"/>
            <a:ext cx="970910" cy="97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86" y="1587296"/>
            <a:ext cx="1150763" cy="115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s://trello-attachments.s3.amazonaws.com/5669714ffa505002cc8cea13/5a09e882345f37f6e9c99fcc/2c60c4ccf0e295fe9003abd63ecf59bb/imag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63" y="2750177"/>
            <a:ext cx="2997830" cy="83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277" y="5389782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989716" y="3843878"/>
            <a:ext cx="2763853" cy="702168"/>
          </a:xfrm>
          <a:prstGeom prst="rect">
            <a:avLst/>
          </a:prstGeom>
        </p:spPr>
      </p:pic>
      <p:pic>
        <p:nvPicPr>
          <p:cNvPr id="30" name="Picture 2" descr="Resultado de imagem para Swagger logo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716" y="4506101"/>
            <a:ext cx="2653912" cy="70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Resultado de imagem para docker compose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99" y="3466814"/>
            <a:ext cx="2736447" cy="157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sultado de imagem para powershell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92" y="5493541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Resultado de imagem para Azure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0" y="2939867"/>
            <a:ext cx="3256341" cy="23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99296" y="2207973"/>
            <a:ext cx="982470" cy="1068040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958645" y="3075323"/>
            <a:ext cx="981865" cy="1061048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972530" y="4242297"/>
            <a:ext cx="967980" cy="104706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6" y="2836879"/>
            <a:ext cx="2642275" cy="7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Content </a:t>
            </a:r>
            <a:r>
              <a:rPr lang="pt-BR" sz="2400" dirty="0" err="1" smtClean="0"/>
              <a:t>negociation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XML </a:t>
            </a:r>
            <a:r>
              <a:rPr lang="pt-BR" sz="2400" dirty="0" err="1" smtClean="0"/>
              <a:t>formatters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Serializer</a:t>
            </a:r>
            <a:r>
              <a:rPr lang="pt-BR" sz="2400" dirty="0" smtClean="0"/>
              <a:t> </a:t>
            </a:r>
            <a:r>
              <a:rPr lang="pt-BR" sz="2400" dirty="0" err="1" smtClean="0"/>
              <a:t>formatters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Media </a:t>
            </a:r>
            <a:r>
              <a:rPr lang="pt-BR" sz="2400" dirty="0" err="1" smtClean="0"/>
              <a:t>type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Formatter</a:t>
            </a:r>
            <a:r>
              <a:rPr lang="pt-BR" sz="2400" dirty="0" smtClean="0"/>
              <a:t> </a:t>
            </a:r>
            <a:r>
              <a:rPr lang="pt-BR" sz="2400" dirty="0" err="1" smtClean="0"/>
              <a:t>mappings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Header </a:t>
            </a:r>
            <a:r>
              <a:rPr lang="pt-BR" sz="2400" dirty="0" err="1" smtClean="0"/>
              <a:t>params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0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16: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HATEOAS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0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sultado de imagem para HATEOA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29" y="1722120"/>
            <a:ext cx="8272204" cy="198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056" y="5153782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O que é HATEOAS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Content </a:t>
            </a:r>
            <a:r>
              <a:rPr lang="pt-BR" sz="2400" dirty="0" err="1" smtClean="0"/>
              <a:t>Enricher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Hypermedia</a:t>
            </a:r>
            <a:r>
              <a:rPr lang="pt-BR" sz="2400" dirty="0" smtClean="0"/>
              <a:t> </a:t>
            </a:r>
            <a:r>
              <a:rPr lang="pt-BR" sz="2400" dirty="0" err="1" smtClean="0"/>
              <a:t>Filters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Filter</a:t>
            </a:r>
            <a:r>
              <a:rPr lang="pt-BR" sz="2400" dirty="0" smtClean="0"/>
              <a:t> </a:t>
            </a:r>
            <a:r>
              <a:rPr lang="pt-BR" sz="2400" dirty="0" err="1" smtClean="0"/>
              <a:t>Options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Ajustando o bug do </a:t>
            </a:r>
            <a:r>
              <a:rPr lang="pt-BR" sz="2400" dirty="0" err="1" smtClean="0"/>
              <a:t>Routes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17: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 err="1">
                <a:solidFill>
                  <a:schemeClr val="accent4"/>
                </a:solidFill>
              </a:rPr>
              <a:t>Swagger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6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130" y="1346726"/>
            <a:ext cx="5746870" cy="1460016"/>
          </a:xfrm>
          <a:prstGeom prst="rect">
            <a:avLst/>
          </a:prstGeom>
        </p:spPr>
      </p:pic>
      <p:pic>
        <p:nvPicPr>
          <p:cNvPr id="18" name="Picture 2" descr="Resultado de imagem para Swagger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50" y="2737679"/>
            <a:ext cx="5518270" cy="146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6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Documentação com </a:t>
            </a:r>
            <a:r>
              <a:rPr lang="pt-BR" sz="2400" dirty="0" err="1" smtClean="0"/>
              <a:t>Swagger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Nuget</a:t>
            </a:r>
            <a:r>
              <a:rPr lang="pt-BR" sz="2400" dirty="0" smtClean="0"/>
              <a:t> e </a:t>
            </a:r>
            <a:r>
              <a:rPr lang="pt-BR" sz="2400" dirty="0" err="1" smtClean="0"/>
              <a:t>Swasbuckle</a:t>
            </a:r>
            <a:r>
              <a:rPr lang="pt-BR" sz="2400" dirty="0" smtClean="0"/>
              <a:t> ASP.NET Core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Documentando os nossos </a:t>
            </a:r>
            <a:r>
              <a:rPr lang="pt-BR" sz="2400" dirty="0" err="1" smtClean="0"/>
              <a:t>controllers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Importando </a:t>
            </a:r>
            <a:r>
              <a:rPr lang="pt-BR" sz="2400" dirty="0" err="1" smtClean="0"/>
              <a:t>Swagger</a:t>
            </a:r>
            <a:r>
              <a:rPr lang="pt-BR" sz="2400" dirty="0" smtClean="0"/>
              <a:t> </a:t>
            </a:r>
            <a:r>
              <a:rPr lang="pt-BR" sz="2400" dirty="0" err="1" smtClean="0"/>
              <a:t>collections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86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18: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Autenticação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9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61" y="5414656"/>
            <a:ext cx="3568540" cy="1046108"/>
          </a:xfrm>
          <a:prstGeom prst="rect">
            <a:avLst/>
          </a:prstGeom>
        </p:spPr>
      </p:pic>
      <p:pic>
        <p:nvPicPr>
          <p:cNvPr id="10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4790647" y="438598"/>
            <a:ext cx="2657309" cy="426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39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Configurações de Segurança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Novas </a:t>
            </a:r>
            <a:r>
              <a:rPr lang="pt-BR" sz="2400" dirty="0" err="1" smtClean="0"/>
              <a:t>Migrations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UserRepository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Login</a:t>
            </a:r>
            <a:r>
              <a:rPr lang="pt-BR" sz="2400" dirty="0" smtClean="0"/>
              <a:t> Controller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Configrações</a:t>
            </a:r>
            <a:r>
              <a:rPr lang="pt-BR" sz="2400" dirty="0" smtClean="0"/>
              <a:t> no </a:t>
            </a:r>
            <a:r>
              <a:rPr lang="pt-BR" sz="2400" dirty="0" err="1" smtClean="0"/>
              <a:t>Startup.cs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Token -JWT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err="1" smtClean="0"/>
              <a:t>Environments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Bearer</a:t>
            </a:r>
            <a:r>
              <a:rPr lang="pt-BR" sz="2400" dirty="0" smtClean="0"/>
              <a:t> Token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Autorization</a:t>
            </a:r>
            <a:r>
              <a:rPr lang="pt-BR" sz="2400" dirty="0" smtClean="0"/>
              <a:t> via Header Param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237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216" y="2349802"/>
            <a:ext cx="1247840" cy="1247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9" y="-73792"/>
            <a:ext cx="1851123" cy="1446855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90" y="1181937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472523" y="2280339"/>
            <a:ext cx="863460" cy="13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8" y="5293773"/>
            <a:ext cx="1277620" cy="1277620"/>
          </a:xfrm>
          <a:prstGeom prst="rect">
            <a:avLst/>
          </a:prstGeom>
        </p:spPr>
      </p:pic>
      <p:pic>
        <p:nvPicPr>
          <p:cNvPr id="14" name="Picture 2" descr="https://tecnoblog.net/wp-content/uploads/2018/04/Classifica%C3%A7%C3%A3o-Indicativa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0" b="57752"/>
          <a:stretch/>
        </p:blipFill>
        <p:spPr bwMode="auto">
          <a:xfrm>
            <a:off x="472523" y="3874607"/>
            <a:ext cx="1899666" cy="1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8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19: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O Verbo PATH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4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99" y="6733"/>
            <a:ext cx="10733265" cy="50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PATCH x PUT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Quando usar PATCH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Adição de novos itens à </a:t>
            </a:r>
            <a:r>
              <a:rPr lang="pt-BR" sz="2400" dirty="0" err="1" smtClean="0"/>
              <a:t>collection</a:t>
            </a:r>
            <a:r>
              <a:rPr lang="pt-BR" sz="2400" dirty="0" smtClean="0"/>
              <a:t>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20: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Query </a:t>
            </a:r>
            <a:r>
              <a:rPr lang="pt-BR" dirty="0" err="1">
                <a:solidFill>
                  <a:schemeClr val="accent4"/>
                </a:solidFill>
              </a:rPr>
              <a:t>Params</a:t>
            </a:r>
            <a:r>
              <a:rPr lang="pt-BR" dirty="0">
                <a:solidFill>
                  <a:schemeClr val="accent4"/>
                </a:solidFill>
              </a:rPr>
              <a:t> E Busca Paginada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3794" name="Picture 2" descr="Resultado de imagem para pagin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573903"/>
            <a:ext cx="11028202" cy="355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github.com/leandrocgsi/Tapioca.HATEOAS/blob/master/images/logos/blue_link.jpeg?raw=tru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086" y="5184546"/>
            <a:ext cx="1199482" cy="11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6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Query </a:t>
            </a:r>
            <a:r>
              <a:rPr lang="pt-BR" sz="2400" dirty="0" err="1" smtClean="0"/>
              <a:t>Params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Path </a:t>
            </a:r>
            <a:r>
              <a:rPr lang="pt-BR" sz="2400" dirty="0" err="1" smtClean="0"/>
              <a:t>Params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Repositório específico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SQL – Queries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LINQ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Equals</a:t>
            </a:r>
            <a:r>
              <a:rPr lang="pt-BR" sz="2400" dirty="0" smtClean="0"/>
              <a:t> e </a:t>
            </a:r>
            <a:r>
              <a:rPr lang="pt-BR" sz="2400" dirty="0" err="1" smtClean="0"/>
              <a:t>contains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21: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Trabalhando Com Arquivos</a:t>
            </a: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entity framework core 2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331" y="5010256"/>
            <a:ext cx="2381250" cy="145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Resultado de imagem para sq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73" y="5224184"/>
            <a:ext cx="1120207" cy="11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0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10" descr="Resultado de imagem para Microsoft AspNetCore Mvc Versio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38" y="5040736"/>
            <a:ext cx="1303655" cy="130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6" name="Picture 2" descr="Resultado de imagem para download pd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26" y="396575"/>
            <a:ext cx="71056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2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8596668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err="1" smtClean="0"/>
              <a:t>Directory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System.IO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Byte </a:t>
            </a:r>
            <a:r>
              <a:rPr lang="pt-BR" sz="2400" dirty="0" err="1" smtClean="0"/>
              <a:t>Array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File Controller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Setando</a:t>
            </a:r>
            <a:r>
              <a:rPr lang="pt-BR" sz="2400" dirty="0" smtClean="0"/>
              <a:t> Byte </a:t>
            </a:r>
            <a:r>
              <a:rPr lang="pt-BR" sz="2400" dirty="0" err="1" smtClean="0"/>
              <a:t>Array</a:t>
            </a:r>
            <a:r>
              <a:rPr lang="pt-BR" sz="2400" dirty="0" smtClean="0"/>
              <a:t> na Response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Testes no </a:t>
            </a:r>
            <a:r>
              <a:rPr lang="pt-BR" sz="2400" dirty="0" err="1" smtClean="0"/>
              <a:t>Postman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6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22: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Adicionando Suporte Ao </a:t>
            </a:r>
            <a:r>
              <a:rPr lang="pt-BR" dirty="0" err="1">
                <a:solidFill>
                  <a:schemeClr val="accent4"/>
                </a:solidFill>
              </a:rPr>
              <a:t>Docker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O Projeto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3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m para visual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335" y="5121466"/>
            <a:ext cx="1422399" cy="14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2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35" y="622084"/>
            <a:ext cx="4943475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09" y="4940878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86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82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Adicionando suporte ao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no projeto</a:t>
            </a:r>
          </a:p>
          <a:p>
            <a:pPr>
              <a:buClr>
                <a:schemeClr val="accent4"/>
              </a:buClr>
            </a:pPr>
            <a:r>
              <a:rPr lang="pt-BR" sz="2400" dirty="0" err="1"/>
              <a:t>Dockerfiles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O </a:t>
            </a:r>
            <a:r>
              <a:rPr lang="pt-BR" sz="2400" dirty="0" err="1" smtClean="0"/>
              <a:t>Compose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Compose.yml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Imagens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Commands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Environments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43092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Volumes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Portas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Conexões</a:t>
            </a:r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Timezones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Restauração da base via SQL </a:t>
            </a:r>
            <a:r>
              <a:rPr lang="pt-BR" sz="2400" dirty="0" err="1" smtClean="0"/>
              <a:t>dump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err="1" smtClean="0"/>
              <a:t>Docker</a:t>
            </a:r>
            <a:r>
              <a:rPr lang="pt-BR" sz="2400" dirty="0" smtClean="0"/>
              <a:t> na linha de comando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Tornando o projeto </a:t>
            </a:r>
            <a:r>
              <a:rPr lang="pt-BR" sz="2400" dirty="0" err="1" smtClean="0"/>
              <a:t>multiplataforma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451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Restaurando a base com Shell Script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Comandos do </a:t>
            </a:r>
            <a:r>
              <a:rPr lang="pt-BR" sz="2400" dirty="0" err="1" smtClean="0"/>
              <a:t>Docker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Comandos do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</a:t>
            </a:r>
            <a:r>
              <a:rPr lang="pt-BR" sz="2400" dirty="0" err="1" smtClean="0"/>
              <a:t>Compose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Executando o projeto no </a:t>
            </a:r>
            <a:r>
              <a:rPr lang="pt-BR" sz="2400" dirty="0" err="1" smtClean="0"/>
              <a:t>Docker</a:t>
            </a:r>
            <a:r>
              <a:rPr lang="pt-BR" sz="2400" dirty="0" smtClean="0"/>
              <a:t> Toolbox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Rodando no Visual Studio em Máquina com </a:t>
            </a:r>
            <a:r>
              <a:rPr lang="pt-BR" sz="2400" dirty="0" err="1" smtClean="0"/>
              <a:t>HyperV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Rodando no </a:t>
            </a:r>
            <a:r>
              <a:rPr lang="pt-BR" sz="2400" dirty="0" err="1" smtClean="0"/>
              <a:t>Powershell</a:t>
            </a:r>
            <a:r>
              <a:rPr lang="pt-BR" sz="2400" dirty="0" smtClean="0"/>
              <a:t> em </a:t>
            </a:r>
            <a:r>
              <a:rPr lang="pt-BR" sz="2400" dirty="0"/>
              <a:t>Máquina com </a:t>
            </a:r>
            <a:r>
              <a:rPr lang="pt-BR" sz="2400" dirty="0" err="1"/>
              <a:t>HyperV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Troubleshoot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Visualizando logs do container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Acessando o container via SSH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6027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Seção </a:t>
            </a:r>
            <a:r>
              <a:rPr lang="pt-BR" dirty="0" smtClean="0">
                <a:solidFill>
                  <a:schemeClr val="accent4"/>
                </a:solidFill>
              </a:rPr>
              <a:t>23:</a:t>
            </a:r>
            <a:r>
              <a:rPr lang="pt-BR" dirty="0">
                <a:solidFill>
                  <a:schemeClr val="accent4"/>
                </a:solidFill>
              </a:rPr>
              <a:t/>
            </a:r>
            <a:br>
              <a:rPr lang="pt-BR" dirty="0">
                <a:solidFill>
                  <a:schemeClr val="accent4"/>
                </a:solidFill>
              </a:rPr>
            </a:br>
            <a:r>
              <a:rPr lang="pt-BR" dirty="0">
                <a:solidFill>
                  <a:schemeClr val="accent4"/>
                </a:solidFill>
              </a:rPr>
              <a:t> </a:t>
            </a:r>
            <a:r>
              <a:rPr lang="pt-BR" dirty="0" err="1">
                <a:solidFill>
                  <a:schemeClr val="accent4"/>
                </a:solidFill>
              </a:rPr>
              <a:t>Deploy</a:t>
            </a:r>
            <a:r>
              <a:rPr lang="pt-BR" dirty="0">
                <a:solidFill>
                  <a:schemeClr val="accent4"/>
                </a:solidFill>
              </a:rPr>
              <a:t> Na </a:t>
            </a:r>
            <a:r>
              <a:rPr lang="pt-BR" dirty="0" err="1">
                <a:solidFill>
                  <a:schemeClr val="accent4"/>
                </a:solidFill>
              </a:rPr>
              <a:t>Azure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60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Resultado de imagem para asp.net core 2.0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384" y="5284118"/>
            <a:ext cx="4139036" cy="109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XML file format symbol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6082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9" y="5284118"/>
            <a:ext cx="1659094" cy="146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Resultado de imagem para docker compo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47" y="5038794"/>
            <a:ext cx="3095625" cy="178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6" name="Picture 6" descr="Resultado de imagem para powershe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20" y="5317298"/>
            <a:ext cx="3066415" cy="122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0" name="Picture 2" descr="Resultado de imagem para Az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35" y="538208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4587" y="2212344"/>
            <a:ext cx="4524394" cy="3880773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4"/>
              </a:buClr>
            </a:pPr>
            <a:r>
              <a:rPr lang="pt-BR" sz="2400" dirty="0" smtClean="0"/>
              <a:t>Criando uma conta no </a:t>
            </a:r>
            <a:r>
              <a:rPr lang="pt-BR" sz="2400" dirty="0" err="1" smtClean="0"/>
              <a:t>DockerHub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/>
              <a:t>Criando uma conta </a:t>
            </a:r>
            <a:r>
              <a:rPr lang="pt-BR" sz="2400" dirty="0" smtClean="0"/>
              <a:t>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Acessando o portal </a:t>
            </a:r>
            <a:r>
              <a:rPr lang="pt-BR" sz="2400" dirty="0" err="1" smtClean="0"/>
              <a:t>Azure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err="1"/>
              <a:t>Logando</a:t>
            </a:r>
            <a:r>
              <a:rPr lang="pt-BR" sz="2400" dirty="0"/>
              <a:t> no </a:t>
            </a:r>
            <a:r>
              <a:rPr lang="pt-BR" sz="2400" dirty="0" err="1"/>
              <a:t>DockerHub</a:t>
            </a:r>
            <a:r>
              <a:rPr lang="pt-BR" sz="2400" dirty="0"/>
              <a:t> via </a:t>
            </a:r>
            <a:r>
              <a:rPr lang="pt-BR" sz="2400" dirty="0" err="1"/>
              <a:t>Powershell</a:t>
            </a:r>
            <a:endParaRPr lang="pt-BR" sz="2400" dirty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Enviando imagens para o </a:t>
            </a:r>
            <a:r>
              <a:rPr lang="pt-BR" sz="2400" dirty="0" err="1" smtClean="0"/>
              <a:t>DockerHub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Criando recursos 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Recapitulando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5539756" y="2212343"/>
            <a:ext cx="39636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pt-BR" sz="2400" dirty="0" smtClean="0"/>
              <a:t>Implantação</a:t>
            </a:r>
            <a:r>
              <a:rPr lang="pt-BR" sz="2400" dirty="0"/>
              <a:t> no Microsoft </a:t>
            </a:r>
            <a:r>
              <a:rPr lang="pt-BR" sz="2400" dirty="0" err="1" smtClean="0"/>
              <a:t>Azure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r>
              <a:rPr lang="pt-BR" sz="2400" dirty="0" smtClean="0"/>
              <a:t>Conexões com a base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Ajustes na base de dados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Visualizando os logs do contêiner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Habilitando Integração Contínua – CI</a:t>
            </a:r>
          </a:p>
          <a:p>
            <a:pPr>
              <a:buClr>
                <a:schemeClr val="accent4"/>
              </a:buClr>
            </a:pPr>
            <a:r>
              <a:rPr lang="pt-BR" sz="2400" dirty="0" smtClean="0"/>
              <a:t>Testando no </a:t>
            </a:r>
            <a:r>
              <a:rPr lang="pt-BR" sz="2400" dirty="0" err="1" smtClean="0"/>
              <a:t>Postman</a:t>
            </a:r>
            <a:endParaRPr lang="pt-BR" sz="2400" dirty="0" smtClean="0"/>
          </a:p>
          <a:p>
            <a:pPr>
              <a:buClr>
                <a:schemeClr val="accent4"/>
              </a:buClr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14369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www.dotnetcurry.com/aspnet-mvc/1155/aspnet-mvc-repository-pattern-perform-database-operations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https://www.c-sharpcorner.com/UploadFile/8a67c0/repository-pattern-and-generic-repository-pattern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www.tugberkugurlu.com/archive/generic-repository-pattern-entity-framework-asp-net-mvc-and-unit-testing-triangle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www.codeproject.com/Articles/814768/CRUD-Operations-Using-the-Generic-Repository-Patte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hannesdorfmann.com/android/evolution-of-the-repository-pattern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martinfowler.com/bliki/PresentationDomainDataLayering.html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msdn.microsoft.com/en-us/library/ee658109.aspx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msdn.microsoft.com/en-us/library/ff648105.aspx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</a:t>
            </a:r>
            <a:r>
              <a:rPr lang="pt-BR" dirty="0" smtClean="0">
                <a:hlinkClick r:id="rId5"/>
              </a:rPr>
              <a:t>en.wikipedia.org/wiki/Multitier_architecture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www.linkedin.com/learning/practical-application-architecture-with-entity-framework-core/multi-layer-applications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0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>
                <a:hlinkClick r:id="rId2"/>
              </a:rPr>
              <a:t>https://martinfowler.com/bliki/ValueObject.html</a:t>
            </a:r>
            <a:endParaRPr lang="pt-BR" dirty="0" smtClean="0">
              <a:hlinkClick r:id="rId2"/>
            </a:endParaRPr>
          </a:p>
          <a:p>
            <a:endParaRPr lang="pt-BR" dirty="0">
              <a:hlinkClick r:id="rId2"/>
            </a:endParaRP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www.codeadventure.com/blog/why-you-should-use-value-objects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www.devmedia.com.br/diferenca-entre-os-patterns-po-pojo-bo-dto-e-vo/28162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imasters.com.br/artigo/7293/linguagens/padroes-de-projeto-value-object?trace=1519021197</a:t>
            </a:r>
            <a:endParaRPr lang="pt-BR" dirty="0" smtClean="0"/>
          </a:p>
          <a:p>
            <a:endParaRPr lang="pt-BR" dirty="0" smtClean="0"/>
          </a:p>
          <a:p>
            <a:r>
              <a:rPr lang="en-US" dirty="0"/>
              <a:t>[Generic Repository and Unit of Work Pattern, Entity Framework, Unit Testing, </a:t>
            </a:r>
            <a:r>
              <a:rPr lang="en-US" dirty="0" err="1"/>
              <a:t>Autofac</a:t>
            </a:r>
            <a:r>
              <a:rPr lang="en-US" dirty="0"/>
              <a:t> </a:t>
            </a:r>
            <a:r>
              <a:rPr lang="en-US" dirty="0" err="1"/>
              <a:t>IoC</a:t>
            </a:r>
            <a:r>
              <a:rPr lang="en-US" dirty="0"/>
              <a:t> Container and ASP.NET MVC](</a:t>
            </a:r>
            <a:r>
              <a:rPr lang="en-US" dirty="0">
                <a:hlinkClick r:id="rId5"/>
              </a:rPr>
              <a:t>https://techbrij.com/generic-repository-unit-of-work-entity-framework-unit-testing-asp-net-mvc</a:t>
            </a:r>
            <a:r>
              <a:rPr lang="en-US" dirty="0" smtClean="0"/>
              <a:t>)</a:t>
            </a:r>
          </a:p>
          <a:p>
            <a:r>
              <a:rPr lang="en-US" dirty="0" smtClean="0"/>
              <a:t>[</a:t>
            </a:r>
            <a:r>
              <a:rPr lang="en-US" dirty="0"/>
              <a:t>HATEOAS](</a:t>
            </a:r>
            <a:r>
              <a:rPr lang="en-US" dirty="0">
                <a:hlinkClick r:id="rId6"/>
              </a:rPr>
              <a:t>https://</a:t>
            </a:r>
            <a:r>
              <a:rPr lang="en-US">
                <a:hlinkClick r:id="rId6"/>
              </a:rPr>
              <a:t>shatzisblog.wordpress.com/2017/09/01/generating-hypermedia-links-for-an-asp-net-core-web-api</a:t>
            </a:r>
            <a:r>
              <a:rPr lang="en-US" smtClean="0">
                <a:hlinkClick r:id="rId6"/>
              </a:rPr>
              <a:t>/</a:t>
            </a:r>
            <a:r>
              <a:rPr lang="en-US" smtClean="0"/>
              <a:t>)</a:t>
            </a:r>
            <a:endParaRPr lang="en-US" dirty="0"/>
          </a:p>
          <a:p>
            <a:r>
              <a:rPr lang="en-US" dirty="0"/>
              <a:t>[Pragmatic REST: APIs without hypermedia and HATEOAS](</a:t>
            </a:r>
            <a:r>
              <a:rPr lang="en-US" dirty="0">
                <a:hlinkClick r:id="rId7"/>
              </a:rPr>
              <a:t>http://www.ben-morris.com/pragmatic-rest-apis-without-hypermedia-and-hateoas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msdn.microsoft.com/en-us/library/ff384251.aspx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https://nordicapis.com/introduction-to-api-versioning-best-practices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www.patrickniezen.com/2016/2/11/api-versioning-with-mvc-6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https://www.troyhunt.com/your-api-versioning-is-wrong-which-is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</a:t>
            </a:r>
            <a:r>
              <a:rPr lang="pt-BR" dirty="0" smtClean="0">
                <a:hlinkClick r:id="rId6"/>
              </a:rPr>
              <a:t>www.youtube.com/watch?v=55oIJuMUnDc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78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055370"/>
            <a:ext cx="12192000" cy="1629544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accent4"/>
                </a:solidFill>
              </a:rPr>
              <a:t>Seção 02:</a:t>
            </a:r>
            <a:br>
              <a:rPr lang="pt-BR" dirty="0" smtClean="0">
                <a:solidFill>
                  <a:schemeClr val="accent4"/>
                </a:solidFill>
              </a:rPr>
            </a:br>
            <a:r>
              <a:rPr lang="pt-BR" dirty="0" smtClean="0">
                <a:solidFill>
                  <a:schemeClr val="accent4"/>
                </a:solidFill>
              </a:rPr>
              <a:t>Fundamentos Teóricos Do REST</a:t>
            </a:r>
            <a:endParaRPr lang="pt-BR" dirty="0">
              <a:solidFill>
                <a:schemeClr val="accent4"/>
              </a:solidFill>
            </a:endParaRPr>
          </a:p>
        </p:txBody>
      </p:sp>
      <p:pic>
        <p:nvPicPr>
          <p:cNvPr id="10242" name="Picture 2" descr="https://scontent.fudi1-2.fna.fbcdn.net/v/t1.0-9/19511176_1029585570509309_4220631038139124208_n.jpg?_nc_cat=0&amp;oh=a6f85e8e6258a677337967e012e06e96&amp;oe=5BB8B6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0" y="3527316"/>
            <a:ext cx="2199847" cy="219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17" y="6214758"/>
            <a:ext cx="11350266" cy="311152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479779" y="4824861"/>
            <a:ext cx="322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</a:t>
            </a:r>
            <a:r>
              <a:rPr lang="pt-BR" dirty="0" smtClean="0"/>
              <a:t>www.semeru.com.br</a:t>
            </a:r>
            <a:r>
              <a:rPr lang="pt-BR" dirty="0"/>
              <a:t>/</a:t>
            </a:r>
          </a:p>
        </p:txBody>
      </p:sp>
      <p:sp>
        <p:nvSpPr>
          <p:cNvPr id="8" name="Retângulo 7"/>
          <p:cNvSpPr/>
          <p:nvPr/>
        </p:nvSpPr>
        <p:spPr>
          <a:xfrm>
            <a:off x="3479779" y="4114613"/>
            <a:ext cx="312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http://www.erudio.com.br/</a:t>
            </a:r>
          </a:p>
        </p:txBody>
      </p:sp>
      <p:sp>
        <p:nvSpPr>
          <p:cNvPr id="9" name="Retângulo 8"/>
          <p:cNvSpPr/>
          <p:nvPr/>
        </p:nvSpPr>
        <p:spPr>
          <a:xfrm>
            <a:off x="2865991" y="3318438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/>
              <a:t>Leandro Costa</a:t>
            </a:r>
            <a:endParaRPr lang="pt-BR" sz="3200" dirty="0"/>
          </a:p>
        </p:txBody>
      </p:sp>
      <p:pic>
        <p:nvPicPr>
          <p:cNvPr id="1024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00306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991" y="4766850"/>
            <a:ext cx="613788" cy="59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39" y="5289010"/>
            <a:ext cx="756888" cy="75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Resultado de imagem para docker hub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32"/>
          <a:stretch/>
        </p:blipFill>
        <p:spPr bwMode="auto">
          <a:xfrm>
            <a:off x="6704429" y="4581408"/>
            <a:ext cx="601885" cy="87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7449821" y="4853142"/>
            <a:ext cx="4356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https://hub.docker.com/u/leandrocgsi/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8352" y="5524724"/>
            <a:ext cx="6117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https://github.com/leandrocgsi/RestWithASP-NETUdemy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7449821" y="415225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https://bit.ly/2IkHwoa</a:t>
            </a:r>
          </a:p>
        </p:txBody>
      </p:sp>
      <p:pic>
        <p:nvPicPr>
          <p:cNvPr id="10250" name="Picture 10" descr="Resultado de imagem para logo youtube.co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60" y="3974223"/>
            <a:ext cx="673261" cy="67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6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webservic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97"/>
          <a:stretch/>
        </p:blipFill>
        <p:spPr bwMode="auto">
          <a:xfrm>
            <a:off x="4248149" y="595329"/>
            <a:ext cx="4251326" cy="40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073" y="5323553"/>
            <a:ext cx="1247840" cy="12478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0" y="5007167"/>
            <a:ext cx="2367977" cy="1850833"/>
          </a:xfrm>
          <a:prstGeom prst="rect">
            <a:avLst/>
          </a:prstGeom>
        </p:spPr>
      </p:pic>
      <p:pic>
        <p:nvPicPr>
          <p:cNvPr id="1028" name="Picture 4" descr="Resultado de imagem para HATEO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5564156"/>
            <a:ext cx="3070225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padloc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4" r="26598"/>
          <a:stretch/>
        </p:blipFill>
        <p:spPr bwMode="auto">
          <a:xfrm>
            <a:off x="7408161" y="5239199"/>
            <a:ext cx="863460" cy="13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408" y="5293773"/>
            <a:ext cx="1277620" cy="1277620"/>
          </a:xfrm>
          <a:prstGeom prst="rect">
            <a:avLst/>
          </a:prstGeom>
        </p:spPr>
      </p:pic>
      <p:pic>
        <p:nvPicPr>
          <p:cNvPr id="14" name="Picture 2" descr="https://tecnoblog.net/wp-content/uploads/2018/04/Classifica%C3%A7%C3%A3o-Indicativa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0" b="57752"/>
          <a:stretch/>
        </p:blipFill>
        <p:spPr bwMode="auto">
          <a:xfrm>
            <a:off x="8522887" y="5479120"/>
            <a:ext cx="1899666" cy="109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3762</TotalTime>
  <Words>1280</Words>
  <Application>Microsoft Office PowerPoint</Application>
  <PresentationFormat>Widescreen</PresentationFormat>
  <Paragraphs>413</Paragraphs>
  <Slides>79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79</vt:i4>
      </vt:variant>
    </vt:vector>
  </HeadingPairs>
  <TitlesOfParts>
    <vt:vector size="83" baseType="lpstr">
      <vt:lpstr>Arial</vt:lpstr>
      <vt:lpstr>Trebuchet MS</vt:lpstr>
      <vt:lpstr>Wingdings 3</vt:lpstr>
      <vt:lpstr>Facetado</vt:lpstr>
      <vt:lpstr>RESTFul API's do 0 à Nuvem Com ASP.NET Core 2.0 e Docker</vt:lpstr>
      <vt:lpstr>Apresentação</vt:lpstr>
      <vt:lpstr>Quem sou eu?</vt:lpstr>
      <vt:lpstr>As tecnologias</vt:lpstr>
      <vt:lpstr>Apresentação do PowerPoint</vt:lpstr>
      <vt:lpstr>Apresentação do PowerPoint</vt:lpstr>
      <vt:lpstr>O Projeto</vt:lpstr>
      <vt:lpstr>Seção 02: Fundamentos Teóricos Do REST</vt:lpstr>
      <vt:lpstr>Apresentação do PowerPoint</vt:lpstr>
      <vt:lpstr>Recapitulando</vt:lpstr>
      <vt:lpstr>Seção 03: Configuração Do Ambiente No Windows</vt:lpstr>
      <vt:lpstr>Apresentação do PowerPoint</vt:lpstr>
      <vt:lpstr>Recapitulando</vt:lpstr>
      <vt:lpstr>Seção 04: Configuração Do Ambiente No Linux</vt:lpstr>
      <vt:lpstr>Apresentação do PowerPoint</vt:lpstr>
      <vt:lpstr>Recapitulando</vt:lpstr>
      <vt:lpstr>Seção 05: Primeiros Passos</vt:lpstr>
      <vt:lpstr>Apresentação do PowerPoint</vt:lpstr>
      <vt:lpstr>Recapitulando</vt:lpstr>
      <vt:lpstr>Seção 06:  Implementando Uma Calculadora</vt:lpstr>
      <vt:lpstr>Apresentação do PowerPoint</vt:lpstr>
      <vt:lpstr>Recapitulando</vt:lpstr>
      <vt:lpstr>Seção 07: Aprendendo Os Quatro Verbos Principais</vt:lpstr>
      <vt:lpstr>Apresentação do PowerPoint</vt:lpstr>
      <vt:lpstr>Recapitulando</vt:lpstr>
      <vt:lpstr>Seção 08:  Integrando A Aplicação Ao Banco De Dados</vt:lpstr>
      <vt:lpstr>Apresentação do PowerPoint</vt:lpstr>
      <vt:lpstr>Recapitulando</vt:lpstr>
      <vt:lpstr>Seção 09:  Versionamento Da Nossa API</vt:lpstr>
      <vt:lpstr>Apresentação do PowerPoint</vt:lpstr>
      <vt:lpstr>Recapitulando</vt:lpstr>
      <vt:lpstr>Seção 10:  Adotando Uma Arquitetura Em Camadas</vt:lpstr>
      <vt:lpstr>Apresentação do PowerPoint</vt:lpstr>
      <vt:lpstr>Recapitulando</vt:lpstr>
      <vt:lpstr>Seção 11: Migrations</vt:lpstr>
      <vt:lpstr>Apresentação do PowerPoint</vt:lpstr>
      <vt:lpstr>Recapitulando</vt:lpstr>
      <vt:lpstr>Seção 12: Padrão De Projeto Generic Repository</vt:lpstr>
      <vt:lpstr>Apresentação do PowerPoint</vt:lpstr>
      <vt:lpstr>Apresentação do PowerPoint</vt:lpstr>
      <vt:lpstr>Recapitulando</vt:lpstr>
      <vt:lpstr>Seção 13: Padrão De Projeto Value Object (VO)</vt:lpstr>
      <vt:lpstr>Apresentação do PowerPoint</vt:lpstr>
      <vt:lpstr>Recapitulando</vt:lpstr>
      <vt:lpstr>Seção 14: Data Contract</vt:lpstr>
      <vt:lpstr>Apresentação do PowerPoint</vt:lpstr>
      <vt:lpstr>Recapitulando</vt:lpstr>
      <vt:lpstr>Seção 15: Content Negociation</vt:lpstr>
      <vt:lpstr>Apresentação do PowerPoint</vt:lpstr>
      <vt:lpstr>Recapitulando</vt:lpstr>
      <vt:lpstr>Seção 16: HATEOAS</vt:lpstr>
      <vt:lpstr>Apresentação do PowerPoint</vt:lpstr>
      <vt:lpstr>Recapitulando</vt:lpstr>
      <vt:lpstr>Seção 17: Swagger</vt:lpstr>
      <vt:lpstr>Apresentação do PowerPoint</vt:lpstr>
      <vt:lpstr>Recapitulando</vt:lpstr>
      <vt:lpstr>Seção 18: Autenticação</vt:lpstr>
      <vt:lpstr>Apresentação do PowerPoint</vt:lpstr>
      <vt:lpstr>Recapitulando</vt:lpstr>
      <vt:lpstr>Seção 19: O Verbo PATH</vt:lpstr>
      <vt:lpstr>Apresentação do PowerPoint</vt:lpstr>
      <vt:lpstr>Recapitulando</vt:lpstr>
      <vt:lpstr>Seção 20: Query Params E Busca Paginada</vt:lpstr>
      <vt:lpstr>Apresentação do PowerPoint</vt:lpstr>
      <vt:lpstr>Recapitulando</vt:lpstr>
      <vt:lpstr>Seção 21:  Trabalhando Com Arquivos</vt:lpstr>
      <vt:lpstr>Apresentação do PowerPoint</vt:lpstr>
      <vt:lpstr>Recapitulando</vt:lpstr>
      <vt:lpstr>Seção 22:  Adicionando Suporte Ao Docker</vt:lpstr>
      <vt:lpstr>Apresentação do PowerPoint</vt:lpstr>
      <vt:lpstr>Recapitulando</vt:lpstr>
      <vt:lpstr>Recapitulando</vt:lpstr>
      <vt:lpstr>Seção 23:  Deploy Na Azure</vt:lpstr>
      <vt:lpstr>Apresentação do PowerPoint</vt:lpstr>
      <vt:lpstr>Recapitulando</vt:lpstr>
      <vt:lpstr>Referências</vt:lpstr>
      <vt:lpstr>Referências</vt:lpstr>
      <vt:lpstr>Referências</vt:lpstr>
      <vt:lpstr>Referências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REST</dc:title>
  <dc:creator>LEANDRO</dc:creator>
  <cp:lastModifiedBy>LEANDRO</cp:lastModifiedBy>
  <cp:revision>51</cp:revision>
  <dcterms:created xsi:type="dcterms:W3CDTF">2018-05-13T17:08:49Z</dcterms:created>
  <dcterms:modified xsi:type="dcterms:W3CDTF">2018-06-27T02:44:48Z</dcterms:modified>
</cp:coreProperties>
</file>