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27" r:id="rId4"/>
    <p:sldId id="259" r:id="rId5"/>
    <p:sldId id="328" r:id="rId6"/>
    <p:sldId id="292" r:id="rId7"/>
    <p:sldId id="276" r:id="rId8"/>
    <p:sldId id="293" r:id="rId9"/>
    <p:sldId id="278" r:id="rId10"/>
    <p:sldId id="294" r:id="rId11"/>
    <p:sldId id="280" r:id="rId12"/>
    <p:sldId id="330" r:id="rId13"/>
    <p:sldId id="331" r:id="rId14"/>
    <p:sldId id="296" r:id="rId15"/>
    <p:sldId id="283" r:id="rId16"/>
    <p:sldId id="329" r:id="rId17"/>
    <p:sldId id="295" r:id="rId18"/>
    <p:sldId id="286" r:id="rId19"/>
    <p:sldId id="299" r:id="rId20"/>
    <p:sldId id="288" r:id="rId21"/>
    <p:sldId id="297" r:id="rId22"/>
    <p:sldId id="274" r:id="rId23"/>
    <p:sldId id="298" r:id="rId24"/>
    <p:sldId id="291" r:id="rId25"/>
    <p:sldId id="300" r:id="rId26"/>
    <p:sldId id="301" r:id="rId27"/>
    <p:sldId id="302" r:id="rId28"/>
    <p:sldId id="303" r:id="rId29"/>
    <p:sldId id="272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6" r:id="rId52"/>
    <p:sldId id="262" r:id="rId53"/>
    <p:sldId id="264" r:id="rId54"/>
    <p:sldId id="265" r:id="rId55"/>
    <p:sldId id="268" r:id="rId56"/>
    <p:sldId id="271" r:id="rId57"/>
    <p:sldId id="269" r:id="rId58"/>
    <p:sldId id="270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3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2.jpeg"/><Relationship Id="rId7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6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2.jpeg"/><Relationship Id="rId7" Type="http://schemas.openxmlformats.org/officeDocument/2006/relationships/image" Target="../media/image4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49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46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5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8a67c0/repository-pattern-and-generic-repository-pattern/" TargetMode="External"/><Relationship Id="rId2" Type="http://schemas.openxmlformats.org/officeDocument/2006/relationships/hyperlink" Target="http://www.dotnetcurry.com/aspnet-mvc/1155/aspnet-mvc-repository-pattern-perform-database-oper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nnesdorfmann.com/android/evolution-of-the-repository-pattern" TargetMode="External"/><Relationship Id="rId5" Type="http://schemas.openxmlformats.org/officeDocument/2006/relationships/hyperlink" Target="https://www.codeproject.com/Articles/814768/CRUD-Operations-Using-the-Generic-Repository-Patte" TargetMode="External"/><Relationship Id="rId4" Type="http://schemas.openxmlformats.org/officeDocument/2006/relationships/hyperlink" Target="http://www.tugberkugurlu.com/archive/generic-repository-pattern-entity-framework-asp-net-mvc-and-unit-testing-triangle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ee658109.aspx" TargetMode="External"/><Relationship Id="rId2" Type="http://schemas.openxmlformats.org/officeDocument/2006/relationships/hyperlink" Target="https://martinfowler.com/bliki/PresentationDomainDataLayer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learning/practical-application-architecture-with-entity-framework-core/multi-layer-applications" TargetMode="External"/><Relationship Id="rId5" Type="http://schemas.openxmlformats.org/officeDocument/2006/relationships/hyperlink" Target="https://en.wikipedia.org/wiki/Multitier_architecture" TargetMode="External"/><Relationship Id="rId4" Type="http://schemas.openxmlformats.org/officeDocument/2006/relationships/hyperlink" Target="https://msdn.microsoft.com/en-us/library/ff648105.aspx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diferenca-entre-os-patterns-po-pojo-bo-dto-e-vo/28162" TargetMode="External"/><Relationship Id="rId7" Type="http://schemas.openxmlformats.org/officeDocument/2006/relationships/hyperlink" Target="http://www.ben-morris.com/pragmatic-rest-apis-without-hypermedia-and-hateoas/" TargetMode="External"/><Relationship Id="rId2" Type="http://schemas.openxmlformats.org/officeDocument/2006/relationships/hyperlink" Target="https://www.codeadventure.com/blog/why-you-should-use-value-obj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atzisblog.wordpress.com/2017/09/01/generating-hypermedia-links-for-an-asp-net-core-web-api/" TargetMode="External"/><Relationship Id="rId5" Type="http://schemas.openxmlformats.org/officeDocument/2006/relationships/hyperlink" Target="https://techbrij.com/generic-repository-unit-of-work-entity-framework-unit-testing-asp-net-mvc" TargetMode="External"/><Relationship Id="rId4" Type="http://schemas.openxmlformats.org/officeDocument/2006/relationships/hyperlink" Target="https://imasters.com.br/artigo/7293/linguagens/padroes-de-projeto-value-object?trace=1519021197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nordicapis.com/introduction-to-api-versioning-best-practices/" TargetMode="External"/><Relationship Id="rId2" Type="http://schemas.openxmlformats.org/officeDocument/2006/relationships/hyperlink" Target="https://msdn.microsoft.com/en-us/library/ff384251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55oIJuMUnDc" TargetMode="External"/><Relationship Id="rId5" Type="http://schemas.openxmlformats.org/officeDocument/2006/relationships/hyperlink" Target="https://www.troyhunt.com/your-api-versioning-is-wrong-which-is/" TargetMode="External"/><Relationship Id="rId4" Type="http://schemas.openxmlformats.org/officeDocument/2006/relationships/hyperlink" Target="http://www.patrickniezen.com/2016/2/11/api-versioning-with-mvc-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RESTFul</a:t>
            </a:r>
            <a:r>
              <a:rPr lang="pt-BR" dirty="0" smtClean="0"/>
              <a:t> </a:t>
            </a:r>
            <a:r>
              <a:rPr lang="pt-BR" dirty="0" err="1"/>
              <a:t>API's</a:t>
            </a:r>
            <a:r>
              <a:rPr lang="pt-BR" dirty="0"/>
              <a:t> do 0 à Nuvem Com ASP.NET Core 2.0 e </a:t>
            </a:r>
            <a:r>
              <a:rPr lang="pt-BR" dirty="0" err="1"/>
              <a:t>Docker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05: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Primeiros Passos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first ste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54" y="489070"/>
            <a:ext cx="85344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8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Criação do Repositório no </a:t>
            </a:r>
            <a:r>
              <a:rPr lang="pt-BR" sz="2400" dirty="0" err="1" smtClean="0"/>
              <a:t>Github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Clone na nossa máquina</a:t>
            </a:r>
          </a:p>
          <a:p>
            <a:pPr>
              <a:buClr>
                <a:schemeClr val="accent4"/>
              </a:buClr>
              <a:buFont typeface="Wingdings 3" panose="05040102010807070707" pitchFamily="18" charset="2"/>
              <a:buChar char=""/>
            </a:pPr>
            <a:r>
              <a:rPr lang="pt-BR" sz="2400" dirty="0" err="1" smtClean="0"/>
              <a:t>Scafold</a:t>
            </a:r>
            <a:r>
              <a:rPr lang="pt-BR" sz="2400" dirty="0" smtClean="0"/>
              <a:t> da primeira aplicação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 do código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Noções básicas de GIT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0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Criação do Repositório no </a:t>
            </a:r>
            <a:r>
              <a:rPr lang="pt-BR" sz="2400" dirty="0" err="1" smtClean="0"/>
              <a:t>Github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Clone na nossa máquina</a:t>
            </a:r>
          </a:p>
          <a:p>
            <a:pPr>
              <a:buClr>
                <a:schemeClr val="accent4"/>
              </a:buClr>
              <a:buFont typeface="Wingdings 3" panose="05040102010807070707" pitchFamily="18" charset="2"/>
              <a:buChar char=""/>
            </a:pPr>
            <a:r>
              <a:rPr lang="pt-BR" sz="2400" dirty="0" err="1" smtClean="0"/>
              <a:t>Scafold</a:t>
            </a:r>
            <a:r>
              <a:rPr lang="pt-BR" sz="2400" dirty="0" smtClean="0"/>
              <a:t> da primeira aplicação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 do código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Noções básicas de GIT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4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06: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Implementando Uma Calculadora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09" y="659572"/>
            <a:ext cx="4287520" cy="42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Criação do Repositório no </a:t>
            </a:r>
            <a:r>
              <a:rPr lang="pt-BR" sz="2400" dirty="0" err="1" smtClean="0"/>
              <a:t>Github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Clone na nossa máquina</a:t>
            </a:r>
          </a:p>
          <a:p>
            <a:pPr>
              <a:buClr>
                <a:schemeClr val="accent4"/>
              </a:buClr>
              <a:buFont typeface="Wingdings 3" panose="05040102010807070707" pitchFamily="18" charset="2"/>
              <a:buChar char=""/>
            </a:pPr>
            <a:r>
              <a:rPr lang="pt-BR" sz="2400" dirty="0" err="1" smtClean="0"/>
              <a:t>Scafold</a:t>
            </a:r>
            <a:r>
              <a:rPr lang="pt-BR" sz="2400" dirty="0" smtClean="0"/>
              <a:t> da primeira aplicação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 do código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Noções básicas de GIT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9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07: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Aprendendo Os Quatro Verbos Principais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28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91" y="525253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60" y="4907248"/>
            <a:ext cx="2367977" cy="1850833"/>
          </a:xfrm>
          <a:prstGeom prst="rect">
            <a:avLst/>
          </a:prstGeom>
        </p:spPr>
      </p:pic>
      <p:pic>
        <p:nvPicPr>
          <p:cNvPr id="5122" name="Picture 2" descr="Resultado de imagem para PUT GET POST DELE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94" y="594994"/>
            <a:ext cx="9548331" cy="36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08: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Integrando A Aplicação Ao Banco De Dados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3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01: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Fundamentos Teóricos Do REST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9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67" y="527006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03" y="4923741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m para 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15" y="1126172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75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639" y="5063503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09: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Versionamento Da Nossa API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api versioning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62" y="1325360"/>
            <a:ext cx="6128471" cy="29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10: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 Adotando Uma Arquitetura Em Camadas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ProjetoAulas\RestWithASP-NETUdemy\Documents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" y="-685800"/>
            <a:ext cx="9249802" cy="614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 smtClean="0">
                <a:solidFill>
                  <a:schemeClr val="accent4"/>
                </a:solidFill>
              </a:rPr>
              <a:t>Migrations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7" y="530054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123" y="4969461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trello-attachments.s3.amazonaws.com/5669714ffa505002cc8cea13/5a09e882345f37f6e9c99fcc/2c60c4ccf0e295fe9003abd63ecf59bb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37" y="5353791"/>
            <a:ext cx="3343929" cy="9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58" y="501025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95" y="392018"/>
            <a:ext cx="6366971" cy="44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</a:t>
            </a:r>
            <a:r>
              <a:rPr lang="pt-BR" dirty="0" err="1">
                <a:solidFill>
                  <a:schemeClr val="accent4"/>
                </a:solidFill>
              </a:rPr>
              <a:t>Generic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Repository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pository Patter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99" y="59623"/>
            <a:ext cx="7466344" cy="51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46" y="-1662896"/>
            <a:ext cx="12576585" cy="9528466"/>
          </a:xfrm>
        </p:spPr>
      </p:pic>
      <p:pic>
        <p:nvPicPr>
          <p:cNvPr id="5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02: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Fundamentos Teóricos Do REST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Value </a:t>
            </a:r>
            <a:r>
              <a:rPr lang="pt-BR" dirty="0" err="1">
                <a:solidFill>
                  <a:schemeClr val="accent4"/>
                </a:solidFill>
              </a:rPr>
              <a:t>Object</a:t>
            </a:r>
            <a:r>
              <a:rPr lang="pt-BR" dirty="0">
                <a:solidFill>
                  <a:schemeClr val="accent4"/>
                </a:solidFill>
              </a:rPr>
              <a:t> (VO)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4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D:\ProjetoAulas\RestWithASP-NETUdemy\Documents\VO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4943" y="-1115488"/>
            <a:ext cx="13183563" cy="77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79" y="5194132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13907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2693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36530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02" y="5547546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Data </a:t>
            </a:r>
            <a:r>
              <a:rPr lang="pt-BR" dirty="0" err="1">
                <a:solidFill>
                  <a:schemeClr val="accent4"/>
                </a:solidFill>
              </a:rPr>
              <a:t>Contract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Resultado de imagem para data contract serializa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38" y="1021081"/>
            <a:ext cx="7392555" cy="342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15: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Content </a:t>
            </a:r>
            <a:r>
              <a:rPr lang="pt-BR" dirty="0" err="1">
                <a:solidFill>
                  <a:schemeClr val="accent4"/>
                </a:solidFill>
              </a:rPr>
              <a:t>Negociation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34" y="1484514"/>
            <a:ext cx="2676592" cy="29097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7474" y="1484514"/>
            <a:ext cx="2674944" cy="289066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5100" y="1484514"/>
            <a:ext cx="2586968" cy="288113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15957" y="1484514"/>
            <a:ext cx="2637114" cy="28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16: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HATEOAS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0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HATEO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29" y="1722120"/>
            <a:ext cx="8272204" cy="198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56" y="5153782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17: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>
                <a:solidFill>
                  <a:schemeClr val="accent4"/>
                </a:solidFill>
              </a:rPr>
              <a:t>Swagger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6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130" y="1346726"/>
            <a:ext cx="5746870" cy="1460016"/>
          </a:xfrm>
          <a:prstGeom prst="rect">
            <a:avLst/>
          </a:prstGeom>
        </p:spPr>
      </p:pic>
      <p:pic>
        <p:nvPicPr>
          <p:cNvPr id="18" name="Picture 2" descr="Resultado de imagem para Swagger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50" y="2737679"/>
            <a:ext cx="5518270" cy="14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webserv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97"/>
          <a:stretch/>
        </p:blipFill>
        <p:spPr bwMode="auto">
          <a:xfrm>
            <a:off x="4248149" y="595329"/>
            <a:ext cx="4251326" cy="40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073" y="5323553"/>
            <a:ext cx="1247840" cy="1247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0" y="5007167"/>
            <a:ext cx="2367977" cy="1850833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5564156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7408161" y="5239199"/>
            <a:ext cx="863460" cy="13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8" y="5293773"/>
            <a:ext cx="1277620" cy="1277620"/>
          </a:xfrm>
          <a:prstGeom prst="rect">
            <a:avLst/>
          </a:prstGeom>
        </p:spPr>
      </p:pic>
      <p:pic>
        <p:nvPicPr>
          <p:cNvPr id="14" name="Picture 2" descr="https://tecnoblog.net/wp-content/uploads/2018/04/Classifica%C3%A7%C3%A3o-Indicativa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0" b="57752"/>
          <a:stretch/>
        </p:blipFill>
        <p:spPr bwMode="auto">
          <a:xfrm>
            <a:off x="8522887" y="5479120"/>
            <a:ext cx="1899666" cy="1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18: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Autenticação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61" y="5414656"/>
            <a:ext cx="3568540" cy="1046108"/>
          </a:xfrm>
          <a:prstGeom prst="rect">
            <a:avLst/>
          </a:prstGeom>
        </p:spPr>
      </p:pic>
      <p:pic>
        <p:nvPicPr>
          <p:cNvPr id="10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4790647" y="438598"/>
            <a:ext cx="2657309" cy="426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3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19: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O Verbo PATH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9" y="6733"/>
            <a:ext cx="10733265" cy="50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20: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Query </a:t>
            </a:r>
            <a:r>
              <a:rPr lang="pt-BR" dirty="0" err="1">
                <a:solidFill>
                  <a:schemeClr val="accent4"/>
                </a:solidFill>
              </a:rPr>
              <a:t>Params</a:t>
            </a:r>
            <a:r>
              <a:rPr lang="pt-BR" dirty="0">
                <a:solidFill>
                  <a:schemeClr val="accent4"/>
                </a:solidFill>
              </a:rPr>
              <a:t> E Busca Paginada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3794" name="Picture 2" descr="Resultado de imagem para pagin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573903"/>
            <a:ext cx="11028202" cy="355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086" y="5184546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6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Trabalhando Com Arquivos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6" name="Picture 2" descr="Resultado de imagem para download p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26" y="396575"/>
            <a:ext cx="71056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Adicionando Suporte Ao </a:t>
            </a:r>
            <a:r>
              <a:rPr lang="pt-BR" dirty="0" err="1">
                <a:solidFill>
                  <a:schemeClr val="accent4"/>
                </a:solidFill>
              </a:rPr>
              <a:t>Docker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33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2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35" y="622084"/>
            <a:ext cx="494347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9" y="4940878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86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3963677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são web-services?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SOAP x REST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Request e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Tipos de parâmetros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Status codes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Verbos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Níveis de maturidade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HATEOAS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Autenticação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Indo além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Boas práticas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55851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Deploy</a:t>
            </a:r>
            <a:r>
              <a:rPr lang="pt-BR" dirty="0">
                <a:solidFill>
                  <a:schemeClr val="accent4"/>
                </a:solidFill>
              </a:rPr>
              <a:t> Na </a:t>
            </a:r>
            <a:r>
              <a:rPr lang="pt-BR" dirty="0" err="1">
                <a:solidFill>
                  <a:schemeClr val="accent4"/>
                </a:solidFill>
              </a:rPr>
              <a:t>Azure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6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8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9" y="5284118"/>
            <a:ext cx="1659094" cy="14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47" y="5038794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2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0" name="Picture 2" descr="Resultado de imagem para Az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35" y="538208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O Padrão de Projetos </a:t>
            </a:r>
            <a:r>
              <a:rPr lang="pt-BR" dirty="0" err="1" smtClean="0"/>
              <a:t>Repository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0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err="1" smtClean="0"/>
              <a:t>Generic</a:t>
            </a:r>
            <a:r>
              <a:rPr lang="pt-BR" dirty="0" smtClean="0"/>
              <a:t> </a:t>
            </a:r>
            <a:r>
              <a:rPr lang="pt-BR" dirty="0" err="1" smtClean="0"/>
              <a:t>Repository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0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Generic Repository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2" y="1480113"/>
            <a:ext cx="103917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www.dotnetcurry.com/aspnet-mvc/1155/aspnet-mvc-repository-pattern-perform-database-operations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https://www.c-sharpcorner.com/UploadFile/8a67c0/repository-pattern-and-generic-repository-pattern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www.tugberkugurlu.com/archive/generic-repository-pattern-entity-framework-asp-net-mvc-and-unit-testing-triangle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www.codeproject.com/Articles/814768/CRUD-Operations-Using-the-Generic-Repository-Patte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hannesdorfmann.com/android/evolution-of-the-repository-pattern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martinfowler.com/bliki/PresentationDomainDataLayering.html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msdn.microsoft.com/en-us/library/ee658109.aspx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msdn.microsoft.com/en-us/library/ff648105.aspx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en.wikipedia.org/wiki/Multitier_architecture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www.linkedin.com/learning/practical-application-architecture-with-entity-framework-core/multi-layer-applications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0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>
                <a:hlinkClick r:id="rId2"/>
              </a:rPr>
              <a:t>https://martinfowler.com/bliki/ValueObject.html</a:t>
            </a:r>
            <a:endParaRPr lang="pt-BR" dirty="0" smtClean="0">
              <a:hlinkClick r:id="rId2"/>
            </a:endParaRPr>
          </a:p>
          <a:p>
            <a:endParaRPr lang="pt-BR" dirty="0">
              <a:hlinkClick r:id="rId2"/>
            </a:endParaRP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www.codeadventure.com/blog/why-you-should-use-value-objects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www.devmedia.com.br/diferenca-entre-os-patterns-po-pojo-bo-dto-e-vo/28162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imasters.com.br/artigo/7293/linguagens/padroes-de-projeto-value-object?trace=1519021197</a:t>
            </a:r>
            <a:endParaRPr lang="pt-BR" dirty="0" smtClean="0"/>
          </a:p>
          <a:p>
            <a:endParaRPr lang="pt-BR" dirty="0" smtClean="0"/>
          </a:p>
          <a:p>
            <a:r>
              <a:rPr lang="en-US" dirty="0"/>
              <a:t>[Generic Repository and Unit of Work Pattern, Entity Framework, Unit Testing, </a:t>
            </a:r>
            <a:r>
              <a:rPr lang="en-US" dirty="0" err="1"/>
              <a:t>Autofac</a:t>
            </a:r>
            <a:r>
              <a:rPr lang="en-US" dirty="0"/>
              <a:t> </a:t>
            </a:r>
            <a:r>
              <a:rPr lang="en-US" dirty="0" err="1"/>
              <a:t>IoC</a:t>
            </a:r>
            <a:r>
              <a:rPr lang="en-US" dirty="0"/>
              <a:t> Container and ASP.NET MVC](</a:t>
            </a:r>
            <a:r>
              <a:rPr lang="en-US" dirty="0">
                <a:hlinkClick r:id="rId5"/>
              </a:rPr>
              <a:t>https://techbrij.com/generic-repository-unit-of-work-entity-framework-unit-testing-asp-net-mvc</a:t>
            </a:r>
            <a:r>
              <a:rPr lang="en-US" dirty="0" smtClean="0"/>
              <a:t>)</a:t>
            </a:r>
          </a:p>
          <a:p>
            <a:r>
              <a:rPr lang="en-US" dirty="0" smtClean="0"/>
              <a:t>[</a:t>
            </a:r>
            <a:r>
              <a:rPr lang="en-US" dirty="0"/>
              <a:t>HATEOAS](</a:t>
            </a:r>
            <a:r>
              <a:rPr lang="en-US" dirty="0">
                <a:hlinkClick r:id="rId6"/>
              </a:rPr>
              <a:t>https://</a:t>
            </a:r>
            <a:r>
              <a:rPr lang="en-US">
                <a:hlinkClick r:id="rId6"/>
              </a:rPr>
              <a:t>shatzisblog.wordpress.com/2017/09/01/generating-hypermedia-links-for-an-asp-net-core-web-api</a:t>
            </a:r>
            <a:r>
              <a:rPr lang="en-US" smtClean="0">
                <a:hlinkClick r:id="rId6"/>
              </a:rPr>
              <a:t>/</a:t>
            </a:r>
            <a:r>
              <a:rPr lang="en-US" smtClean="0"/>
              <a:t>)</a:t>
            </a:r>
            <a:endParaRPr lang="en-US" dirty="0"/>
          </a:p>
          <a:p>
            <a:r>
              <a:rPr lang="en-US" dirty="0"/>
              <a:t>[Pragmatic REST: APIs without hypermedia and HATEOAS](</a:t>
            </a:r>
            <a:r>
              <a:rPr lang="en-US" dirty="0">
                <a:hlinkClick r:id="rId7"/>
              </a:rPr>
              <a:t>http://www.ben-morris.com/pragmatic-rest-apis-without-hypermedia-and-hateoas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msdn.microsoft.com/en-us/library/ff384251.aspx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https://nordicapis.com/introduction-to-api-versioning-best-practices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www.patrickniezen.com/2016/2/11/api-versioning-with-mvc-6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https://www.troyhunt.com/your-api-versioning-is-wrong-which-is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www.youtube.com/watch?v=55oIJuMUnDc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8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03: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Windows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2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" y="4805680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git b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40" y="4805680"/>
            <a:ext cx="1417319" cy="14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85" y="4805680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heidi 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1" y="4783136"/>
            <a:ext cx="1462405" cy="14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21" y="467613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windo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9" y="1838000"/>
            <a:ext cx="8709837" cy="16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04: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</a:t>
            </a:r>
            <a:r>
              <a:rPr lang="pt-BR" dirty="0" smtClean="0">
                <a:solidFill>
                  <a:schemeClr val="accent4"/>
                </a:solidFill>
              </a:rPr>
              <a:t>Linux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35" y="4876163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1" y="474725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96" y="1579880"/>
            <a:ext cx="4810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visual studio co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801" y="4927600"/>
            <a:ext cx="3271520" cy="16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91" y="5077657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28" y="5077657"/>
            <a:ext cx="2571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</TotalTime>
  <Words>751</Words>
  <Application>Microsoft Office PowerPoint</Application>
  <PresentationFormat>Widescreen</PresentationFormat>
  <Paragraphs>238</Paragraphs>
  <Slides>58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2" baseType="lpstr">
      <vt:lpstr>Arial</vt:lpstr>
      <vt:lpstr>Trebuchet MS</vt:lpstr>
      <vt:lpstr>Wingdings 3</vt:lpstr>
      <vt:lpstr>Facetado</vt:lpstr>
      <vt:lpstr>RESTFul API's do 0 à Nuvem Com ASP.NET Core 2.0 e Docker</vt:lpstr>
      <vt:lpstr>Seção 01: Fundamentos Teóricos Do REST</vt:lpstr>
      <vt:lpstr>Seção 02: Fundamentos Teóricos Do REST</vt:lpstr>
      <vt:lpstr>Apresentação do PowerPoint</vt:lpstr>
      <vt:lpstr>Recapitulando</vt:lpstr>
      <vt:lpstr>Seção 03: Configuração Do Ambiente No Windows</vt:lpstr>
      <vt:lpstr>Apresentação do PowerPoint</vt:lpstr>
      <vt:lpstr>Seção 04: Configuração Do Ambiente No Linux</vt:lpstr>
      <vt:lpstr>Apresentação do PowerPoint</vt:lpstr>
      <vt:lpstr>Seção 05: Primeiros Passos</vt:lpstr>
      <vt:lpstr>Apresentação do PowerPoint</vt:lpstr>
      <vt:lpstr>Recapitulando</vt:lpstr>
      <vt:lpstr>Recapitulando</vt:lpstr>
      <vt:lpstr>Seção 06:  Implementando Uma Calculadora</vt:lpstr>
      <vt:lpstr>Apresentação do PowerPoint</vt:lpstr>
      <vt:lpstr>Recapitulando</vt:lpstr>
      <vt:lpstr>Seção 07: Aprendendo Os Quatro Verbos Principais</vt:lpstr>
      <vt:lpstr>Apresentação do PowerPoint</vt:lpstr>
      <vt:lpstr>Seção 08:  Integrando A Aplicação Ao Banco De Dados</vt:lpstr>
      <vt:lpstr>Apresentação do PowerPoint</vt:lpstr>
      <vt:lpstr>Seção 09:  Versionamento Da Nossa API</vt:lpstr>
      <vt:lpstr>Apresentação do PowerPoint</vt:lpstr>
      <vt:lpstr>Seção 10:  Adotando Uma Arquitetura Em Camadas</vt:lpstr>
      <vt:lpstr>Apresentação do PowerPoint</vt:lpstr>
      <vt:lpstr>Seção 11: Migrations</vt:lpstr>
      <vt:lpstr>Apresentação do PowerPoint</vt:lpstr>
      <vt:lpstr>Seção 12: Padrão De Projeto Generic Repository</vt:lpstr>
      <vt:lpstr>Apresentação do PowerPoint</vt:lpstr>
      <vt:lpstr>Apresentação do PowerPoint</vt:lpstr>
      <vt:lpstr>Seção 13: Padrão De Projeto Value Object (VO)</vt:lpstr>
      <vt:lpstr>Apresentação do PowerPoint</vt:lpstr>
      <vt:lpstr>Seção 14: Data Contract</vt:lpstr>
      <vt:lpstr>Apresentação do PowerPoint</vt:lpstr>
      <vt:lpstr>Seção 15: Content Negociation</vt:lpstr>
      <vt:lpstr>Apresentação do PowerPoint</vt:lpstr>
      <vt:lpstr>Seção 16: HATEOAS</vt:lpstr>
      <vt:lpstr>Apresentação do PowerPoint</vt:lpstr>
      <vt:lpstr>Seção 17: Swagger</vt:lpstr>
      <vt:lpstr>Apresentação do PowerPoint</vt:lpstr>
      <vt:lpstr>Seção 18: Autenticação</vt:lpstr>
      <vt:lpstr>Apresentação do PowerPoint</vt:lpstr>
      <vt:lpstr>Seção 19: O Verbo PATH</vt:lpstr>
      <vt:lpstr>Apresentação do PowerPoint</vt:lpstr>
      <vt:lpstr>Seção 20: Query Params E Busca Paginada</vt:lpstr>
      <vt:lpstr>Apresentação do PowerPoint</vt:lpstr>
      <vt:lpstr>Seção 21:  Trabalhando Com Arquivos</vt:lpstr>
      <vt:lpstr>Apresentação do PowerPoint</vt:lpstr>
      <vt:lpstr>Seção 22:  Adicionando Suporte Ao Docker</vt:lpstr>
      <vt:lpstr>Apresentação do PowerPoint</vt:lpstr>
      <vt:lpstr>Seção 23:  Deploy Na Azure</vt:lpstr>
      <vt:lpstr>Apresentação do PowerPoint</vt:lpstr>
      <vt:lpstr>O Padrão de Projetos Repository</vt:lpstr>
      <vt:lpstr>Generic Repository</vt:lpstr>
      <vt:lpstr>Apresentação do PowerPoint</vt:lpstr>
      <vt:lpstr>Referências</vt:lpstr>
      <vt:lpstr>Referências</vt:lpstr>
      <vt:lpstr>Referências</vt:lpstr>
      <vt:lpstr>Referências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REST</dc:title>
  <dc:creator>LEANDRO</dc:creator>
  <cp:lastModifiedBy>LEANDRO</cp:lastModifiedBy>
  <cp:revision>30</cp:revision>
  <dcterms:created xsi:type="dcterms:W3CDTF">2018-05-13T17:08:49Z</dcterms:created>
  <dcterms:modified xsi:type="dcterms:W3CDTF">2018-06-24T17:22:24Z</dcterms:modified>
</cp:coreProperties>
</file>