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327" r:id="rId4"/>
    <p:sldId id="259" r:id="rId5"/>
    <p:sldId id="292" r:id="rId6"/>
    <p:sldId id="276" r:id="rId7"/>
    <p:sldId id="293" r:id="rId8"/>
    <p:sldId id="278" r:id="rId9"/>
    <p:sldId id="294" r:id="rId10"/>
    <p:sldId id="280" r:id="rId11"/>
    <p:sldId id="296" r:id="rId12"/>
    <p:sldId id="283" r:id="rId13"/>
    <p:sldId id="295" r:id="rId14"/>
    <p:sldId id="286" r:id="rId15"/>
    <p:sldId id="299" r:id="rId16"/>
    <p:sldId id="288" r:id="rId17"/>
    <p:sldId id="297" r:id="rId18"/>
    <p:sldId id="274" r:id="rId19"/>
    <p:sldId id="298" r:id="rId20"/>
    <p:sldId id="291" r:id="rId21"/>
    <p:sldId id="300" r:id="rId22"/>
    <p:sldId id="301" r:id="rId23"/>
    <p:sldId id="302" r:id="rId24"/>
    <p:sldId id="303" r:id="rId25"/>
    <p:sldId id="272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7" r:id="rId40"/>
    <p:sldId id="318" r:id="rId41"/>
    <p:sldId id="319" r:id="rId42"/>
    <p:sldId id="320" r:id="rId43"/>
    <p:sldId id="321" r:id="rId44"/>
    <p:sldId id="322" r:id="rId45"/>
    <p:sldId id="323" r:id="rId46"/>
    <p:sldId id="324" r:id="rId47"/>
    <p:sldId id="326" r:id="rId48"/>
    <p:sldId id="262" r:id="rId49"/>
    <p:sldId id="264" r:id="rId50"/>
    <p:sldId id="265" r:id="rId51"/>
    <p:sldId id="268" r:id="rId52"/>
    <p:sldId id="271" r:id="rId53"/>
    <p:sldId id="269" r:id="rId54"/>
    <p:sldId id="270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10" y="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6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9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3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3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6.png"/><Relationship Id="rId4" Type="http://schemas.openxmlformats.org/officeDocument/2006/relationships/image" Target="../media/image3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7" Type="http://schemas.openxmlformats.org/officeDocument/2006/relationships/image" Target="../media/image2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38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2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33.png"/><Relationship Id="rId4" Type="http://schemas.openxmlformats.org/officeDocument/2006/relationships/image" Target="../media/image3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2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33.png"/><Relationship Id="rId4" Type="http://schemas.openxmlformats.org/officeDocument/2006/relationships/image" Target="../media/image3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7" Type="http://schemas.openxmlformats.org/officeDocument/2006/relationships/image" Target="../media/image4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2.jpeg"/><Relationship Id="rId7" Type="http://schemas.openxmlformats.org/officeDocument/2006/relationships/image" Target="../media/image4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4.png"/><Relationship Id="rId10" Type="http://schemas.openxmlformats.org/officeDocument/2006/relationships/image" Target="../media/image45.png"/><Relationship Id="rId4" Type="http://schemas.openxmlformats.org/officeDocument/2006/relationships/image" Target="../media/image33.png"/><Relationship Id="rId9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46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6.png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2.jpeg"/><Relationship Id="rId7" Type="http://schemas.openxmlformats.org/officeDocument/2006/relationships/image" Target="../media/image4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4.png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49.png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7" Type="http://schemas.openxmlformats.org/officeDocument/2006/relationships/image" Target="../media/image5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4.png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7" Type="http://schemas.openxmlformats.org/officeDocument/2006/relationships/image" Target="../media/image46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26.png"/><Relationship Id="rId4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7" Type="http://schemas.openxmlformats.org/officeDocument/2006/relationships/image" Target="../media/image5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6.png"/><Relationship Id="rId4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-sharpcorner.com/UploadFile/8a67c0/repository-pattern-and-generic-repository-pattern/" TargetMode="External"/><Relationship Id="rId2" Type="http://schemas.openxmlformats.org/officeDocument/2006/relationships/hyperlink" Target="http://www.dotnetcurry.com/aspnet-mvc/1155/aspnet-mvc-repository-pattern-perform-database-operat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annesdorfmann.com/android/evolution-of-the-repository-pattern" TargetMode="External"/><Relationship Id="rId5" Type="http://schemas.openxmlformats.org/officeDocument/2006/relationships/hyperlink" Target="https://www.codeproject.com/Articles/814768/CRUD-Operations-Using-the-Generic-Repository-Patte" TargetMode="External"/><Relationship Id="rId4" Type="http://schemas.openxmlformats.org/officeDocument/2006/relationships/hyperlink" Target="http://www.tugberkugurlu.com/archive/generic-repository-pattern-entity-framework-asp-net-mvc-and-unit-testing-triangle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ee658109.aspx" TargetMode="External"/><Relationship Id="rId2" Type="http://schemas.openxmlformats.org/officeDocument/2006/relationships/hyperlink" Target="https://martinfowler.com/bliki/PresentationDomainDataLayering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learning/practical-application-architecture-with-entity-framework-core/multi-layer-applications" TargetMode="External"/><Relationship Id="rId5" Type="http://schemas.openxmlformats.org/officeDocument/2006/relationships/hyperlink" Target="https://en.wikipedia.org/wiki/Multitier_architecture" TargetMode="External"/><Relationship Id="rId4" Type="http://schemas.openxmlformats.org/officeDocument/2006/relationships/hyperlink" Target="https://msdn.microsoft.com/en-us/library/ff648105.aspx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diferenca-entre-os-patterns-po-pojo-bo-dto-e-vo/28162" TargetMode="External"/><Relationship Id="rId7" Type="http://schemas.openxmlformats.org/officeDocument/2006/relationships/hyperlink" Target="http://www.ben-morris.com/pragmatic-rest-apis-without-hypermedia-and-hateoas/" TargetMode="External"/><Relationship Id="rId2" Type="http://schemas.openxmlformats.org/officeDocument/2006/relationships/hyperlink" Target="https://www.codeadventure.com/blog/why-you-should-use-value-objec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hatzisblog.wordpress.com/2017/09/01/generating-hypermedia-links-for-an-asp-net-core-web-api/" TargetMode="External"/><Relationship Id="rId5" Type="http://schemas.openxmlformats.org/officeDocument/2006/relationships/hyperlink" Target="https://techbrij.com/generic-repository-unit-of-work-entity-framework-unit-testing-asp-net-mvc" TargetMode="External"/><Relationship Id="rId4" Type="http://schemas.openxmlformats.org/officeDocument/2006/relationships/hyperlink" Target="https://imasters.com.br/artigo/7293/linguagens/padroes-de-projeto-value-object?trace=1519021197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nordicapis.com/introduction-to-api-versioning-best-practices/" TargetMode="External"/><Relationship Id="rId2" Type="http://schemas.openxmlformats.org/officeDocument/2006/relationships/hyperlink" Target="https://msdn.microsoft.com/en-us/library/ff384251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55oIJuMUnDc" TargetMode="External"/><Relationship Id="rId5" Type="http://schemas.openxmlformats.org/officeDocument/2006/relationships/hyperlink" Target="https://www.troyhunt.com/your-api-versioning-is-wrong-which-is/" TargetMode="External"/><Relationship Id="rId4" Type="http://schemas.openxmlformats.org/officeDocument/2006/relationships/hyperlink" Target="http://www.patrickniezen.com/2016/2/11/api-versioning-with-mvc-6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8.png"/><Relationship Id="rId7" Type="http://schemas.openxmlformats.org/officeDocument/2006/relationships/image" Target="../media/image23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RESTFul</a:t>
            </a:r>
            <a:r>
              <a:rPr lang="pt-BR" dirty="0" smtClean="0"/>
              <a:t> </a:t>
            </a:r>
            <a:r>
              <a:rPr lang="pt-BR" dirty="0" err="1"/>
              <a:t>API's</a:t>
            </a:r>
            <a:r>
              <a:rPr lang="pt-BR" dirty="0"/>
              <a:t> do 0 à Nuvem Com ASP.NET Core 2.0 e </a:t>
            </a:r>
            <a:r>
              <a:rPr lang="pt-BR" dirty="0" err="1"/>
              <a:t>Docker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27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Resultado de imagem para 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645" y="5252534"/>
            <a:ext cx="1291331" cy="129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esultado de imagem para githu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760" y="4947092"/>
            <a:ext cx="4307840" cy="159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m para visual stud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291" y="5217572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esultado de imagem para first step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654" y="489070"/>
            <a:ext cx="8534400" cy="4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87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06:</a:t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 Implementando Uma Calculadora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22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Resultado de imagem para 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645" y="5252534"/>
            <a:ext cx="1291331" cy="129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esultado de imagem para githu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760" y="4947092"/>
            <a:ext cx="4307840" cy="159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m para visual stud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291" y="5217572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Imagem relacionad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809" y="659572"/>
            <a:ext cx="4287520" cy="428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6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07:</a:t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Aprendendo Os Quatro Verbos Principais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43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Resultado de imagem para 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428" y="5252534"/>
            <a:ext cx="1291331" cy="129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m para visual stud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491" y="5252534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860" y="4907248"/>
            <a:ext cx="2367977" cy="1850833"/>
          </a:xfrm>
          <a:prstGeom prst="rect">
            <a:avLst/>
          </a:prstGeom>
        </p:spPr>
      </p:pic>
      <p:pic>
        <p:nvPicPr>
          <p:cNvPr id="5122" name="Picture 2" descr="Resultado de imagem para PUT GET POST DELET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494" y="594994"/>
            <a:ext cx="9548331" cy="360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08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08:</a:t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 Integrando A Aplicação Ao Banco De Dados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35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Resultado de imagem para visual stud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167" y="5270064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203" y="4923741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Resultado de imagem para Databas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615" y="1126172"/>
            <a:ext cx="3305175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0753" y="5093357"/>
            <a:ext cx="1450508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639" y="5063503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30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09:</a:t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 Versionamento Da Nossa API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51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Resultado de imagem para api versioning strateg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362" y="1325360"/>
            <a:ext cx="6128471" cy="292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Resultado de imagem para visual stud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811" y="5217571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106" y="5114291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540" y="5007167"/>
            <a:ext cx="2367977" cy="185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0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Seção 10:</a:t>
            </a:r>
            <a:br>
              <a:rPr lang="pt-BR" dirty="0" smtClean="0">
                <a:solidFill>
                  <a:schemeClr val="accent4"/>
                </a:solidFill>
              </a:rPr>
            </a:br>
            <a:r>
              <a:rPr lang="pt-BR" dirty="0" smtClean="0">
                <a:solidFill>
                  <a:schemeClr val="accent4"/>
                </a:solidFill>
              </a:rPr>
              <a:t> Adotando Uma Arquitetura Em Camadas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39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Seção 01:</a:t>
            </a:r>
            <a:br>
              <a:rPr lang="pt-BR" dirty="0" smtClean="0">
                <a:solidFill>
                  <a:schemeClr val="accent4"/>
                </a:solidFill>
              </a:rPr>
            </a:br>
            <a:r>
              <a:rPr lang="pt-BR" dirty="0" smtClean="0">
                <a:solidFill>
                  <a:schemeClr val="accent4"/>
                </a:solidFill>
              </a:rPr>
              <a:t>Fundamentos Teóricos Do REST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95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D:\ProjetoAulas\RestWithASP-NETUdemy\Documents\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240" y="-685800"/>
            <a:ext cx="9249802" cy="614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sultado de imagem para visual stud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811" y="5217571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106" y="5114291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540" y="5007167"/>
            <a:ext cx="2367977" cy="185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24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11: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 err="1" smtClean="0">
                <a:solidFill>
                  <a:schemeClr val="accent4"/>
                </a:solidFill>
              </a:rPr>
              <a:t>Migrations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88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07" y="5300544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123" y="4969461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593" y="5093357"/>
            <a:ext cx="1450508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https://trello-attachments.s3.amazonaws.com/5669714ffa505002cc8cea13/5a09e882345f37f6e9c99fcc/2c60c4ccf0e295fe9003abd63ecf59bb/imag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537" y="5353791"/>
            <a:ext cx="3343929" cy="92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058" y="501025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495" y="392018"/>
            <a:ext cx="6366971" cy="444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12: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Padrão De Projeto </a:t>
            </a:r>
            <a:r>
              <a:rPr lang="pt-BR" dirty="0" err="1">
                <a:solidFill>
                  <a:schemeClr val="accent4"/>
                </a:solidFill>
              </a:rPr>
              <a:t>Generic</a:t>
            </a:r>
            <a:r>
              <a:rPr lang="pt-BR" dirty="0">
                <a:solidFill>
                  <a:schemeClr val="accent4"/>
                </a:solidFill>
              </a:rPr>
              <a:t> </a:t>
            </a:r>
            <a:r>
              <a:rPr lang="pt-BR" dirty="0" err="1">
                <a:solidFill>
                  <a:schemeClr val="accent4"/>
                </a:solidFill>
              </a:rPr>
              <a:t>Repository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0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593" y="5093357"/>
            <a:ext cx="1450508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0407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pository Patter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299" y="59623"/>
            <a:ext cx="7466344" cy="510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91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046" y="-1662896"/>
            <a:ext cx="12576585" cy="9528466"/>
          </a:xfrm>
        </p:spPr>
      </p:pic>
      <p:pic>
        <p:nvPicPr>
          <p:cNvPr id="5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esultado de imagem para sql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593" y="5093357"/>
            <a:ext cx="1450508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0407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sultado de imagem para visual studi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65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13: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Padrão De Projeto Value </a:t>
            </a:r>
            <a:r>
              <a:rPr lang="pt-BR" dirty="0" err="1">
                <a:solidFill>
                  <a:schemeClr val="accent4"/>
                </a:solidFill>
              </a:rPr>
              <a:t>Object</a:t>
            </a:r>
            <a:r>
              <a:rPr lang="pt-BR" dirty="0">
                <a:solidFill>
                  <a:schemeClr val="accent4"/>
                </a:solidFill>
              </a:rPr>
              <a:t> (VO)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45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 descr="D:\ProjetoAulas\RestWithASP-NETUdemy\Documents\VO Patter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4943" y="-1115488"/>
            <a:ext cx="13183563" cy="776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579" y="5194132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Resultado de imagem para sql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593" y="5139077"/>
            <a:ext cx="1450508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2693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esultado de imagem para visual studi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36530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802" y="5547546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89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14: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Data </a:t>
            </a:r>
            <a:r>
              <a:rPr lang="pt-BR" dirty="0" err="1">
                <a:solidFill>
                  <a:schemeClr val="accent4"/>
                </a:solidFill>
              </a:rPr>
              <a:t>Contract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16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593" y="5093357"/>
            <a:ext cx="1450508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0407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0" name="Picture 2" descr="Resultado de imagem para data contract serializati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638" y="1021081"/>
            <a:ext cx="7392555" cy="3421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75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Seção 02:</a:t>
            </a:r>
            <a:br>
              <a:rPr lang="pt-BR" dirty="0" smtClean="0">
                <a:solidFill>
                  <a:schemeClr val="accent4"/>
                </a:solidFill>
              </a:rPr>
            </a:br>
            <a:r>
              <a:rPr lang="pt-BR" dirty="0" smtClean="0">
                <a:solidFill>
                  <a:schemeClr val="accent4"/>
                </a:solidFill>
              </a:rPr>
              <a:t>Fundamentos Teóricos Do REST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36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15: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 smtClean="0">
                <a:solidFill>
                  <a:schemeClr val="accent4"/>
                </a:solidFill>
              </a:rPr>
              <a:t>Content </a:t>
            </a:r>
            <a:r>
              <a:rPr lang="pt-BR" dirty="0" err="1">
                <a:solidFill>
                  <a:schemeClr val="accent4"/>
                </a:solidFill>
              </a:rPr>
              <a:t>Negociation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67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073" y="5224184"/>
            <a:ext cx="1120207" cy="112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0407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XML file format symbo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934" y="1484514"/>
            <a:ext cx="2676592" cy="290971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17474" y="1484514"/>
            <a:ext cx="2674944" cy="289066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05100" y="1484514"/>
            <a:ext cx="2586968" cy="2881139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15957" y="1484514"/>
            <a:ext cx="2637114" cy="285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8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16:</a:t>
            </a:r>
            <a:br>
              <a:rPr lang="pt-BR" dirty="0" smtClean="0">
                <a:solidFill>
                  <a:schemeClr val="accent4"/>
                </a:solidFill>
              </a:rPr>
            </a:br>
            <a:r>
              <a:rPr lang="pt-BR" dirty="0" smtClean="0">
                <a:solidFill>
                  <a:schemeClr val="accent4"/>
                </a:solidFill>
              </a:rPr>
              <a:t>HATEOAS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03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0407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m para HATEOA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229" y="1722120"/>
            <a:ext cx="8272204" cy="198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4" name="Picture 2" descr="https://github.com/leandrocgsi/Tapioca.HATEOAS/blob/master/images/logos/blue_link.jpeg?raw=tru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6056" y="5153782"/>
            <a:ext cx="1199482" cy="119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06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17: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 err="1">
                <a:solidFill>
                  <a:schemeClr val="accent4"/>
                </a:solidFill>
              </a:rPr>
              <a:t>Swagger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64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073" y="5224184"/>
            <a:ext cx="1120207" cy="112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0407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XML file format symbo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7130" y="1346726"/>
            <a:ext cx="5746870" cy="1460016"/>
          </a:xfrm>
          <a:prstGeom prst="rect">
            <a:avLst/>
          </a:prstGeom>
        </p:spPr>
      </p:pic>
      <p:pic>
        <p:nvPicPr>
          <p:cNvPr id="18" name="Picture 2" descr="Resultado de imagem para Swagger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850" y="2737679"/>
            <a:ext cx="5518270" cy="146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64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18: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Autenticação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91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XML file format symbo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461" y="5414656"/>
            <a:ext cx="3568540" cy="1046108"/>
          </a:xfrm>
          <a:prstGeom prst="rect">
            <a:avLst/>
          </a:prstGeom>
        </p:spPr>
      </p:pic>
      <p:pic>
        <p:nvPicPr>
          <p:cNvPr id="10" name="Picture 8" descr="Resultado de imagem para padlock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04" r="26598"/>
          <a:stretch/>
        </p:blipFill>
        <p:spPr bwMode="auto">
          <a:xfrm>
            <a:off x="4790647" y="438598"/>
            <a:ext cx="2657309" cy="426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39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19: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O Verbo PATH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48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073" y="5224184"/>
            <a:ext cx="1120207" cy="112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0407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XML file format symbo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99" y="6733"/>
            <a:ext cx="10733265" cy="500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68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webservic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97"/>
          <a:stretch/>
        </p:blipFill>
        <p:spPr bwMode="auto">
          <a:xfrm>
            <a:off x="4248149" y="595329"/>
            <a:ext cx="4251326" cy="407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073" y="5323553"/>
            <a:ext cx="1247840" cy="124784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00" y="5007167"/>
            <a:ext cx="2367977" cy="1850833"/>
          </a:xfrm>
          <a:prstGeom prst="rect">
            <a:avLst/>
          </a:prstGeom>
        </p:spPr>
      </p:pic>
      <p:pic>
        <p:nvPicPr>
          <p:cNvPr id="1028" name="Picture 4" descr="Resultado de imagem para HATEOA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850" y="5564156"/>
            <a:ext cx="3070225" cy="73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padlock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04" r="26598"/>
          <a:stretch/>
        </p:blipFill>
        <p:spPr bwMode="auto">
          <a:xfrm>
            <a:off x="7408161" y="5239199"/>
            <a:ext cx="863460" cy="1386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408" y="5293773"/>
            <a:ext cx="1277620" cy="1277620"/>
          </a:xfrm>
          <a:prstGeom prst="rect">
            <a:avLst/>
          </a:prstGeom>
        </p:spPr>
      </p:pic>
      <p:pic>
        <p:nvPicPr>
          <p:cNvPr id="14" name="Picture 2" descr="https://tecnoblog.net/wp-content/uploads/2018/04/Classifica%C3%A7%C3%A3o-Indicativa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650" b="57752"/>
          <a:stretch/>
        </p:blipFill>
        <p:spPr bwMode="auto">
          <a:xfrm>
            <a:off x="8522887" y="5479120"/>
            <a:ext cx="1899666" cy="109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0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20: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Query </a:t>
            </a:r>
            <a:r>
              <a:rPr lang="pt-BR" dirty="0" err="1">
                <a:solidFill>
                  <a:schemeClr val="accent4"/>
                </a:solidFill>
              </a:rPr>
              <a:t>Params</a:t>
            </a:r>
            <a:r>
              <a:rPr lang="pt-BR" dirty="0">
                <a:solidFill>
                  <a:schemeClr val="accent4"/>
                </a:solidFill>
              </a:rPr>
              <a:t> E Busca Paginada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93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073" y="5224184"/>
            <a:ext cx="1120207" cy="112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XML file format symbo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3794" name="Picture 2" descr="Resultado de imagem para paginati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573903"/>
            <a:ext cx="11028202" cy="355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github.com/leandrocgsi/Tapioca.HATEOAS/blob/master/images/logos/blue_link.jpeg?raw=tru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2086" y="5184546"/>
            <a:ext cx="1199482" cy="119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67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21: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 Trabalhando Com Arquivos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47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073" y="5224184"/>
            <a:ext cx="1120207" cy="112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XML file format symbo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0407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86" name="Picture 2" descr="Resultado de imagem para download pd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826" y="396575"/>
            <a:ext cx="71056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22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22: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 Adicionando Suporte Ao </a:t>
            </a:r>
            <a:r>
              <a:rPr lang="pt-BR" dirty="0" err="1">
                <a:solidFill>
                  <a:schemeClr val="accent4"/>
                </a:solidFill>
              </a:rPr>
              <a:t>Docker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53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33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82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XML file format symbo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6082" name="Picture 2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535" y="622084"/>
            <a:ext cx="4943475" cy="436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4" name="Picture 4" descr="Resultado de imagem para docker compos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09" y="4940878"/>
            <a:ext cx="3095625" cy="178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6" name="Picture 6" descr="Resultado de imagem para powershel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860" y="5317298"/>
            <a:ext cx="3066415" cy="1226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82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23: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 </a:t>
            </a:r>
            <a:r>
              <a:rPr lang="pt-BR" dirty="0" err="1">
                <a:solidFill>
                  <a:schemeClr val="accent4"/>
                </a:solidFill>
              </a:rPr>
              <a:t>Deploy</a:t>
            </a:r>
            <a:r>
              <a:rPr lang="pt-BR" dirty="0">
                <a:solidFill>
                  <a:schemeClr val="accent4"/>
                </a:solidFill>
              </a:rPr>
              <a:t> Na </a:t>
            </a:r>
            <a:r>
              <a:rPr lang="pt-BR" dirty="0" err="1">
                <a:solidFill>
                  <a:schemeClr val="accent4"/>
                </a:solidFill>
              </a:rPr>
              <a:t>Azure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60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38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XML file format symbo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6082" name="Picture 2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59" y="5284118"/>
            <a:ext cx="1659094" cy="146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4" name="Picture 4" descr="Resultado de imagem para docker compo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147" y="5038794"/>
            <a:ext cx="3095625" cy="178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6" name="Picture 6" descr="Resultado de imagem para powershel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220" y="5317298"/>
            <a:ext cx="3066415" cy="1226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0" name="Picture 2" descr="Resultado de imagem para Azur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535" y="538208"/>
            <a:ext cx="6667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31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7568" y="2924944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O Padrão de Projetos </a:t>
            </a:r>
            <a:r>
              <a:rPr lang="pt-BR" dirty="0" err="1" smtClean="0"/>
              <a:t>Repository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009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7568" y="2924944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pt-BR" dirty="0" err="1" smtClean="0"/>
              <a:t>Generic</a:t>
            </a:r>
            <a:r>
              <a:rPr lang="pt-BR" dirty="0" smtClean="0"/>
              <a:t> </a:t>
            </a:r>
            <a:r>
              <a:rPr lang="pt-BR" dirty="0" err="1" smtClean="0"/>
              <a:t>Repository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904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03:</a:t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Configuração Do Ambiente No Windows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23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Generic Repository patter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12" y="1480113"/>
            <a:ext cx="10391775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34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www.dotnetcurry.com/aspnet-mvc/1155/aspnet-mvc-repository-pattern-perform-database-operations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3"/>
              </a:rPr>
              <a:t>https://www.c-sharpcorner.com/UploadFile/8a67c0/repository-pattern-and-generic-repository-pattern</a:t>
            </a:r>
            <a:r>
              <a:rPr lang="pt-BR" dirty="0" smtClean="0">
                <a:hlinkClick r:id="rId3"/>
              </a:rPr>
              <a:t>/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4"/>
              </a:rPr>
              <a:t>http://</a:t>
            </a:r>
            <a:r>
              <a:rPr lang="pt-BR" dirty="0" smtClean="0">
                <a:hlinkClick r:id="rId4"/>
              </a:rPr>
              <a:t>www.tugberkugurlu.com/archive/generic-repository-pattern-entity-framework-asp-net-mvc-and-unit-testing-triangle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5"/>
              </a:rPr>
              <a:t>https://</a:t>
            </a:r>
            <a:r>
              <a:rPr lang="pt-BR" dirty="0" smtClean="0">
                <a:hlinkClick r:id="rId5"/>
              </a:rPr>
              <a:t>www.codeproject.com/Articles/814768/CRUD-Operations-Using-the-Generic-Repository-Patte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6"/>
              </a:rPr>
              <a:t>http://</a:t>
            </a:r>
            <a:r>
              <a:rPr lang="pt-BR" dirty="0" smtClean="0">
                <a:hlinkClick r:id="rId6"/>
              </a:rPr>
              <a:t>hannesdorfmann.com/android/evolution-of-the-repository-pattern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74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martinfowler.com/bliki/PresentationDomainDataLayering.html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msdn.microsoft.com/en-us/library/ee658109.aspx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msdn.microsoft.com/en-us/library/ff648105.aspx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5"/>
              </a:rPr>
              <a:t>https://</a:t>
            </a:r>
            <a:r>
              <a:rPr lang="pt-BR" dirty="0" smtClean="0">
                <a:hlinkClick r:id="rId5"/>
              </a:rPr>
              <a:t>en.wikipedia.org/wiki/Multitier_architecture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6"/>
              </a:rPr>
              <a:t>https://</a:t>
            </a:r>
            <a:r>
              <a:rPr lang="pt-BR" dirty="0" smtClean="0">
                <a:hlinkClick r:id="rId6"/>
              </a:rPr>
              <a:t>www.linkedin.com/learning/practical-application-architecture-with-entity-framework-core/multi-layer-applications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805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>
                <a:hlinkClick r:id="rId2"/>
              </a:rPr>
              <a:t>https://martinfowler.com/bliki/ValueObject.html</a:t>
            </a:r>
            <a:endParaRPr lang="pt-BR" dirty="0" smtClean="0">
              <a:hlinkClick r:id="rId2"/>
            </a:endParaRPr>
          </a:p>
          <a:p>
            <a:endParaRPr lang="pt-BR" dirty="0">
              <a:hlinkClick r:id="rId2"/>
            </a:endParaRPr>
          </a:p>
          <a:p>
            <a:r>
              <a:rPr lang="pt-BR" dirty="0" smtClean="0">
                <a:hlinkClick r:id="rId2"/>
              </a:rPr>
              <a:t>https</a:t>
            </a:r>
            <a:r>
              <a:rPr lang="pt-BR" dirty="0">
                <a:hlinkClick r:id="rId2"/>
              </a:rPr>
              <a:t>://</a:t>
            </a:r>
            <a:r>
              <a:rPr lang="pt-BR" dirty="0" smtClean="0">
                <a:hlinkClick r:id="rId2"/>
              </a:rPr>
              <a:t>www.codeadventure.com/blog/why-you-should-use-value-objects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www.devmedia.com.br/diferenca-entre-os-patterns-po-pojo-bo-dto-e-vo/28162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imasters.com.br/artigo/7293/linguagens/padroes-de-projeto-value-object?trace=1519021197</a:t>
            </a:r>
            <a:endParaRPr lang="pt-BR" dirty="0" smtClean="0"/>
          </a:p>
          <a:p>
            <a:endParaRPr lang="pt-BR" dirty="0" smtClean="0"/>
          </a:p>
          <a:p>
            <a:r>
              <a:rPr lang="en-US" dirty="0"/>
              <a:t>[Generic Repository and Unit of Work Pattern, Entity Framework, Unit Testing, </a:t>
            </a:r>
            <a:r>
              <a:rPr lang="en-US" dirty="0" err="1"/>
              <a:t>Autofac</a:t>
            </a:r>
            <a:r>
              <a:rPr lang="en-US" dirty="0"/>
              <a:t> </a:t>
            </a:r>
            <a:r>
              <a:rPr lang="en-US" dirty="0" err="1"/>
              <a:t>IoC</a:t>
            </a:r>
            <a:r>
              <a:rPr lang="en-US" dirty="0"/>
              <a:t> Container and ASP.NET MVC](</a:t>
            </a:r>
            <a:r>
              <a:rPr lang="en-US" dirty="0">
                <a:hlinkClick r:id="rId5"/>
              </a:rPr>
              <a:t>https://techbrij.com/generic-repository-unit-of-work-entity-framework-unit-testing-asp-net-mvc</a:t>
            </a:r>
            <a:r>
              <a:rPr lang="en-US" dirty="0" smtClean="0"/>
              <a:t>)</a:t>
            </a:r>
          </a:p>
          <a:p>
            <a:r>
              <a:rPr lang="en-US" dirty="0" smtClean="0"/>
              <a:t>[</a:t>
            </a:r>
            <a:r>
              <a:rPr lang="en-US" dirty="0"/>
              <a:t>HATEOAS](</a:t>
            </a:r>
            <a:r>
              <a:rPr lang="en-US" dirty="0">
                <a:hlinkClick r:id="rId6"/>
              </a:rPr>
              <a:t>https://</a:t>
            </a:r>
            <a:r>
              <a:rPr lang="en-US">
                <a:hlinkClick r:id="rId6"/>
              </a:rPr>
              <a:t>shatzisblog.wordpress.com/2017/09/01/generating-hypermedia-links-for-an-asp-net-core-web-api</a:t>
            </a:r>
            <a:r>
              <a:rPr lang="en-US" smtClean="0">
                <a:hlinkClick r:id="rId6"/>
              </a:rPr>
              <a:t>/</a:t>
            </a:r>
            <a:r>
              <a:rPr lang="en-US" smtClean="0"/>
              <a:t>)</a:t>
            </a:r>
            <a:endParaRPr lang="en-US" dirty="0"/>
          </a:p>
          <a:p>
            <a:r>
              <a:rPr lang="en-US" dirty="0"/>
              <a:t>[Pragmatic REST: APIs without hypermedia and HATEOAS](</a:t>
            </a:r>
            <a:r>
              <a:rPr lang="en-US" dirty="0">
                <a:hlinkClick r:id="rId7"/>
              </a:rPr>
              <a:t>http://www.ben-morris.com/pragmatic-rest-apis-without-hypermedia-and-hateoas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15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msdn.microsoft.com/en-us/library/ff384251.aspx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3"/>
              </a:rPr>
              <a:t>https://nordicapis.com/introduction-to-api-versioning-best-practices</a:t>
            </a:r>
            <a:r>
              <a:rPr lang="pt-BR" dirty="0" smtClean="0">
                <a:hlinkClick r:id="rId3"/>
              </a:rPr>
              <a:t>/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>
                <a:hlinkClick r:id="rId4"/>
              </a:rPr>
              <a:t>http://</a:t>
            </a:r>
            <a:r>
              <a:rPr lang="pt-BR" dirty="0" smtClean="0">
                <a:hlinkClick r:id="rId4"/>
              </a:rPr>
              <a:t>www.patrickniezen.com/2016/2/11/api-versioning-with-mvc-6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5"/>
              </a:rPr>
              <a:t>https://www.troyhunt.com/your-api-versioning-is-wrong-which-is</a:t>
            </a:r>
            <a:r>
              <a:rPr lang="pt-BR" dirty="0" smtClean="0">
                <a:hlinkClick r:id="rId5"/>
              </a:rPr>
              <a:t>/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6"/>
              </a:rPr>
              <a:t>https://</a:t>
            </a:r>
            <a:r>
              <a:rPr lang="pt-BR" dirty="0" smtClean="0">
                <a:hlinkClick r:id="rId6"/>
              </a:rPr>
              <a:t>www.youtube.com/watch?v=55oIJuMUnDc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780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visual stud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" y="4805680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git bas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840" y="4805680"/>
            <a:ext cx="1417319" cy="141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m para mysq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385" y="4805680"/>
            <a:ext cx="28575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m para heidi SQ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1" y="4783136"/>
            <a:ext cx="1462405" cy="146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ado de imagem para postma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121" y="4676138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sultado de imagem para dock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045" y="4714871"/>
            <a:ext cx="3487856" cy="163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esultado de imagem para window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999" y="1838000"/>
            <a:ext cx="8709837" cy="161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7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04: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Configuração Do Ambiente No </a:t>
            </a:r>
            <a:r>
              <a:rPr lang="pt-BR" dirty="0" smtClean="0">
                <a:solidFill>
                  <a:schemeClr val="accent4"/>
                </a:solidFill>
              </a:rPr>
              <a:t>Linux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45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Resultado de imagem para my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135" y="4876163"/>
            <a:ext cx="28575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ado de imagem para postm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681" y="4747258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sultado de imagem para dock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045" y="4714871"/>
            <a:ext cx="3487856" cy="163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996" y="1579880"/>
            <a:ext cx="48101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m para visual studio cod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7801" y="4927600"/>
            <a:ext cx="3271520" cy="163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sultado de imagem para gi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191" y="5077657"/>
            <a:ext cx="1291331" cy="129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sultado de imagem para mysql workbench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028" y="5077657"/>
            <a:ext cx="2571750" cy="122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84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05:</a:t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Primeiros Passos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19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311</TotalTime>
  <Words>659</Words>
  <Application>Microsoft Office PowerPoint</Application>
  <PresentationFormat>Widescreen</PresentationFormat>
  <Paragraphs>206</Paragraphs>
  <Slides>54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54</vt:i4>
      </vt:variant>
    </vt:vector>
  </HeadingPairs>
  <TitlesOfParts>
    <vt:vector size="58" baseType="lpstr">
      <vt:lpstr>Arial</vt:lpstr>
      <vt:lpstr>Trebuchet MS</vt:lpstr>
      <vt:lpstr>Wingdings 3</vt:lpstr>
      <vt:lpstr>Facetado</vt:lpstr>
      <vt:lpstr>RESTFul API's do 0 à Nuvem Com ASP.NET Core 2.0 e Docker</vt:lpstr>
      <vt:lpstr>Seção 01: Fundamentos Teóricos Do REST</vt:lpstr>
      <vt:lpstr>Seção 02: Fundamentos Teóricos Do REST</vt:lpstr>
      <vt:lpstr>Apresentação do PowerPoint</vt:lpstr>
      <vt:lpstr>Seção 03: Configuração Do Ambiente No Windows</vt:lpstr>
      <vt:lpstr>Apresentação do PowerPoint</vt:lpstr>
      <vt:lpstr>Seção 04: Configuração Do Ambiente No Linux</vt:lpstr>
      <vt:lpstr>Apresentação do PowerPoint</vt:lpstr>
      <vt:lpstr>Seção 05: Primeiros Passos</vt:lpstr>
      <vt:lpstr>Apresentação do PowerPoint</vt:lpstr>
      <vt:lpstr>Seção 06:  Implementando Uma Calculadora</vt:lpstr>
      <vt:lpstr>Apresentação do PowerPoint</vt:lpstr>
      <vt:lpstr>Seção 07: Aprendendo Os Quatro Verbos Principais</vt:lpstr>
      <vt:lpstr>Apresentação do PowerPoint</vt:lpstr>
      <vt:lpstr>Seção 08:  Integrando A Aplicação Ao Banco De Dados</vt:lpstr>
      <vt:lpstr>Apresentação do PowerPoint</vt:lpstr>
      <vt:lpstr>Seção 09:  Versionamento Da Nossa API</vt:lpstr>
      <vt:lpstr>Apresentação do PowerPoint</vt:lpstr>
      <vt:lpstr>Seção 10:  Adotando Uma Arquitetura Em Camadas</vt:lpstr>
      <vt:lpstr>Apresentação do PowerPoint</vt:lpstr>
      <vt:lpstr>Seção 11: Migrations</vt:lpstr>
      <vt:lpstr>Apresentação do PowerPoint</vt:lpstr>
      <vt:lpstr>Seção 12: Padrão De Projeto Generic Repository</vt:lpstr>
      <vt:lpstr>Apresentação do PowerPoint</vt:lpstr>
      <vt:lpstr>Apresentação do PowerPoint</vt:lpstr>
      <vt:lpstr>Seção 13: Padrão De Projeto Value Object (VO)</vt:lpstr>
      <vt:lpstr>Apresentação do PowerPoint</vt:lpstr>
      <vt:lpstr>Seção 14: Data Contract</vt:lpstr>
      <vt:lpstr>Apresentação do PowerPoint</vt:lpstr>
      <vt:lpstr>Seção 15: Content Negociation</vt:lpstr>
      <vt:lpstr>Apresentação do PowerPoint</vt:lpstr>
      <vt:lpstr>Seção 16: HATEOAS</vt:lpstr>
      <vt:lpstr>Apresentação do PowerPoint</vt:lpstr>
      <vt:lpstr>Seção 17: Swagger</vt:lpstr>
      <vt:lpstr>Apresentação do PowerPoint</vt:lpstr>
      <vt:lpstr>Seção 18: Autenticação</vt:lpstr>
      <vt:lpstr>Apresentação do PowerPoint</vt:lpstr>
      <vt:lpstr>Seção 19: O Verbo PATH</vt:lpstr>
      <vt:lpstr>Apresentação do PowerPoint</vt:lpstr>
      <vt:lpstr>Seção 20: Query Params E Busca Paginada</vt:lpstr>
      <vt:lpstr>Apresentação do PowerPoint</vt:lpstr>
      <vt:lpstr>Seção 21:  Trabalhando Com Arquivos</vt:lpstr>
      <vt:lpstr>Apresentação do PowerPoint</vt:lpstr>
      <vt:lpstr>Seção 22:  Adicionando Suporte Ao Docker</vt:lpstr>
      <vt:lpstr>Apresentação do PowerPoint</vt:lpstr>
      <vt:lpstr>Seção 23:  Deploy Na Azure</vt:lpstr>
      <vt:lpstr>Apresentação do PowerPoint</vt:lpstr>
      <vt:lpstr>O Padrão de Projetos Repository</vt:lpstr>
      <vt:lpstr>Generic Repository</vt:lpstr>
      <vt:lpstr>Apresentação do PowerPoint</vt:lpstr>
      <vt:lpstr>Referências</vt:lpstr>
      <vt:lpstr>Referências</vt:lpstr>
      <vt:lpstr>Referências</vt:lpstr>
      <vt:lpstr>Referências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REST</dc:title>
  <dc:creator>LEANDRO</dc:creator>
  <cp:lastModifiedBy>LEANDRO</cp:lastModifiedBy>
  <cp:revision>29</cp:revision>
  <dcterms:created xsi:type="dcterms:W3CDTF">2018-05-13T17:08:49Z</dcterms:created>
  <dcterms:modified xsi:type="dcterms:W3CDTF">2018-06-24T04:40:35Z</dcterms:modified>
</cp:coreProperties>
</file>