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9"/>
  </p:notesMasterIdLst>
  <p:sldIdLst>
    <p:sldId id="256" r:id="rId2"/>
    <p:sldId id="289" r:id="rId3"/>
    <p:sldId id="326" r:id="rId4"/>
    <p:sldId id="327" r:id="rId5"/>
    <p:sldId id="290" r:id="rId6"/>
    <p:sldId id="291" r:id="rId7"/>
    <p:sldId id="292" r:id="rId8"/>
    <p:sldId id="293" r:id="rId9"/>
    <p:sldId id="329" r:id="rId10"/>
    <p:sldId id="330" r:id="rId11"/>
    <p:sldId id="361" r:id="rId12"/>
    <p:sldId id="332" r:id="rId13"/>
    <p:sldId id="362" r:id="rId14"/>
    <p:sldId id="360" r:id="rId15"/>
    <p:sldId id="363" r:id="rId16"/>
    <p:sldId id="364" r:id="rId17"/>
    <p:sldId id="365" r:id="rId18"/>
    <p:sldId id="316" r:id="rId19"/>
    <p:sldId id="317" r:id="rId20"/>
    <p:sldId id="359" r:id="rId21"/>
    <p:sldId id="343" r:id="rId22"/>
    <p:sldId id="331" r:id="rId23"/>
    <p:sldId id="333" r:id="rId24"/>
    <p:sldId id="334" r:id="rId25"/>
    <p:sldId id="336" r:id="rId26"/>
    <p:sldId id="338" r:id="rId27"/>
    <p:sldId id="339" r:id="rId28"/>
    <p:sldId id="341" r:id="rId29"/>
    <p:sldId id="340" r:id="rId30"/>
    <p:sldId id="355" r:id="rId31"/>
    <p:sldId id="335" r:id="rId32"/>
    <p:sldId id="342" r:id="rId33"/>
    <p:sldId id="356" r:id="rId34"/>
    <p:sldId id="337" r:id="rId35"/>
    <p:sldId id="349" r:id="rId36"/>
    <p:sldId id="348" r:id="rId37"/>
    <p:sldId id="358" r:id="rId38"/>
    <p:sldId id="344" r:id="rId39"/>
    <p:sldId id="345" r:id="rId40"/>
    <p:sldId id="357" r:id="rId41"/>
    <p:sldId id="351" r:id="rId42"/>
    <p:sldId id="350" r:id="rId43"/>
    <p:sldId id="352" r:id="rId44"/>
    <p:sldId id="353" r:id="rId45"/>
    <p:sldId id="354" r:id="rId46"/>
    <p:sldId id="279" r:id="rId47"/>
    <p:sldId id="281" r:id="rId48"/>
    <p:sldId id="259" r:id="rId49"/>
    <p:sldId id="366" r:id="rId50"/>
    <p:sldId id="287" r:id="rId51"/>
    <p:sldId id="319" r:id="rId52"/>
    <p:sldId id="321" r:id="rId53"/>
    <p:sldId id="323" r:id="rId54"/>
    <p:sldId id="367" r:id="rId55"/>
    <p:sldId id="324" r:id="rId56"/>
    <p:sldId id="368" r:id="rId57"/>
    <p:sldId id="32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ANDRO" initials="L" lastIdx="1" clrIdx="0">
    <p:extLst>
      <p:ext uri="{19B8F6BF-5375-455C-9EA6-DF929625EA0E}">
        <p15:presenceInfo xmlns:p15="http://schemas.microsoft.com/office/powerpoint/2012/main" userId="LEAND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31" autoAdjust="0"/>
  </p:normalViewPr>
  <p:slideViewPr>
    <p:cSldViewPr snapToGrid="0">
      <p:cViewPr>
        <p:scale>
          <a:sx n="66" d="100"/>
          <a:sy n="66" d="100"/>
        </p:scale>
        <p:origin x="1330"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7T12:20:42.729" idx="1">
    <p:pos x="10" y="10"/>
    <p:text>Um Serviço nada mais é que uma aplicação interoperável hospedada e acessada através da web através do protocolo HTTP por meio de um browser ou de diferentes tipos de clientes, como outras aplicações ou serviços. Deixando um pouco mais claro quando você cria um website em PHP a saída padrão é HTML e seu alvo é o browser e por extensão nós podemos visualizar a página no browser. Um web service não é direcionado para humanos e sim para outros programas.</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E0E7D-5AE7-4DC3-9E4F-7EF8B0A78968}" type="datetimeFigureOut">
              <a:rPr lang="pt-BR" smtClean="0"/>
              <a:t>27/05/2018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704DD-7D0D-4137-857E-DCB9364EA87A}" type="slidenum">
              <a:rPr lang="pt-BR" smtClean="0"/>
              <a:t>‹nº›</a:t>
            </a:fld>
            <a:endParaRPr lang="pt-BR"/>
          </a:p>
        </p:txBody>
      </p:sp>
    </p:spTree>
    <p:extLst>
      <p:ext uri="{BB962C8B-B14F-4D97-AF65-F5344CB8AC3E}">
        <p14:creationId xmlns:p14="http://schemas.microsoft.com/office/powerpoint/2010/main" val="1035987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smtClean="0">
                <a:solidFill>
                  <a:schemeClr val="tx1"/>
                </a:solidFill>
                <a:effectLst/>
                <a:latin typeface="+mn-lt"/>
                <a:ea typeface="+mn-ea"/>
                <a:cs typeface="+mn-cs"/>
              </a:rPr>
              <a:t>Um Serviço nada mais é que uma aplicação </a:t>
            </a:r>
            <a:r>
              <a:rPr lang="pt-BR" sz="1200" kern="1200" dirty="0" err="1" smtClean="0">
                <a:solidFill>
                  <a:schemeClr val="tx1"/>
                </a:solidFill>
                <a:effectLst/>
                <a:latin typeface="+mn-lt"/>
                <a:ea typeface="+mn-ea"/>
                <a:cs typeface="+mn-cs"/>
              </a:rPr>
              <a:t>interoperável</a:t>
            </a:r>
            <a:r>
              <a:rPr lang="pt-BR" sz="1200" kern="1200" dirty="0" smtClean="0">
                <a:solidFill>
                  <a:schemeClr val="tx1"/>
                </a:solidFill>
                <a:effectLst/>
                <a:latin typeface="+mn-lt"/>
                <a:ea typeface="+mn-ea"/>
                <a:cs typeface="+mn-cs"/>
              </a:rPr>
              <a:t> hospedada e acessada através da web através do protocolo </a:t>
            </a:r>
            <a:r>
              <a:rPr lang="pt-BR" sz="1200" b="1" kern="1200" dirty="0" smtClean="0">
                <a:solidFill>
                  <a:schemeClr val="tx1"/>
                </a:solidFill>
                <a:effectLst/>
                <a:latin typeface="+mn-lt"/>
                <a:ea typeface="+mn-ea"/>
                <a:cs typeface="+mn-cs"/>
              </a:rPr>
              <a:t>HTTP</a:t>
            </a:r>
            <a:r>
              <a:rPr lang="pt-BR" sz="1200" kern="1200" dirty="0" smtClean="0">
                <a:solidFill>
                  <a:schemeClr val="tx1"/>
                </a:solidFill>
                <a:effectLst/>
                <a:latin typeface="+mn-lt"/>
                <a:ea typeface="+mn-ea"/>
                <a:cs typeface="+mn-cs"/>
              </a:rPr>
              <a:t> por meio de um browser ou de diferentes tipos de clientes, como outras aplicações ou serviços. Deixando um pouco mais claro quando você cria um website em PHP a saída padrão é HTML e seu alvo é o browser e por extensão nós podemos visualizar a página no browser. Um web </a:t>
            </a:r>
            <a:r>
              <a:rPr lang="pt-BR" sz="1200" kern="1200" dirty="0" err="1" smtClean="0">
                <a:solidFill>
                  <a:schemeClr val="tx1"/>
                </a:solidFill>
                <a:effectLst/>
                <a:latin typeface="+mn-lt"/>
                <a:ea typeface="+mn-ea"/>
                <a:cs typeface="+mn-cs"/>
              </a:rPr>
              <a:t>service</a:t>
            </a:r>
            <a:r>
              <a:rPr lang="pt-BR" sz="1200" kern="1200" dirty="0" smtClean="0">
                <a:solidFill>
                  <a:schemeClr val="tx1"/>
                </a:solidFill>
                <a:effectLst/>
                <a:latin typeface="+mn-lt"/>
                <a:ea typeface="+mn-ea"/>
                <a:cs typeface="+mn-cs"/>
              </a:rPr>
              <a:t> não é direcionado para humanos e sim para outros programas.</a:t>
            </a:r>
            <a:br>
              <a:rPr lang="pt-BR" sz="1200" kern="1200" dirty="0" smtClean="0">
                <a:solidFill>
                  <a:schemeClr val="tx1"/>
                </a:solidFill>
                <a:effectLst/>
                <a:latin typeface="+mn-lt"/>
                <a:ea typeface="+mn-ea"/>
                <a:cs typeface="+mn-cs"/>
              </a:rPr>
            </a:br>
            <a:endParaRPr lang="pt-BR" dirty="0"/>
          </a:p>
        </p:txBody>
      </p:sp>
      <p:sp>
        <p:nvSpPr>
          <p:cNvPr id="4" name="Espaço Reservado para Número de Slide 3"/>
          <p:cNvSpPr>
            <a:spLocks noGrp="1"/>
          </p:cNvSpPr>
          <p:nvPr>
            <p:ph type="sldNum" sz="quarter" idx="10"/>
          </p:nvPr>
        </p:nvSpPr>
        <p:spPr/>
        <p:txBody>
          <a:bodyPr/>
          <a:lstStyle/>
          <a:p>
            <a:fld id="{F90704DD-7D0D-4137-857E-DCB9364EA87A}" type="slidenum">
              <a:rPr lang="pt-BR" smtClean="0"/>
              <a:t>2</a:t>
            </a:fld>
            <a:endParaRPr lang="pt-BR"/>
          </a:p>
        </p:txBody>
      </p:sp>
    </p:spTree>
    <p:extLst>
      <p:ext uri="{BB962C8B-B14F-4D97-AF65-F5344CB8AC3E}">
        <p14:creationId xmlns:p14="http://schemas.microsoft.com/office/powerpoint/2010/main" val="2084900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0704DD-7D0D-4137-857E-DCB9364EA87A}" type="slidenum">
              <a:rPr lang="pt-BR" smtClean="0"/>
              <a:t>16</a:t>
            </a:fld>
            <a:endParaRPr lang="pt-BR"/>
          </a:p>
        </p:txBody>
      </p:sp>
    </p:spTree>
    <p:extLst>
      <p:ext uri="{BB962C8B-B14F-4D97-AF65-F5344CB8AC3E}">
        <p14:creationId xmlns:p14="http://schemas.microsoft.com/office/powerpoint/2010/main" val="3341373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0704DD-7D0D-4137-857E-DCB9364EA87A}" type="slidenum">
              <a:rPr lang="pt-BR" smtClean="0"/>
              <a:t>52</a:t>
            </a:fld>
            <a:endParaRPr lang="pt-BR"/>
          </a:p>
        </p:txBody>
      </p:sp>
    </p:spTree>
    <p:extLst>
      <p:ext uri="{BB962C8B-B14F-4D97-AF65-F5344CB8AC3E}">
        <p14:creationId xmlns:p14="http://schemas.microsoft.com/office/powerpoint/2010/main" val="383541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smtClean="0"/>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2A54C80-263E-416B-A8E0-580EDEADCBDC}" type="datetimeFigureOut">
              <a:rPr lang="en-US" dirty="0"/>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ocs.trafficserver.apache.org/en/5.3.x/sdk/http-headers.e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books.org/wiki/Communication_Networks/HTTP_Protoco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httpstatuses.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semeru.com.br/blog/wp-content/uploads/2015/12/image2.p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restapitutorial.com/httpstatuscode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pt.wikipedia.org/wiki/Idempot%C3%AAnci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labs.omniti.com/labs/jsend"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tools.ietf.org/html/rfc5789"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nbarbettini/BeautifulRestApi" TargetMode="External"/><Relationship Id="rId2" Type="http://schemas.openxmlformats.org/officeDocument/2006/relationships/hyperlink" Target="http://idratherbewriting.com/learnapidoc/docapis_introtoapi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2000" cy="4053840"/>
          </a:xfrm>
        </p:spPr>
        <p:txBody>
          <a:bodyPr/>
          <a:lstStyle/>
          <a:p>
            <a:pPr algn="ctr"/>
            <a:r>
              <a:rPr lang="pt-BR" dirty="0" err="1" smtClean="0"/>
              <a:t>RESTFul</a:t>
            </a:r>
            <a:r>
              <a:rPr lang="pt-BR" dirty="0" smtClean="0"/>
              <a:t> </a:t>
            </a:r>
            <a:r>
              <a:rPr lang="pt-BR" dirty="0" err="1" smtClean="0"/>
              <a:t>API’s</a:t>
            </a:r>
            <a:r>
              <a:rPr lang="pt-BR" dirty="0" smtClean="0"/>
              <a:t> com ASP.NET</a:t>
            </a:r>
            <a:br>
              <a:rPr lang="pt-BR" dirty="0" smtClean="0"/>
            </a:br>
            <a:r>
              <a:rPr lang="pt-BR" dirty="0" smtClean="0"/>
              <a:t>Core 2.0 do Zero A Nuvem</a:t>
            </a:r>
            <a:endParaRPr lang="pt-BR" dirty="0"/>
          </a:p>
        </p:txBody>
      </p:sp>
    </p:spTree>
    <p:extLst>
      <p:ext uri="{BB962C8B-B14F-4D97-AF65-F5344CB8AC3E}">
        <p14:creationId xmlns:p14="http://schemas.microsoft.com/office/powerpoint/2010/main" val="2011275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Vantagens dos Web Services </a:t>
            </a:r>
            <a:r>
              <a:rPr lang="pt-BR" b="1" dirty="0" err="1"/>
              <a:t>RESTful</a:t>
            </a:r>
            <a:endParaRPr lang="pt-BR" dirty="0"/>
          </a:p>
        </p:txBody>
      </p:sp>
      <p:sp>
        <p:nvSpPr>
          <p:cNvPr id="3" name="Espaço Reservado para Conteúdo 2"/>
          <p:cNvSpPr>
            <a:spLocks noGrp="1"/>
          </p:cNvSpPr>
          <p:nvPr>
            <p:ph idx="1"/>
          </p:nvPr>
        </p:nvSpPr>
        <p:spPr>
          <a:xfrm>
            <a:off x="677334" y="2160589"/>
            <a:ext cx="8596668" cy="4697411"/>
          </a:xfrm>
        </p:spPr>
        <p:txBody>
          <a:bodyPr>
            <a:normAutofit/>
          </a:bodyPr>
          <a:lstStyle/>
          <a:p>
            <a:r>
              <a:rPr lang="pt-BR" sz="2400" dirty="0"/>
              <a:t>REST é um padrão arquitetural basicamente leve por natureza. Então quando você tiver limitações de banda prefira web services REST;</a:t>
            </a:r>
          </a:p>
          <a:p>
            <a:r>
              <a:rPr lang="pt-BR" sz="2400" dirty="0"/>
              <a:t>Desenvolvimento fácil e rápido;</a:t>
            </a:r>
          </a:p>
          <a:p>
            <a:r>
              <a:rPr lang="pt-BR" sz="2400" dirty="0"/>
              <a:t>Grandes sites como </a:t>
            </a:r>
            <a:r>
              <a:rPr lang="pt-BR" sz="2400" dirty="0" err="1"/>
              <a:t>Twitter</a:t>
            </a:r>
            <a:r>
              <a:rPr lang="pt-BR" sz="2400" dirty="0"/>
              <a:t>, Yahoo, Google, </a:t>
            </a:r>
            <a:r>
              <a:rPr lang="pt-BR" sz="2400" dirty="0" err="1"/>
              <a:t>Facebook</a:t>
            </a:r>
            <a:r>
              <a:rPr lang="pt-BR" sz="2400" dirty="0"/>
              <a:t> usam este padrão.</a:t>
            </a:r>
          </a:p>
          <a:p>
            <a:r>
              <a:rPr lang="pt-BR" sz="2400" dirty="0"/>
              <a:t>Aplicativos Mobile tem ganhado cada vez mais espaço e precisam interagir rapidamente com os servidores e o padrão REST é mais rápido no processamento de dados das requests e responses.</a:t>
            </a:r>
          </a:p>
        </p:txBody>
      </p:sp>
    </p:spTree>
    <p:extLst>
      <p:ext uri="{BB962C8B-B14F-4D97-AF65-F5344CB8AC3E}">
        <p14:creationId xmlns:p14="http://schemas.microsoft.com/office/powerpoint/2010/main" val="624432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10752666" cy="1320800"/>
          </a:xfrm>
        </p:spPr>
        <p:txBody>
          <a:bodyPr/>
          <a:lstStyle/>
          <a:p>
            <a:pPr algn="ctr"/>
            <a:r>
              <a:rPr lang="pt-BR" b="1" dirty="0" smtClean="0"/>
              <a:t>Request e Response</a:t>
            </a:r>
            <a:endParaRPr lang="pt-BR" dirty="0"/>
          </a:p>
        </p:txBody>
      </p:sp>
      <p:sp>
        <p:nvSpPr>
          <p:cNvPr id="3" name="Espaço Reservado para Conteúdo 2"/>
          <p:cNvSpPr>
            <a:spLocks noGrp="1"/>
          </p:cNvSpPr>
          <p:nvPr>
            <p:ph idx="1"/>
          </p:nvPr>
        </p:nvSpPr>
        <p:spPr>
          <a:xfrm>
            <a:off x="0" y="533400"/>
            <a:ext cx="12192000" cy="6324601"/>
          </a:xfrm>
        </p:spPr>
        <p:txBody>
          <a:bodyPr>
            <a:normAutofit/>
          </a:bodyPr>
          <a:lstStyle/>
          <a:p>
            <a:pPr marL="0" indent="0" algn="ctr">
              <a:buNone/>
            </a:pPr>
            <a:r>
              <a:rPr lang="pt-BR" sz="2400" dirty="0">
                <a:hlinkClick r:id="rId2"/>
              </a:rPr>
              <a:t>https://</a:t>
            </a:r>
            <a:r>
              <a:rPr lang="pt-BR" sz="2400" dirty="0" smtClean="0">
                <a:hlinkClick r:id="rId2"/>
              </a:rPr>
              <a:t>docs.trafficserver.apache.org/en/5.3.x/sdk/http-headers.en.html</a:t>
            </a:r>
            <a:endParaRPr lang="pt-BR" sz="2400" dirty="0" smtClean="0"/>
          </a:p>
          <a:p>
            <a:pPr marL="0" indent="0" algn="ctr">
              <a:buNone/>
            </a:pPr>
            <a:endParaRPr lang="pt-BR" sz="2400" b="1" dirty="0"/>
          </a:p>
        </p:txBody>
      </p:sp>
      <p:pic>
        <p:nvPicPr>
          <p:cNvPr id="1028" name="Picture 4" descr="Marshal Buffers and Header Lo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047" y="934864"/>
            <a:ext cx="4112871" cy="596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237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10752666" cy="1320800"/>
          </a:xfrm>
        </p:spPr>
        <p:txBody>
          <a:bodyPr/>
          <a:lstStyle/>
          <a:p>
            <a:pPr algn="ctr"/>
            <a:r>
              <a:rPr lang="pt-BR" b="1" dirty="0" smtClean="0"/>
              <a:t>Request</a:t>
            </a:r>
            <a:endParaRPr lang="pt-BR" dirty="0"/>
          </a:p>
        </p:txBody>
      </p:sp>
      <p:sp>
        <p:nvSpPr>
          <p:cNvPr id="3" name="Espaço Reservado para Conteúdo 2"/>
          <p:cNvSpPr>
            <a:spLocks noGrp="1"/>
          </p:cNvSpPr>
          <p:nvPr>
            <p:ph idx="1"/>
          </p:nvPr>
        </p:nvSpPr>
        <p:spPr>
          <a:xfrm>
            <a:off x="0" y="533400"/>
            <a:ext cx="12192000" cy="6324601"/>
          </a:xfrm>
        </p:spPr>
        <p:txBody>
          <a:bodyPr>
            <a:normAutofit/>
          </a:bodyPr>
          <a:lstStyle/>
          <a:p>
            <a:pPr marL="0" indent="0" algn="ctr">
              <a:buNone/>
            </a:pPr>
            <a:r>
              <a:rPr lang="pt-BR" sz="2400" dirty="0">
                <a:hlinkClick r:id="rId2"/>
              </a:rPr>
              <a:t>https://</a:t>
            </a:r>
            <a:r>
              <a:rPr lang="pt-BR" sz="2400" dirty="0" smtClean="0">
                <a:hlinkClick r:id="rId2"/>
              </a:rPr>
              <a:t>www.ntu.edu.sg/home/ehchua/programming/webprogramming/HTTP_Basics.html</a:t>
            </a:r>
            <a:endParaRPr lang="pt-BR" sz="2400" dirty="0" smtClean="0"/>
          </a:p>
          <a:p>
            <a:pPr marL="0" indent="0" algn="ctr">
              <a:buNone/>
            </a:pPr>
            <a:endParaRPr lang="pt-BR" sz="2400" b="1" dirty="0"/>
          </a:p>
        </p:txBody>
      </p:sp>
      <p:pic>
        <p:nvPicPr>
          <p:cNvPr id="1034" name="Picture 10" descr="https://www.ntu.edu.sg/home/ehchua/programming/webprogramming/images/HTTP_RequestMessage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412" y="2209478"/>
            <a:ext cx="8823175" cy="297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783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10752666" cy="1320800"/>
          </a:xfrm>
        </p:spPr>
        <p:txBody>
          <a:bodyPr/>
          <a:lstStyle/>
          <a:p>
            <a:pPr algn="ctr"/>
            <a:r>
              <a:rPr lang="pt-BR" b="1" dirty="0" smtClean="0"/>
              <a:t>Response</a:t>
            </a:r>
            <a:endParaRPr lang="pt-BR" dirty="0"/>
          </a:p>
        </p:txBody>
      </p:sp>
      <p:sp>
        <p:nvSpPr>
          <p:cNvPr id="3" name="Espaço Reservado para Conteúdo 2"/>
          <p:cNvSpPr>
            <a:spLocks noGrp="1"/>
          </p:cNvSpPr>
          <p:nvPr>
            <p:ph idx="1"/>
          </p:nvPr>
        </p:nvSpPr>
        <p:spPr>
          <a:xfrm>
            <a:off x="0" y="533400"/>
            <a:ext cx="12192000" cy="6324601"/>
          </a:xfrm>
        </p:spPr>
        <p:txBody>
          <a:bodyPr>
            <a:normAutofit/>
          </a:bodyPr>
          <a:lstStyle/>
          <a:p>
            <a:pPr marL="0" indent="0" algn="ctr">
              <a:buNone/>
            </a:pPr>
            <a:r>
              <a:rPr lang="pt-BR" sz="2400" dirty="0">
                <a:hlinkClick r:id="rId2"/>
              </a:rPr>
              <a:t>https://</a:t>
            </a:r>
            <a:r>
              <a:rPr lang="pt-BR" sz="2400" dirty="0" smtClean="0">
                <a:hlinkClick r:id="rId2"/>
              </a:rPr>
              <a:t>en.wikibooks.org/wiki/Communication_Networks/HTTP_Protocol</a:t>
            </a:r>
            <a:endParaRPr lang="pt-BR" sz="2400" dirty="0" smtClean="0"/>
          </a:p>
          <a:p>
            <a:pPr marL="0" indent="0" algn="ctr">
              <a:buNone/>
            </a:pPr>
            <a:endParaRPr lang="pt-BR" sz="2400" b="1" dirty="0"/>
          </a:p>
        </p:txBody>
      </p:sp>
      <p:pic>
        <p:nvPicPr>
          <p:cNvPr id="1030" name="Picture 6" descr="https://www.ntu.edu.sg/home/ehchua/programming/webprogramming/images/HTTP_ResponseMessage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489" y="2273641"/>
            <a:ext cx="8440575" cy="3201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447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486663" cy="1320800"/>
          </a:xfrm>
        </p:spPr>
        <p:txBody>
          <a:bodyPr/>
          <a:lstStyle/>
          <a:p>
            <a:pPr algn="ctr"/>
            <a:r>
              <a:rPr lang="pt-BR" b="1" dirty="0" smtClean="0"/>
              <a:t>Tipos </a:t>
            </a:r>
            <a:r>
              <a:rPr lang="pt-BR" b="1" dirty="0"/>
              <a:t>de Parâmetros - Path </a:t>
            </a:r>
            <a:r>
              <a:rPr lang="pt-BR" b="1" dirty="0" err="1"/>
              <a:t>Params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12689" y="1930801"/>
            <a:ext cx="12642226" cy="2594900"/>
          </a:xfrm>
          <a:prstGeom prst="rect">
            <a:avLst/>
          </a:prstGeom>
        </p:spPr>
      </p:pic>
    </p:spTree>
    <p:extLst>
      <p:ext uri="{BB962C8B-B14F-4D97-AF65-F5344CB8AC3E}">
        <p14:creationId xmlns:p14="http://schemas.microsoft.com/office/powerpoint/2010/main" val="1586946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741306" cy="1320800"/>
          </a:xfrm>
        </p:spPr>
        <p:txBody>
          <a:bodyPr/>
          <a:lstStyle/>
          <a:p>
            <a:pPr algn="ctr"/>
            <a:r>
              <a:rPr lang="pt-BR" b="1" dirty="0" smtClean="0"/>
              <a:t>Tipos </a:t>
            </a:r>
            <a:r>
              <a:rPr lang="pt-BR" b="1" dirty="0"/>
              <a:t>de Parâmetros </a:t>
            </a:r>
            <a:r>
              <a:rPr lang="pt-BR" b="1" dirty="0" smtClean="0"/>
              <a:t>– Query </a:t>
            </a:r>
            <a:r>
              <a:rPr lang="pt-BR" b="1" dirty="0" err="1" smtClean="0"/>
              <a:t>Params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1" y="2395959"/>
            <a:ext cx="12195257" cy="2546431"/>
          </a:xfrm>
          <a:prstGeom prst="rect">
            <a:avLst/>
          </a:prstGeom>
        </p:spPr>
      </p:pic>
    </p:spTree>
    <p:extLst>
      <p:ext uri="{BB962C8B-B14F-4D97-AF65-F5344CB8AC3E}">
        <p14:creationId xmlns:p14="http://schemas.microsoft.com/office/powerpoint/2010/main" val="3042836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278319" cy="1320800"/>
          </a:xfrm>
        </p:spPr>
        <p:txBody>
          <a:bodyPr/>
          <a:lstStyle/>
          <a:p>
            <a:pPr algn="ctr"/>
            <a:r>
              <a:rPr lang="pt-BR" b="1" dirty="0" smtClean="0"/>
              <a:t>Tipos </a:t>
            </a:r>
            <a:r>
              <a:rPr lang="pt-BR" b="1" dirty="0"/>
              <a:t>de Parâmetros - Header </a:t>
            </a:r>
            <a:r>
              <a:rPr lang="pt-BR" b="1" dirty="0" err="1"/>
              <a:t>Params</a:t>
            </a:r>
            <a:endParaRPr lang="pt-BR" dirty="0"/>
          </a:p>
        </p:txBody>
      </p:sp>
      <p:pic>
        <p:nvPicPr>
          <p:cNvPr id="4" name="Espaço Reservado para Conteúdo 3"/>
          <p:cNvPicPr>
            <a:picLocks noGrp="1" noChangeAspect="1"/>
          </p:cNvPicPr>
          <p:nvPr>
            <p:ph idx="1"/>
          </p:nvPr>
        </p:nvPicPr>
        <p:blipFill>
          <a:blip r:embed="rId3"/>
          <a:stretch>
            <a:fillRect/>
          </a:stretch>
        </p:blipFill>
        <p:spPr>
          <a:xfrm>
            <a:off x="0" y="2059882"/>
            <a:ext cx="12192000" cy="3237759"/>
          </a:xfrm>
          <a:prstGeom prst="rect">
            <a:avLst/>
          </a:prstGeom>
        </p:spPr>
      </p:pic>
    </p:spTree>
    <p:extLst>
      <p:ext uri="{BB962C8B-B14F-4D97-AF65-F5344CB8AC3E}">
        <p14:creationId xmlns:p14="http://schemas.microsoft.com/office/powerpoint/2010/main" val="2764525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428790" cy="1320800"/>
          </a:xfrm>
        </p:spPr>
        <p:txBody>
          <a:bodyPr/>
          <a:lstStyle/>
          <a:p>
            <a:pPr algn="ctr"/>
            <a:r>
              <a:rPr lang="pt-BR" b="1" dirty="0" smtClean="0"/>
              <a:t>Tipos </a:t>
            </a:r>
            <a:r>
              <a:rPr lang="pt-BR" b="1" dirty="0"/>
              <a:t>de Parâmetros - </a:t>
            </a:r>
            <a:r>
              <a:rPr lang="pt-BR" b="1" dirty="0" err="1"/>
              <a:t>Body</a:t>
            </a:r>
            <a:r>
              <a:rPr lang="pt-BR" b="1" dirty="0"/>
              <a:t> </a:t>
            </a:r>
            <a:r>
              <a:rPr lang="pt-BR" b="1" dirty="0" err="1"/>
              <a:t>Params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0" y="1574157"/>
            <a:ext cx="12497740" cy="3900668"/>
          </a:xfrm>
          <a:prstGeom prst="rect">
            <a:avLst/>
          </a:prstGeom>
        </p:spPr>
      </p:pic>
    </p:spTree>
    <p:extLst>
      <p:ext uri="{BB962C8B-B14F-4D97-AF65-F5344CB8AC3E}">
        <p14:creationId xmlns:p14="http://schemas.microsoft.com/office/powerpoint/2010/main" val="3984329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7568" y="2924944"/>
            <a:ext cx="8229600" cy="990600"/>
          </a:xfrm>
        </p:spPr>
        <p:txBody>
          <a:bodyPr>
            <a:normAutofit/>
          </a:bodyPr>
          <a:lstStyle/>
          <a:p>
            <a:pPr algn="ctr"/>
            <a:r>
              <a:rPr lang="pt-BR" b="1" dirty="0"/>
              <a:t>HTTP Status Codes</a:t>
            </a:r>
            <a:endParaRPr lang="pt-BR" dirty="0"/>
          </a:p>
        </p:txBody>
      </p:sp>
    </p:spTree>
    <p:extLst>
      <p:ext uri="{BB962C8B-B14F-4D97-AF65-F5344CB8AC3E}">
        <p14:creationId xmlns:p14="http://schemas.microsoft.com/office/powerpoint/2010/main" val="449248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2316481" y="-209550"/>
            <a:ext cx="16716309" cy="7174230"/>
          </a:xfrm>
          <a:prstGeom prst="rect">
            <a:avLst/>
          </a:prstGeom>
        </p:spPr>
      </p:pic>
    </p:spTree>
    <p:extLst>
      <p:ext uri="{BB962C8B-B14F-4D97-AF65-F5344CB8AC3E}">
        <p14:creationId xmlns:p14="http://schemas.microsoft.com/office/powerpoint/2010/main" val="3368832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m para Indo alÃ©m do RESTFu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a:spLocks noGrp="1"/>
          </p:cNvSpPr>
          <p:nvPr>
            <p:ph type="title"/>
          </p:nvPr>
        </p:nvSpPr>
        <p:spPr>
          <a:xfrm>
            <a:off x="2161270" y="2933700"/>
            <a:ext cx="8229600" cy="990600"/>
          </a:xfrm>
        </p:spPr>
        <p:txBody>
          <a:bodyPr>
            <a:normAutofit/>
          </a:bodyPr>
          <a:lstStyle/>
          <a:p>
            <a:pPr algn="ctr"/>
            <a:r>
              <a:rPr lang="en-US" sz="4400" b="1" dirty="0" smtClean="0">
                <a:solidFill>
                  <a:srgbClr val="FFFF00"/>
                </a:solidFill>
              </a:rPr>
              <a:t>O que </a:t>
            </a:r>
            <a:r>
              <a:rPr lang="en-US" sz="4400" b="1" dirty="0" err="1" smtClean="0">
                <a:solidFill>
                  <a:srgbClr val="FFFF00"/>
                </a:solidFill>
              </a:rPr>
              <a:t>são</a:t>
            </a:r>
            <a:r>
              <a:rPr lang="en-US" sz="4400" b="1" dirty="0" smtClean="0">
                <a:solidFill>
                  <a:srgbClr val="FFFF00"/>
                </a:solidFill>
              </a:rPr>
              <a:t> </a:t>
            </a:r>
            <a:r>
              <a:rPr lang="en-US" sz="4400" b="1" dirty="0" err="1" smtClean="0">
                <a:solidFill>
                  <a:srgbClr val="FFFF00"/>
                </a:solidFill>
              </a:rPr>
              <a:t>Webservices</a:t>
            </a:r>
            <a:endParaRPr lang="pt-BR" sz="4400" b="1" dirty="0">
              <a:solidFill>
                <a:srgbClr val="FFFF00"/>
              </a:solidFill>
            </a:endParaRPr>
          </a:p>
        </p:txBody>
      </p:sp>
    </p:spTree>
    <p:extLst>
      <p:ext uri="{BB962C8B-B14F-4D97-AF65-F5344CB8AC3E}">
        <p14:creationId xmlns:p14="http://schemas.microsoft.com/office/powerpoint/2010/main" val="161929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10752666" cy="1320800"/>
          </a:xfrm>
        </p:spPr>
        <p:txBody>
          <a:bodyPr/>
          <a:lstStyle/>
          <a:p>
            <a:pPr algn="ctr"/>
            <a:r>
              <a:rPr lang="pt-BR" b="1" dirty="0"/>
              <a:t>HTTP Status </a:t>
            </a:r>
            <a:r>
              <a:rPr lang="pt-BR" b="1" dirty="0" smtClean="0"/>
              <a:t>Codes</a:t>
            </a:r>
            <a:endParaRPr lang="pt-BR" dirty="0"/>
          </a:p>
        </p:txBody>
      </p:sp>
      <p:sp>
        <p:nvSpPr>
          <p:cNvPr id="3" name="Espaço Reservado para Conteúdo 2"/>
          <p:cNvSpPr>
            <a:spLocks noGrp="1"/>
          </p:cNvSpPr>
          <p:nvPr>
            <p:ph idx="1"/>
          </p:nvPr>
        </p:nvSpPr>
        <p:spPr>
          <a:xfrm>
            <a:off x="0" y="533400"/>
            <a:ext cx="12192000" cy="6324601"/>
          </a:xfrm>
        </p:spPr>
        <p:txBody>
          <a:bodyPr>
            <a:normAutofit/>
          </a:bodyPr>
          <a:lstStyle/>
          <a:p>
            <a:pPr marL="0" indent="0" algn="ctr">
              <a:buNone/>
            </a:pPr>
            <a:r>
              <a:rPr lang="pt-BR" sz="2400" dirty="0">
                <a:hlinkClick r:id="rId2"/>
              </a:rPr>
              <a:t>https://httpstatuses.com</a:t>
            </a:r>
            <a:r>
              <a:rPr lang="pt-BR" sz="2400" dirty="0" smtClean="0">
                <a:hlinkClick r:id="rId2"/>
              </a:rPr>
              <a:t>/</a:t>
            </a:r>
            <a:endParaRPr lang="pt-BR" sz="2400" dirty="0" smtClean="0"/>
          </a:p>
          <a:p>
            <a:endParaRPr lang="pt-BR" sz="2400" b="1" dirty="0"/>
          </a:p>
        </p:txBody>
      </p:sp>
      <p:pic>
        <p:nvPicPr>
          <p:cNvPr id="4" name="Imagem 3"/>
          <p:cNvPicPr>
            <a:picLocks noChangeAspect="1"/>
          </p:cNvPicPr>
          <p:nvPr/>
        </p:nvPicPr>
        <p:blipFill>
          <a:blip r:embed="rId3"/>
          <a:stretch>
            <a:fillRect/>
          </a:stretch>
        </p:blipFill>
        <p:spPr>
          <a:xfrm>
            <a:off x="0" y="945227"/>
            <a:ext cx="12192000" cy="5912773"/>
          </a:xfrm>
          <a:prstGeom prst="rect">
            <a:avLst/>
          </a:prstGeom>
        </p:spPr>
      </p:pic>
    </p:spTree>
    <p:extLst>
      <p:ext uri="{BB962C8B-B14F-4D97-AF65-F5344CB8AC3E}">
        <p14:creationId xmlns:p14="http://schemas.microsoft.com/office/powerpoint/2010/main" val="1772530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HTTP Status Codes em Serviços REST</a:t>
            </a:r>
            <a:endParaRPr lang="pt-BR" dirty="0"/>
          </a:p>
        </p:txBody>
      </p:sp>
      <p:sp>
        <p:nvSpPr>
          <p:cNvPr id="3" name="Espaço Reservado para Conteúdo 2"/>
          <p:cNvSpPr>
            <a:spLocks noGrp="1"/>
          </p:cNvSpPr>
          <p:nvPr>
            <p:ph idx="1"/>
          </p:nvPr>
        </p:nvSpPr>
        <p:spPr>
          <a:xfrm>
            <a:off x="677334" y="2160589"/>
            <a:ext cx="8596668" cy="4697411"/>
          </a:xfrm>
        </p:spPr>
        <p:txBody>
          <a:bodyPr>
            <a:normAutofit fontScale="92500"/>
          </a:bodyPr>
          <a:lstStyle/>
          <a:p>
            <a:r>
              <a:rPr lang="pt-BR" sz="2400" b="1" dirty="0"/>
              <a:t>200 OK</a:t>
            </a:r>
            <a:r>
              <a:rPr lang="pt-BR" sz="2400" dirty="0"/>
              <a:t> – Request de criação ou deleção executada com sucesso.</a:t>
            </a:r>
            <a:br>
              <a:rPr lang="pt-BR" sz="2400" dirty="0"/>
            </a:br>
            <a:r>
              <a:rPr lang="pt-BR" sz="2400" dirty="0"/>
              <a:t/>
            </a:r>
            <a:br>
              <a:rPr lang="pt-BR" sz="2400" dirty="0"/>
            </a:br>
            <a:r>
              <a:rPr lang="pt-BR" sz="2400" dirty="0"/>
              <a:t/>
            </a:r>
            <a:br>
              <a:rPr lang="pt-BR" sz="2400" dirty="0"/>
            </a:br>
            <a:r>
              <a:rPr lang="pt-BR" sz="2400" b="1" dirty="0"/>
              <a:t>201 Created</a:t>
            </a:r>
            <a:r>
              <a:rPr lang="pt-BR" sz="2400" dirty="0"/>
              <a:t> – Criação de uma fila, tópico, fila temporária, tópico temporária, session, producer, consumer, listener, queue browser ou mensagem realizada com sucesso.</a:t>
            </a:r>
            <a:br>
              <a:rPr lang="pt-BR" sz="2400" dirty="0"/>
            </a:br>
            <a:r>
              <a:rPr lang="pt-BR" sz="2400" dirty="0"/>
              <a:t/>
            </a:r>
            <a:br>
              <a:rPr lang="pt-BR" sz="2400" dirty="0"/>
            </a:br>
            <a:r>
              <a:rPr lang="pt-BR" sz="2400" dirty="0"/>
              <a:t/>
            </a:r>
            <a:br>
              <a:rPr lang="pt-BR" sz="2400" dirty="0"/>
            </a:br>
            <a:r>
              <a:rPr lang="pt-BR" sz="2400" b="1" dirty="0"/>
              <a:t>204 No Content</a:t>
            </a:r>
            <a:r>
              <a:rPr lang="pt-BR" sz="2400" dirty="0"/>
              <a:t> – deleção de uma fila, tópico, sessão, producer ou listener bem sucedida mas sem retorno de conteúdo.</a:t>
            </a:r>
            <a:br>
              <a:rPr lang="pt-BR" sz="2400" dirty="0"/>
            </a:br>
            <a:endParaRPr lang="pt-BR" sz="2400" dirty="0"/>
          </a:p>
        </p:txBody>
      </p:sp>
    </p:spTree>
    <p:extLst>
      <p:ext uri="{BB962C8B-B14F-4D97-AF65-F5344CB8AC3E}">
        <p14:creationId xmlns:p14="http://schemas.microsoft.com/office/powerpoint/2010/main" val="1732206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HTTP Status Codes em Serviços REST</a:t>
            </a:r>
            <a:endParaRPr lang="pt-BR" dirty="0"/>
          </a:p>
        </p:txBody>
      </p:sp>
      <p:sp>
        <p:nvSpPr>
          <p:cNvPr id="3" name="Espaço Reservado para Conteúdo 2"/>
          <p:cNvSpPr>
            <a:spLocks noGrp="1"/>
          </p:cNvSpPr>
          <p:nvPr>
            <p:ph idx="1"/>
          </p:nvPr>
        </p:nvSpPr>
        <p:spPr>
          <a:xfrm>
            <a:off x="677334" y="2160589"/>
            <a:ext cx="8596668" cy="4697411"/>
          </a:xfrm>
        </p:spPr>
        <p:txBody>
          <a:bodyPr>
            <a:normAutofit fontScale="92500" lnSpcReduction="10000"/>
          </a:bodyPr>
          <a:lstStyle/>
          <a:p>
            <a:r>
              <a:rPr lang="pt-BR" sz="2400" b="1" dirty="0" smtClean="0"/>
              <a:t>400 </a:t>
            </a:r>
            <a:r>
              <a:rPr lang="pt-BR" sz="2400" b="1" dirty="0"/>
              <a:t>Bad Request</a:t>
            </a:r>
            <a:r>
              <a:rPr lang="pt-BR" sz="2400" dirty="0"/>
              <a:t> – O path informado está em um formato incorreto, um parâmetro ou valor do corpo da requisição não está formatado corretamente ou um parâmetro obrigatório não foi informado,</a:t>
            </a:r>
            <a:br>
              <a:rPr lang="pt-BR" sz="2400" dirty="0"/>
            </a:br>
            <a:r>
              <a:rPr lang="pt-BR" sz="2400" dirty="0"/>
              <a:t>ou está formatado corretamente mas pode estar eventualmente inválido (por exemplo, o ID informado não existe – NullPointerException, o conteúdo retornado é muito grande ou o ID informado já está em uso).</a:t>
            </a:r>
            <a:br>
              <a:rPr lang="pt-BR" sz="2400" dirty="0"/>
            </a:br>
            <a:endParaRPr lang="pt-BR" sz="2400" dirty="0" smtClean="0"/>
          </a:p>
          <a:p>
            <a:r>
              <a:rPr lang="pt-BR" sz="2400" b="1" dirty="0"/>
              <a:t>401 </a:t>
            </a:r>
            <a:r>
              <a:rPr lang="pt-BR" sz="2400" b="1" dirty="0" err="1" smtClean="0"/>
              <a:t>Unauthorized</a:t>
            </a:r>
            <a:r>
              <a:rPr lang="pt-BR" sz="2400" dirty="0"/>
              <a:t> – O cliente não tem </a:t>
            </a:r>
            <a:r>
              <a:rPr lang="pt-BR" sz="2400" dirty="0" smtClean="0"/>
              <a:t>autorização </a:t>
            </a:r>
            <a:r>
              <a:rPr lang="pt-BR" sz="2400" dirty="0"/>
              <a:t>para executar requisições na operação em questão</a:t>
            </a:r>
            <a:r>
              <a:rPr lang="pt-BR" sz="2400" dirty="0" smtClean="0"/>
              <a:t>.</a:t>
            </a:r>
          </a:p>
          <a:p>
            <a:endParaRPr lang="pt-BR" sz="2400" b="1" dirty="0"/>
          </a:p>
          <a:p>
            <a:r>
              <a:rPr lang="pt-BR" sz="2400" b="1" dirty="0" smtClean="0"/>
              <a:t>403 </a:t>
            </a:r>
            <a:r>
              <a:rPr lang="pt-BR" sz="2400" b="1" dirty="0" err="1"/>
              <a:t>Forbidden</a:t>
            </a:r>
            <a:r>
              <a:rPr lang="pt-BR" sz="2400" dirty="0"/>
              <a:t> – </a:t>
            </a:r>
            <a:r>
              <a:rPr lang="pt-BR" sz="2400" dirty="0" smtClean="0"/>
              <a:t>O </a:t>
            </a:r>
            <a:r>
              <a:rPr lang="pt-BR" sz="2400" dirty="0"/>
              <a:t>cliente não tem permissão para executar requisições na operação em questão.</a:t>
            </a:r>
            <a:endParaRPr lang="pt-BR" sz="2400" dirty="0"/>
          </a:p>
        </p:txBody>
      </p:sp>
    </p:spTree>
    <p:extLst>
      <p:ext uri="{BB962C8B-B14F-4D97-AF65-F5344CB8AC3E}">
        <p14:creationId xmlns:p14="http://schemas.microsoft.com/office/powerpoint/2010/main" val="737717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HTTP Status Codes em Serviços REST</a:t>
            </a:r>
            <a:endParaRPr lang="pt-BR" dirty="0"/>
          </a:p>
        </p:txBody>
      </p:sp>
      <p:sp>
        <p:nvSpPr>
          <p:cNvPr id="3" name="Espaço Reservado para Conteúdo 2"/>
          <p:cNvSpPr>
            <a:spLocks noGrp="1"/>
          </p:cNvSpPr>
          <p:nvPr>
            <p:ph idx="1"/>
          </p:nvPr>
        </p:nvSpPr>
        <p:spPr>
          <a:xfrm>
            <a:off x="677334" y="2160589"/>
            <a:ext cx="8596668" cy="4697411"/>
          </a:xfrm>
        </p:spPr>
        <p:txBody>
          <a:bodyPr>
            <a:normAutofit fontScale="92500" lnSpcReduction="10000"/>
          </a:bodyPr>
          <a:lstStyle/>
          <a:p>
            <a:r>
              <a:rPr lang="pt-BR" sz="2400" b="1" dirty="0"/>
              <a:t>404 </a:t>
            </a:r>
            <a:r>
              <a:rPr lang="pt-BR" sz="2400" b="1" dirty="0" err="1"/>
              <a:t>Not</a:t>
            </a:r>
            <a:r>
              <a:rPr lang="pt-BR" sz="2400" b="1" dirty="0"/>
              <a:t> </a:t>
            </a:r>
            <a:r>
              <a:rPr lang="pt-BR" sz="2400" b="1" dirty="0" err="1"/>
              <a:t>Found</a:t>
            </a:r>
            <a:r>
              <a:rPr lang="pt-BR" sz="2400" dirty="0"/>
              <a:t> – o objeto requisitado pelo path não </a:t>
            </a:r>
            <a:r>
              <a:rPr lang="pt-BR" sz="2400" dirty="0" smtClean="0"/>
              <a:t>existe (NullPointerException ou </a:t>
            </a:r>
            <a:r>
              <a:rPr lang="pt-BR" sz="2400" dirty="0" err="1" smtClean="0"/>
              <a:t>NullReferenceException</a:t>
            </a:r>
            <a:r>
              <a:rPr lang="pt-BR" sz="2400" dirty="0" smtClean="0"/>
              <a:t>).</a:t>
            </a:r>
            <a:r>
              <a:rPr lang="pt-BR" sz="2400" dirty="0"/>
              <a:t/>
            </a:r>
            <a:br>
              <a:rPr lang="pt-BR" sz="2400" dirty="0"/>
            </a:br>
            <a:r>
              <a:rPr lang="pt-BR" sz="2400" dirty="0"/>
              <a:t/>
            </a:r>
            <a:br>
              <a:rPr lang="pt-BR" sz="2400" dirty="0"/>
            </a:br>
            <a:r>
              <a:rPr lang="pt-BR" sz="2400" dirty="0"/>
              <a:t/>
            </a:r>
            <a:br>
              <a:rPr lang="pt-BR" sz="2400" dirty="0"/>
            </a:br>
            <a:r>
              <a:rPr lang="pt-BR" sz="2400" b="1" dirty="0"/>
              <a:t>405 Method </a:t>
            </a:r>
            <a:r>
              <a:rPr lang="pt-BR" sz="2400" b="1" dirty="0" err="1"/>
              <a:t>Not</a:t>
            </a:r>
            <a:r>
              <a:rPr lang="pt-BR" sz="2400" b="1" dirty="0"/>
              <a:t> </a:t>
            </a:r>
            <a:r>
              <a:rPr lang="pt-BR" sz="2400" b="1" dirty="0" err="1"/>
              <a:t>Allowed</a:t>
            </a:r>
            <a:r>
              <a:rPr lang="pt-BR" sz="2400" dirty="0"/>
              <a:t> – O usuário não tem permissão de acesso ao path.</a:t>
            </a:r>
            <a:br>
              <a:rPr lang="pt-BR" sz="2400" dirty="0"/>
            </a:br>
            <a:r>
              <a:rPr lang="pt-BR" sz="2400" dirty="0"/>
              <a:t/>
            </a:r>
            <a:br>
              <a:rPr lang="pt-BR" sz="2400" dirty="0"/>
            </a:br>
            <a:r>
              <a:rPr lang="pt-BR" sz="2400" dirty="0"/>
              <a:t/>
            </a:r>
            <a:br>
              <a:rPr lang="pt-BR" sz="2400" dirty="0"/>
            </a:br>
            <a:r>
              <a:rPr lang="pt-BR" sz="2400" b="1" dirty="0"/>
              <a:t>409 </a:t>
            </a:r>
            <a:r>
              <a:rPr lang="pt-BR" sz="2400" b="1" dirty="0" err="1"/>
              <a:t>Conflict</a:t>
            </a:r>
            <a:r>
              <a:rPr lang="pt-BR" sz="2400" dirty="0"/>
              <a:t> – Um objeto já foi criado com as mesmas informações.</a:t>
            </a:r>
            <a:br>
              <a:rPr lang="pt-BR" sz="2400" dirty="0"/>
            </a:br>
            <a:r>
              <a:rPr lang="pt-BR" sz="2400" dirty="0"/>
              <a:t/>
            </a:r>
            <a:br>
              <a:rPr lang="pt-BR" sz="2400" dirty="0"/>
            </a:br>
            <a:r>
              <a:rPr lang="pt-BR" sz="2400" dirty="0"/>
              <a:t/>
            </a:r>
            <a:br>
              <a:rPr lang="pt-BR" sz="2400" dirty="0"/>
            </a:br>
            <a:r>
              <a:rPr lang="pt-BR" sz="2400" b="1" dirty="0"/>
              <a:t>500 </a:t>
            </a:r>
            <a:r>
              <a:rPr lang="pt-BR" sz="2400" b="1" dirty="0" err="1"/>
              <a:t>Internal</a:t>
            </a:r>
            <a:r>
              <a:rPr lang="pt-BR" sz="2400" b="1" dirty="0"/>
              <a:t> Server </a:t>
            </a:r>
            <a:r>
              <a:rPr lang="pt-BR" sz="2400" b="1" dirty="0" err="1"/>
              <a:t>Error</a:t>
            </a:r>
            <a:r>
              <a:rPr lang="pt-BR" sz="2400" b="1" dirty="0"/>
              <a:t> </a:t>
            </a:r>
            <a:r>
              <a:rPr lang="pt-BR" sz="2400" dirty="0"/>
              <a:t>– Ocorreu uma falha no servidor, podendo ser desde uma falha no SQL por exemplo.</a:t>
            </a:r>
            <a:br>
              <a:rPr lang="pt-BR" sz="2400" dirty="0"/>
            </a:br>
            <a:endParaRPr lang="pt-BR" sz="2400" dirty="0"/>
          </a:p>
        </p:txBody>
      </p:sp>
    </p:spTree>
    <p:extLst>
      <p:ext uri="{BB962C8B-B14F-4D97-AF65-F5344CB8AC3E}">
        <p14:creationId xmlns:p14="http://schemas.microsoft.com/office/powerpoint/2010/main" val="2166346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Os métodos HTTP</a:t>
            </a:r>
            <a:endParaRPr lang="pt-BR" dirty="0"/>
          </a:p>
        </p:txBody>
      </p:sp>
      <p:pic>
        <p:nvPicPr>
          <p:cNvPr id="4" name="Imagem 3" descr="image2">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970935" y="1617027"/>
            <a:ext cx="8009466" cy="4814253"/>
          </a:xfrm>
          <a:prstGeom prst="rect">
            <a:avLst/>
          </a:prstGeom>
          <a:noFill/>
          <a:ln>
            <a:noFill/>
          </a:ln>
        </p:spPr>
      </p:pic>
    </p:spTree>
    <p:extLst>
      <p:ext uri="{BB962C8B-B14F-4D97-AF65-F5344CB8AC3E}">
        <p14:creationId xmlns:p14="http://schemas.microsoft.com/office/powerpoint/2010/main" val="534725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GET – READ/para selecionar/recuperar um recurso</a:t>
            </a:r>
            <a:endParaRPr lang="pt-BR" dirty="0"/>
          </a:p>
        </p:txBody>
      </p:sp>
      <p:sp>
        <p:nvSpPr>
          <p:cNvPr id="3" name="Espaço Reservado para Conteúdo 2"/>
          <p:cNvSpPr>
            <a:spLocks noGrp="1"/>
          </p:cNvSpPr>
          <p:nvPr>
            <p:ph idx="1"/>
          </p:nvPr>
        </p:nvSpPr>
        <p:spPr>
          <a:xfrm>
            <a:off x="677334" y="2160589"/>
            <a:ext cx="10661226" cy="3880773"/>
          </a:xfrm>
        </p:spPr>
        <p:txBody>
          <a:bodyPr>
            <a:noAutofit/>
          </a:bodyPr>
          <a:lstStyle/>
          <a:p>
            <a:r>
              <a:rPr lang="pt-BR" sz="3200" dirty="0"/>
              <a:t>O </a:t>
            </a:r>
            <a:r>
              <a:rPr lang="pt-BR" sz="3200" dirty="0" smtClean="0"/>
              <a:t>método </a:t>
            </a:r>
            <a:r>
              <a:rPr lang="pt-BR" sz="3200" dirty="0"/>
              <a:t>HTTP GET é usado para ler ou recuperar uma representação de um recurso. Em um “cenário feliz”, uma requisição GET retorna uma representação em </a:t>
            </a:r>
            <a:r>
              <a:rPr lang="pt-BR" sz="3200" b="1" dirty="0"/>
              <a:t>XML </a:t>
            </a:r>
            <a:r>
              <a:rPr lang="pt-BR" sz="3200" dirty="0"/>
              <a:t>ou </a:t>
            </a:r>
            <a:r>
              <a:rPr lang="pt-BR" sz="3200" b="1" dirty="0"/>
              <a:t>JSON </a:t>
            </a:r>
            <a:r>
              <a:rPr lang="pt-BR" sz="3200" dirty="0"/>
              <a:t>e um </a:t>
            </a:r>
            <a:r>
              <a:rPr lang="pt-BR" sz="3200" b="1" dirty="0"/>
              <a:t>HTTP</a:t>
            </a:r>
            <a:r>
              <a:rPr lang="pt-BR" sz="3200" dirty="0"/>
              <a:t> </a:t>
            </a:r>
            <a:r>
              <a:rPr lang="pt-BR" sz="3200" b="1" u="sng" dirty="0">
                <a:hlinkClick r:id="rId2" tooltip="http://www.restapitutorial.com/httpstatuscodes.html"/>
              </a:rPr>
              <a:t>status code</a:t>
            </a:r>
            <a:r>
              <a:rPr lang="pt-BR" sz="3200" dirty="0"/>
              <a:t> 200 (OK). Em um cenário de erro o retorno mais comum é </a:t>
            </a:r>
            <a:r>
              <a:rPr lang="pt-BR" sz="3200" b="1" dirty="0"/>
              <a:t>404 (NOT FOUND)</a:t>
            </a:r>
            <a:r>
              <a:rPr lang="pt-BR" sz="3200" dirty="0"/>
              <a:t> ou </a:t>
            </a:r>
            <a:r>
              <a:rPr lang="pt-BR" sz="3200" b="1" dirty="0"/>
              <a:t>400 (BAD REQUEST</a:t>
            </a:r>
            <a:r>
              <a:rPr lang="pt-BR" sz="3200" b="1" dirty="0" smtClean="0"/>
              <a:t>)</a:t>
            </a:r>
            <a:r>
              <a:rPr lang="pt-BR" sz="3200" dirty="0" smtClean="0"/>
              <a:t>.</a:t>
            </a:r>
            <a:r>
              <a:rPr lang="pt-BR" sz="3200" dirty="0"/>
              <a:t/>
            </a:r>
            <a:br>
              <a:rPr lang="pt-BR" sz="3200" dirty="0"/>
            </a:br>
            <a:endParaRPr lang="pt-BR" sz="3200" dirty="0"/>
          </a:p>
        </p:txBody>
      </p:sp>
    </p:spTree>
    <p:extLst>
      <p:ext uri="{BB962C8B-B14F-4D97-AF65-F5344CB8AC3E}">
        <p14:creationId xmlns:p14="http://schemas.microsoft.com/office/powerpoint/2010/main" val="885644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GET – READ/para selecionar/recuperar um recurso</a:t>
            </a:r>
            <a:endParaRPr lang="pt-BR" dirty="0"/>
          </a:p>
        </p:txBody>
      </p:sp>
      <p:sp>
        <p:nvSpPr>
          <p:cNvPr id="3" name="Espaço Reservado para Conteúdo 2"/>
          <p:cNvSpPr>
            <a:spLocks noGrp="1"/>
          </p:cNvSpPr>
          <p:nvPr>
            <p:ph idx="1"/>
          </p:nvPr>
        </p:nvSpPr>
        <p:spPr/>
        <p:txBody>
          <a:bodyPr>
            <a:normAutofit/>
          </a:bodyPr>
          <a:lstStyle/>
          <a:p>
            <a:r>
              <a:rPr lang="pt-BR" sz="2800" dirty="0" smtClean="0"/>
              <a:t>De </a:t>
            </a:r>
            <a:r>
              <a:rPr lang="pt-BR" sz="2800" dirty="0"/>
              <a:t>acordo com o design da especificação </a:t>
            </a:r>
            <a:r>
              <a:rPr lang="pt-BR" sz="2800" b="1" dirty="0"/>
              <a:t>HTTP</a:t>
            </a:r>
            <a:r>
              <a:rPr lang="pt-BR" sz="2800" dirty="0"/>
              <a:t>, o </a:t>
            </a:r>
            <a:r>
              <a:rPr lang="pt-BR" sz="2800" dirty="0" smtClean="0"/>
              <a:t>método</a:t>
            </a:r>
            <a:r>
              <a:rPr lang="pt-BR" sz="2800" dirty="0"/>
              <a:t> </a:t>
            </a:r>
            <a:r>
              <a:rPr lang="pt-BR" sz="2800" b="1" dirty="0"/>
              <a:t>GET </a:t>
            </a:r>
            <a:r>
              <a:rPr lang="pt-BR" sz="2800" dirty="0"/>
              <a:t>(juntamente com o </a:t>
            </a:r>
            <a:r>
              <a:rPr lang="pt-BR" sz="2800" b="1" dirty="0"/>
              <a:t>HEAD</a:t>
            </a:r>
            <a:r>
              <a:rPr lang="pt-BR" sz="2800" dirty="0"/>
              <a:t>) é usado apenas para ler informações e não para alterá-la. Portanto quando usado dessa maneira é considerado seguro. Ou seja, ou seja eles podem ser invocados sem risco de perda ou corrupção de dados — chamando uma vez tem o mesmo efeito de chamá-lo 10 vezes, ou nenhuma. </a:t>
            </a:r>
            <a:endParaRPr lang="pt-BR" sz="2000" dirty="0"/>
          </a:p>
        </p:txBody>
      </p:sp>
    </p:spTree>
    <p:extLst>
      <p:ext uri="{BB962C8B-B14F-4D97-AF65-F5344CB8AC3E}">
        <p14:creationId xmlns:p14="http://schemas.microsoft.com/office/powerpoint/2010/main" val="2594183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GET – READ/para selecionar/recuperar um recurso</a:t>
            </a:r>
            <a:endParaRPr lang="pt-BR" dirty="0"/>
          </a:p>
        </p:txBody>
      </p:sp>
      <p:sp>
        <p:nvSpPr>
          <p:cNvPr id="3" name="Espaço Reservado para Conteúdo 2"/>
          <p:cNvSpPr>
            <a:spLocks noGrp="1"/>
          </p:cNvSpPr>
          <p:nvPr>
            <p:ph idx="1"/>
          </p:nvPr>
        </p:nvSpPr>
        <p:spPr>
          <a:xfrm>
            <a:off x="677334" y="2160589"/>
            <a:ext cx="10234506" cy="3880773"/>
          </a:xfrm>
        </p:spPr>
        <p:txBody>
          <a:bodyPr>
            <a:normAutofit/>
          </a:bodyPr>
          <a:lstStyle/>
          <a:p>
            <a:r>
              <a:rPr lang="pt-BR" sz="4000" dirty="0" smtClean="0"/>
              <a:t>Além </a:t>
            </a:r>
            <a:r>
              <a:rPr lang="pt-BR" sz="4000" dirty="0"/>
              <a:t>disso, o </a:t>
            </a:r>
            <a:r>
              <a:rPr lang="pt-BR" sz="4000" dirty="0" smtClean="0"/>
              <a:t>método</a:t>
            </a:r>
            <a:r>
              <a:rPr lang="pt-BR" sz="4000" dirty="0"/>
              <a:t> </a:t>
            </a:r>
            <a:r>
              <a:rPr lang="pt-BR" sz="4000" b="1" dirty="0"/>
              <a:t>GET </a:t>
            </a:r>
            <a:r>
              <a:rPr lang="pt-BR" sz="4000" dirty="0"/>
              <a:t>(e </a:t>
            </a:r>
            <a:r>
              <a:rPr lang="pt-BR" sz="4000" b="1" dirty="0"/>
              <a:t>HEAD</a:t>
            </a:r>
            <a:r>
              <a:rPr lang="pt-BR" sz="4000" dirty="0"/>
              <a:t>) é idempotente, o que significa que se fizermos múltiplas requisições teremos sempre o mesmo resultado</a:t>
            </a:r>
            <a:r>
              <a:rPr lang="pt-BR" sz="4000" dirty="0" smtClean="0"/>
              <a:t>.</a:t>
            </a:r>
            <a:endParaRPr lang="pt-BR" sz="3200" dirty="0"/>
          </a:p>
        </p:txBody>
      </p:sp>
    </p:spTree>
    <p:extLst>
      <p:ext uri="{BB962C8B-B14F-4D97-AF65-F5344CB8AC3E}">
        <p14:creationId xmlns:p14="http://schemas.microsoft.com/office/powerpoint/2010/main" val="3558055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GET – READ/para selecionar/recuperar um recurso</a:t>
            </a:r>
            <a:endParaRPr lang="pt-BR" dirty="0"/>
          </a:p>
        </p:txBody>
      </p:sp>
      <p:sp>
        <p:nvSpPr>
          <p:cNvPr id="3" name="Espaço Reservado para Conteúdo 2"/>
          <p:cNvSpPr>
            <a:spLocks noGrp="1"/>
          </p:cNvSpPr>
          <p:nvPr>
            <p:ph idx="1"/>
          </p:nvPr>
        </p:nvSpPr>
        <p:spPr/>
        <p:txBody>
          <a:bodyPr>
            <a:normAutofit/>
          </a:bodyPr>
          <a:lstStyle/>
          <a:p>
            <a:r>
              <a:rPr lang="pt-BR" sz="3600" dirty="0" smtClean="0"/>
              <a:t>Você </a:t>
            </a:r>
            <a:r>
              <a:rPr lang="pt-BR" sz="3600" dirty="0"/>
              <a:t>nunca deveria expor operações inseguras via </a:t>
            </a:r>
            <a:r>
              <a:rPr lang="pt-BR" sz="3600" b="1" dirty="0"/>
              <a:t>GET </a:t>
            </a:r>
            <a:r>
              <a:rPr lang="pt-BR" sz="3600" dirty="0"/>
              <a:t>— ele nunca deve ser usado para modificar informações no servidor.</a:t>
            </a:r>
            <a:r>
              <a:rPr lang="pt-BR" sz="2400" dirty="0"/>
              <a:t/>
            </a:r>
            <a:br>
              <a:rPr lang="pt-BR" sz="2400" dirty="0"/>
            </a:br>
            <a:endParaRPr lang="pt-BR" dirty="0"/>
          </a:p>
        </p:txBody>
      </p:sp>
    </p:spTree>
    <p:extLst>
      <p:ext uri="{BB962C8B-B14F-4D97-AF65-F5344CB8AC3E}">
        <p14:creationId xmlns:p14="http://schemas.microsoft.com/office/powerpoint/2010/main" val="4020927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GET – READ/para selecionar/recuperar um recurso</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sz="2400" dirty="0" smtClean="0"/>
              <a:t>De </a:t>
            </a:r>
            <a:r>
              <a:rPr lang="pt-BR" sz="2400" dirty="0"/>
              <a:t>acordo com o design da especificação </a:t>
            </a:r>
            <a:r>
              <a:rPr lang="pt-BR" sz="2400" b="1" dirty="0"/>
              <a:t>HTTP</a:t>
            </a:r>
            <a:r>
              <a:rPr lang="pt-BR" sz="2400" dirty="0"/>
              <a:t>, o </a:t>
            </a:r>
            <a:r>
              <a:rPr lang="pt-BR" sz="2400" dirty="0" smtClean="0"/>
              <a:t>método</a:t>
            </a:r>
            <a:r>
              <a:rPr lang="pt-BR" sz="2400" dirty="0"/>
              <a:t> </a:t>
            </a:r>
            <a:r>
              <a:rPr lang="pt-BR" sz="2400" b="1" dirty="0"/>
              <a:t>GET </a:t>
            </a:r>
            <a:r>
              <a:rPr lang="pt-BR" sz="2400" dirty="0"/>
              <a:t>(juntamente com o </a:t>
            </a:r>
            <a:r>
              <a:rPr lang="pt-BR" sz="2400" b="1" dirty="0"/>
              <a:t>HEAD</a:t>
            </a:r>
            <a:r>
              <a:rPr lang="pt-BR" sz="2400" dirty="0"/>
              <a:t>) é usado apenas para ler informações e não para alterá-la. Portanto quando usado dessa maneira é considerado seguro</a:t>
            </a:r>
            <a:r>
              <a:rPr lang="pt-BR" sz="2400" dirty="0" smtClean="0"/>
              <a:t>.</a:t>
            </a:r>
          </a:p>
          <a:p>
            <a:r>
              <a:rPr lang="pt-BR" sz="2400" dirty="0" smtClean="0"/>
              <a:t> </a:t>
            </a:r>
            <a:r>
              <a:rPr lang="pt-BR" sz="2400" dirty="0"/>
              <a:t>Ou seja, ou seja eles podem ser invocados sem risco de perda ou corrupção de dados — chamando uma vez tem o mesmo efeito de chamá-lo 10 vezes, ou </a:t>
            </a:r>
            <a:r>
              <a:rPr lang="pt-BR" sz="2400" dirty="0" smtClean="0"/>
              <a:t>nenhuma.</a:t>
            </a:r>
          </a:p>
          <a:p>
            <a:r>
              <a:rPr lang="pt-BR" sz="2400" dirty="0"/>
              <a:t>O</a:t>
            </a:r>
            <a:r>
              <a:rPr lang="pt-BR" sz="2400" dirty="0" smtClean="0"/>
              <a:t> método</a:t>
            </a:r>
            <a:r>
              <a:rPr lang="pt-BR" sz="2400" dirty="0"/>
              <a:t> </a:t>
            </a:r>
            <a:r>
              <a:rPr lang="pt-BR" sz="2400" b="1" dirty="0"/>
              <a:t>GET </a:t>
            </a:r>
            <a:r>
              <a:rPr lang="pt-BR" sz="2400" dirty="0"/>
              <a:t>(e </a:t>
            </a:r>
            <a:r>
              <a:rPr lang="pt-BR" sz="2400" b="1" dirty="0"/>
              <a:t>HEAD</a:t>
            </a:r>
            <a:r>
              <a:rPr lang="pt-BR" sz="2400" dirty="0"/>
              <a:t>) é idempotente, o que significa que se fizermos múltiplas requisições teremos sempre o mesmo </a:t>
            </a:r>
            <a:r>
              <a:rPr lang="pt-BR" sz="2400" dirty="0" smtClean="0"/>
              <a:t>resultado.</a:t>
            </a:r>
          </a:p>
          <a:p>
            <a:r>
              <a:rPr lang="pt-BR" sz="2400" dirty="0" smtClean="0"/>
              <a:t>Você </a:t>
            </a:r>
            <a:r>
              <a:rPr lang="pt-BR" sz="2400" dirty="0"/>
              <a:t>nunca deveria expor operações inseguras via </a:t>
            </a:r>
            <a:r>
              <a:rPr lang="pt-BR" sz="2400" b="1" dirty="0"/>
              <a:t>GET </a:t>
            </a:r>
            <a:r>
              <a:rPr lang="pt-BR" sz="2400" dirty="0"/>
              <a:t>— ele nunca deve ser usado para modificar informações no servidor.</a:t>
            </a:r>
            <a:br>
              <a:rPr lang="pt-BR" sz="2400" dirty="0"/>
            </a:br>
            <a:endParaRPr lang="pt-BR" dirty="0"/>
          </a:p>
        </p:txBody>
      </p:sp>
    </p:spTree>
    <p:extLst>
      <p:ext uri="{BB962C8B-B14F-4D97-AF65-F5344CB8AC3E}">
        <p14:creationId xmlns:p14="http://schemas.microsoft.com/office/powerpoint/2010/main" val="3476353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definição do W3C</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sz="4000" dirty="0" smtClean="0"/>
              <a:t>Para o </a:t>
            </a:r>
            <a:r>
              <a:rPr lang="pt-BR" sz="4000" b="1" dirty="0" smtClean="0"/>
              <a:t>W3C </a:t>
            </a:r>
            <a:r>
              <a:rPr lang="pt-BR" sz="4000" dirty="0"/>
              <a:t>os webservices são aplicações </a:t>
            </a:r>
            <a:r>
              <a:rPr lang="pt-BR" sz="4000" dirty="0"/>
              <a:t>cliente servidor </a:t>
            </a:r>
            <a:r>
              <a:rPr lang="pt-BR" sz="4000" dirty="0"/>
              <a:t>que se comunicam pela </a:t>
            </a:r>
            <a:r>
              <a:rPr lang="pt-BR" sz="4000" b="1" dirty="0"/>
              <a:t>World </a:t>
            </a:r>
            <a:r>
              <a:rPr lang="pt-BR" sz="4000" b="1" dirty="0" err="1"/>
              <a:t>Wide</a:t>
            </a:r>
            <a:r>
              <a:rPr lang="pt-BR" sz="4000" b="1" dirty="0"/>
              <a:t> </a:t>
            </a:r>
            <a:r>
              <a:rPr lang="pt-BR" sz="4000" b="1" dirty="0" err="1"/>
              <a:t>Web’s</a:t>
            </a:r>
            <a:r>
              <a:rPr lang="pt-BR" sz="4000" b="1" dirty="0"/>
              <a:t> (WWW)</a:t>
            </a:r>
            <a:r>
              <a:rPr lang="pt-BR" sz="4000" dirty="0"/>
              <a:t> através do protocolo </a:t>
            </a:r>
            <a:r>
              <a:rPr lang="pt-BR" sz="4000" b="1" dirty="0"/>
              <a:t>HTTP (</a:t>
            </a:r>
            <a:r>
              <a:rPr lang="pt-BR" sz="4000" b="1" dirty="0" err="1"/>
              <a:t>HyperText</a:t>
            </a:r>
            <a:r>
              <a:rPr lang="pt-BR" sz="4000" b="1" dirty="0"/>
              <a:t> </a:t>
            </a:r>
            <a:r>
              <a:rPr lang="pt-BR" sz="4000" b="1" dirty="0" err="1"/>
              <a:t>Transfer</a:t>
            </a:r>
            <a:r>
              <a:rPr lang="pt-BR" sz="4000" b="1" dirty="0"/>
              <a:t> </a:t>
            </a:r>
            <a:r>
              <a:rPr lang="pt-BR" sz="4000" b="1" dirty="0" err="1"/>
              <a:t>Protocol</a:t>
            </a:r>
            <a:r>
              <a:rPr lang="pt-BR" sz="4000" b="1" dirty="0"/>
              <a:t>)</a:t>
            </a:r>
            <a:r>
              <a:rPr lang="pt-BR" sz="4000" dirty="0"/>
              <a:t> possibilitando a interoperabilidade entre softwares e aplicações executando em uma grande variedade de plataformas e frameworks. Caracterizam-se por sua grande interoperabilidade e extensibilidade podendo ser combinados de forma </a:t>
            </a:r>
            <a:r>
              <a:rPr lang="pt-BR" sz="4000" dirty="0" err="1"/>
              <a:t>baixamente</a:t>
            </a:r>
            <a:r>
              <a:rPr lang="pt-BR" sz="4000" dirty="0"/>
              <a:t> acoplada para executarem operações complexas. Programas proveem simples serviços que podem interagir uns com os outros gerando soluções sofisticadas.</a:t>
            </a:r>
          </a:p>
          <a:p>
            <a:endParaRPr lang="pt-BR" dirty="0"/>
          </a:p>
        </p:txBody>
      </p:sp>
    </p:spTree>
    <p:extLst>
      <p:ext uri="{BB962C8B-B14F-4D97-AF65-F5344CB8AC3E}">
        <p14:creationId xmlns:p14="http://schemas.microsoft.com/office/powerpoint/2010/main" val="33488145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Parâmetros suportados</a:t>
            </a:r>
            <a:endParaRPr lang="pt-BR" dirty="0"/>
          </a:p>
        </p:txBody>
      </p:sp>
      <p:sp>
        <p:nvSpPr>
          <p:cNvPr id="3" name="Espaço Reservado para Conteúdo 2"/>
          <p:cNvSpPr>
            <a:spLocks noGrp="1"/>
          </p:cNvSpPr>
          <p:nvPr>
            <p:ph idx="1"/>
          </p:nvPr>
        </p:nvSpPr>
        <p:spPr/>
        <p:txBody>
          <a:bodyPr/>
          <a:lstStyle/>
          <a:p>
            <a:r>
              <a:rPr lang="pt-BR" dirty="0" smtClean="0"/>
              <a:t>Via URL (PATH ou QUERY PARAMS)</a:t>
            </a:r>
          </a:p>
          <a:p>
            <a:r>
              <a:rPr lang="pt-BR" dirty="0" smtClean="0"/>
              <a:t>Via HEADER</a:t>
            </a:r>
            <a:endParaRPr lang="pt-BR" dirty="0"/>
          </a:p>
        </p:txBody>
      </p:sp>
    </p:spTree>
    <p:extLst>
      <p:ext uri="{BB962C8B-B14F-4D97-AF65-F5344CB8AC3E}">
        <p14:creationId xmlns:p14="http://schemas.microsoft.com/office/powerpoint/2010/main" val="3236092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POST – CREATE/para inserir recurso</a:t>
            </a:r>
            <a:endParaRPr lang="pt-BR" dirty="0"/>
          </a:p>
        </p:txBody>
      </p:sp>
      <p:sp>
        <p:nvSpPr>
          <p:cNvPr id="3" name="Espaço Reservado para Conteúdo 2"/>
          <p:cNvSpPr>
            <a:spLocks noGrp="1"/>
          </p:cNvSpPr>
          <p:nvPr>
            <p:ph idx="1"/>
          </p:nvPr>
        </p:nvSpPr>
        <p:spPr/>
        <p:txBody>
          <a:bodyPr>
            <a:normAutofit/>
          </a:bodyPr>
          <a:lstStyle/>
          <a:p>
            <a:r>
              <a:rPr lang="pt-BR" sz="3200" dirty="0"/>
              <a:t>O </a:t>
            </a:r>
            <a:r>
              <a:rPr lang="pt-BR" sz="3200" dirty="0" smtClean="0"/>
              <a:t>método</a:t>
            </a:r>
            <a:r>
              <a:rPr lang="pt-BR" sz="3200" dirty="0"/>
              <a:t> </a:t>
            </a:r>
            <a:r>
              <a:rPr lang="pt-BR" sz="3200" b="1" dirty="0"/>
              <a:t>HTTP POST </a:t>
            </a:r>
            <a:r>
              <a:rPr lang="pt-BR" sz="3200" dirty="0"/>
              <a:t>é mais </a:t>
            </a:r>
            <a:r>
              <a:rPr lang="pt-BR" sz="3200" dirty="0" err="1"/>
              <a:t>freqüentemente</a:t>
            </a:r>
            <a:r>
              <a:rPr lang="pt-BR" sz="3200" dirty="0"/>
              <a:t> usado para criar novos recursos — inserir um novo item na base. Em uma aplicação </a:t>
            </a:r>
            <a:r>
              <a:rPr lang="pt-BR" sz="3200" b="1" dirty="0"/>
              <a:t>REST </a:t>
            </a:r>
            <a:r>
              <a:rPr lang="pt-BR" sz="3200" dirty="0"/>
              <a:t>perfeita quando uma operação é executada com sucesso, retorna-se </a:t>
            </a:r>
            <a:r>
              <a:rPr lang="pt-BR" sz="3200" dirty="0" smtClean="0"/>
              <a:t>o status code 200 ou 201.</a:t>
            </a:r>
            <a:endParaRPr lang="pt-BR" sz="2400" dirty="0"/>
          </a:p>
        </p:txBody>
      </p:sp>
    </p:spTree>
    <p:extLst>
      <p:ext uri="{BB962C8B-B14F-4D97-AF65-F5344CB8AC3E}">
        <p14:creationId xmlns:p14="http://schemas.microsoft.com/office/powerpoint/2010/main" val="3168071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POST – CREATE/para inserir recurso</a:t>
            </a:r>
            <a:endParaRPr lang="pt-BR" dirty="0"/>
          </a:p>
        </p:txBody>
      </p:sp>
      <p:sp>
        <p:nvSpPr>
          <p:cNvPr id="3" name="Espaço Reservado para Conteúdo 2"/>
          <p:cNvSpPr>
            <a:spLocks noGrp="1"/>
          </p:cNvSpPr>
          <p:nvPr>
            <p:ph idx="1"/>
          </p:nvPr>
        </p:nvSpPr>
        <p:spPr/>
        <p:txBody>
          <a:bodyPr>
            <a:noAutofit/>
          </a:bodyPr>
          <a:lstStyle/>
          <a:p>
            <a:r>
              <a:rPr lang="pt-BR" sz="3200" dirty="0" smtClean="0"/>
              <a:t>O POST não é</a:t>
            </a:r>
            <a:r>
              <a:rPr lang="pt-BR" sz="3200" dirty="0"/>
              <a:t> </a:t>
            </a:r>
            <a:r>
              <a:rPr lang="pt-BR" sz="3200" b="1" u="sng" dirty="0">
                <a:hlinkClick r:id="rId2" tooltip="https://pt.wikipedia.org/wiki/Idempot%C3%AAncia"/>
              </a:rPr>
              <a:t>idempotente</a:t>
            </a:r>
            <a:r>
              <a:rPr lang="pt-BR" sz="3200" dirty="0"/>
              <a:t> portanto seu uso não é recomendado quando se precisa desse tipo de comportamento em uma requisição. Fazendo duas requisições </a:t>
            </a:r>
            <a:r>
              <a:rPr lang="pt-BR" sz="3200" b="1" dirty="0"/>
              <a:t>POST</a:t>
            </a:r>
            <a:r>
              <a:rPr lang="pt-BR" sz="3200" dirty="0"/>
              <a:t> idênticas o resultado mais comum será duas respostas iguais com a mesma informação, mas ocasionalmente essa resposta pode mudar.</a:t>
            </a:r>
            <a:endParaRPr lang="pt-BR" sz="2400" dirty="0"/>
          </a:p>
        </p:txBody>
      </p:sp>
    </p:spTree>
    <p:extLst>
      <p:ext uri="{BB962C8B-B14F-4D97-AF65-F5344CB8AC3E}">
        <p14:creationId xmlns:p14="http://schemas.microsoft.com/office/powerpoint/2010/main" val="25421082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Parâmetros suportados</a:t>
            </a:r>
            <a:endParaRPr lang="pt-BR" dirty="0"/>
          </a:p>
        </p:txBody>
      </p:sp>
      <p:sp>
        <p:nvSpPr>
          <p:cNvPr id="3" name="Espaço Reservado para Conteúdo 2"/>
          <p:cNvSpPr>
            <a:spLocks noGrp="1"/>
          </p:cNvSpPr>
          <p:nvPr>
            <p:ph idx="1"/>
          </p:nvPr>
        </p:nvSpPr>
        <p:spPr/>
        <p:txBody>
          <a:bodyPr>
            <a:normAutofit/>
          </a:bodyPr>
          <a:lstStyle/>
          <a:p>
            <a:r>
              <a:rPr lang="pt-BR" sz="3200" dirty="0" smtClean="0"/>
              <a:t>Via URL (PATH ou QUERY PARAMS)</a:t>
            </a:r>
          </a:p>
          <a:p>
            <a:r>
              <a:rPr lang="pt-BR" sz="3200" dirty="0" smtClean="0"/>
              <a:t>Via HEADER</a:t>
            </a:r>
          </a:p>
          <a:p>
            <a:r>
              <a:rPr lang="pt-BR" sz="3200" dirty="0" smtClean="0"/>
              <a:t>Via </a:t>
            </a:r>
            <a:r>
              <a:rPr lang="pt-BR" sz="3200" dirty="0" err="1" smtClean="0"/>
              <a:t>Body</a:t>
            </a:r>
            <a:endParaRPr lang="pt-BR" sz="3200" dirty="0"/>
          </a:p>
        </p:txBody>
      </p:sp>
    </p:spTree>
    <p:extLst>
      <p:ext uri="{BB962C8B-B14F-4D97-AF65-F5344CB8AC3E}">
        <p14:creationId xmlns:p14="http://schemas.microsoft.com/office/powerpoint/2010/main" val="1140589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PUT – UPDATE/para modificar um recurso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sz="2400" dirty="0"/>
              <a:t>O </a:t>
            </a:r>
            <a:r>
              <a:rPr lang="pt-BR" sz="2400" dirty="0" smtClean="0"/>
              <a:t>método</a:t>
            </a:r>
            <a:r>
              <a:rPr lang="pt-BR" sz="2400" dirty="0"/>
              <a:t> </a:t>
            </a:r>
            <a:r>
              <a:rPr lang="pt-BR" sz="2400" b="1" dirty="0"/>
              <a:t>PUT </a:t>
            </a:r>
            <a:r>
              <a:rPr lang="pt-BR" sz="2400" dirty="0"/>
              <a:t>é comumente usado para atualizar informações, colocando um recurso conhecido no (</a:t>
            </a:r>
            <a:r>
              <a:rPr lang="pt-BR" sz="2400" dirty="0" err="1"/>
              <a:t>body</a:t>
            </a:r>
            <a:r>
              <a:rPr lang="pt-BR" sz="2400" dirty="0"/>
              <a:t>) corpo da requisição contendo novas informações que representam o recurso original</a:t>
            </a:r>
            <a:r>
              <a:rPr lang="pt-BR" sz="2400" dirty="0" smtClean="0"/>
              <a:t>.</a:t>
            </a:r>
          </a:p>
          <a:p>
            <a:pPr marL="0" indent="0">
              <a:buNone/>
            </a:pPr>
            <a:endParaRPr lang="pt-BR" sz="2400" dirty="0" smtClean="0"/>
          </a:p>
          <a:p>
            <a:r>
              <a:rPr lang="pt-BR" sz="2400" dirty="0" smtClean="0"/>
              <a:t>O método</a:t>
            </a:r>
            <a:r>
              <a:rPr lang="pt-BR" sz="2400" dirty="0"/>
              <a:t> </a:t>
            </a:r>
            <a:r>
              <a:rPr lang="pt-BR" sz="2400" b="1" dirty="0"/>
              <a:t>PUT </a:t>
            </a:r>
            <a:r>
              <a:rPr lang="pt-BR" sz="2400" dirty="0"/>
              <a:t>também pode ser usado para criar um recurso caso o </a:t>
            </a:r>
            <a:r>
              <a:rPr lang="pt-BR" sz="2400" b="1" dirty="0"/>
              <a:t>ID </a:t>
            </a:r>
            <a:r>
              <a:rPr lang="pt-BR" sz="2400" dirty="0"/>
              <a:t>do mesmo seja definido pelo cliente ao invés do servidor. Em outras palavras se o </a:t>
            </a:r>
            <a:r>
              <a:rPr lang="pt-BR" sz="2400" dirty="0" smtClean="0"/>
              <a:t>método </a:t>
            </a:r>
            <a:r>
              <a:rPr lang="pt-BR" sz="2400" dirty="0"/>
              <a:t>PUT é proveniente de uma </a:t>
            </a:r>
            <a:r>
              <a:rPr lang="pt-BR" sz="2400" b="1" dirty="0"/>
              <a:t>URI </a:t>
            </a:r>
            <a:r>
              <a:rPr lang="pt-BR" sz="2400" dirty="0"/>
              <a:t>que não contenha um recurso com um ID preexistente. Nesse caso o corpo da requisição contém a representação de um </a:t>
            </a:r>
            <a:r>
              <a:rPr lang="pt-BR" sz="2400" dirty="0" smtClean="0"/>
              <a:t>recurso.</a:t>
            </a:r>
            <a:endParaRPr lang="pt-BR" sz="2400" dirty="0"/>
          </a:p>
        </p:txBody>
      </p:sp>
    </p:spTree>
    <p:extLst>
      <p:ext uri="{BB962C8B-B14F-4D97-AF65-F5344CB8AC3E}">
        <p14:creationId xmlns:p14="http://schemas.microsoft.com/office/powerpoint/2010/main" val="3454463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PUT – UPDATE/para modificar um recurso</a:t>
            </a:r>
            <a:endParaRPr lang="pt-BR" dirty="0"/>
          </a:p>
        </p:txBody>
      </p:sp>
      <p:sp>
        <p:nvSpPr>
          <p:cNvPr id="3" name="Espaço Reservado para Conteúdo 2"/>
          <p:cNvSpPr>
            <a:spLocks noGrp="1"/>
          </p:cNvSpPr>
          <p:nvPr>
            <p:ph idx="1"/>
          </p:nvPr>
        </p:nvSpPr>
        <p:spPr/>
        <p:txBody>
          <a:bodyPr>
            <a:normAutofit/>
          </a:bodyPr>
          <a:lstStyle/>
          <a:p>
            <a:r>
              <a:rPr lang="pt-BR" sz="2000" dirty="0" err="1" smtClean="0"/>
              <a:t>Conseqüentemente</a:t>
            </a:r>
            <a:r>
              <a:rPr lang="pt-BR" sz="2000" dirty="0"/>
              <a:t>, este </a:t>
            </a:r>
            <a:r>
              <a:rPr lang="pt-BR" sz="2000" dirty="0" smtClean="0"/>
              <a:t>método </a:t>
            </a:r>
            <a:r>
              <a:rPr lang="pt-BR" sz="2000" dirty="0"/>
              <a:t>deve ser usado com moderação para a criação de um novo recurso</a:t>
            </a:r>
            <a:r>
              <a:rPr lang="pt-BR" sz="2000" dirty="0" smtClean="0"/>
              <a:t>. Uma </a:t>
            </a:r>
            <a:r>
              <a:rPr lang="pt-BR" sz="2000" dirty="0"/>
              <a:t>alternativa para isso é utilizar o </a:t>
            </a:r>
            <a:r>
              <a:rPr lang="pt-BR" sz="2000" dirty="0" smtClean="0"/>
              <a:t>método</a:t>
            </a:r>
            <a:r>
              <a:rPr lang="pt-BR" sz="2000" dirty="0"/>
              <a:t> </a:t>
            </a:r>
            <a:r>
              <a:rPr lang="pt-BR" sz="2000" b="1" dirty="0"/>
              <a:t>POST</a:t>
            </a:r>
            <a:r>
              <a:rPr lang="pt-BR" sz="2000" dirty="0"/>
              <a:t> para criar novos recursos com o ID definido pelo cliente </a:t>
            </a:r>
            <a:r>
              <a:rPr lang="pt-BR" sz="2000" dirty="0" err="1"/>
              <a:t>setado</a:t>
            </a:r>
            <a:r>
              <a:rPr lang="pt-BR" sz="2000" dirty="0"/>
              <a:t> no corpo da requisição — caso não tenha o </a:t>
            </a:r>
            <a:r>
              <a:rPr lang="pt-BR" sz="2000" b="1" dirty="0"/>
              <a:t>ID </a:t>
            </a:r>
            <a:r>
              <a:rPr lang="pt-BR" sz="2000" dirty="0"/>
              <a:t>definido para o recurso deve-se usar o </a:t>
            </a:r>
            <a:r>
              <a:rPr lang="pt-BR" sz="2000" dirty="0" smtClean="0"/>
              <a:t>método</a:t>
            </a:r>
            <a:r>
              <a:rPr lang="pt-BR" sz="2000" dirty="0"/>
              <a:t> </a:t>
            </a:r>
            <a:r>
              <a:rPr lang="pt-BR" sz="2000" b="1" dirty="0"/>
              <a:t>POST</a:t>
            </a:r>
            <a:r>
              <a:rPr lang="pt-BR" sz="2000" dirty="0"/>
              <a:t>(confira acima</a:t>
            </a:r>
            <a:r>
              <a:rPr lang="pt-BR" sz="2000" dirty="0" smtClean="0"/>
              <a:t>).</a:t>
            </a:r>
          </a:p>
          <a:p>
            <a:pPr marL="0" indent="0">
              <a:buNone/>
            </a:pPr>
            <a:endParaRPr lang="pt-BR" sz="2000" dirty="0" smtClean="0"/>
          </a:p>
          <a:p>
            <a:r>
              <a:rPr lang="pt-BR" sz="2000" dirty="0" smtClean="0"/>
              <a:t>Um </a:t>
            </a:r>
            <a:r>
              <a:rPr lang="pt-BR" sz="2000" dirty="0"/>
              <a:t>update bem sucedido, retorna um </a:t>
            </a:r>
            <a:r>
              <a:rPr lang="pt-BR" sz="2000" b="1" dirty="0"/>
              <a:t>status code</a:t>
            </a:r>
            <a:r>
              <a:rPr lang="pt-BR" sz="2000" dirty="0"/>
              <a:t> 200 (ou 204 quando não retorna nenhum conteúdo no </a:t>
            </a:r>
            <a:r>
              <a:rPr lang="pt-BR" sz="2000" dirty="0" err="1"/>
              <a:t>body</a:t>
            </a:r>
            <a:r>
              <a:rPr lang="pt-BR" sz="2000" dirty="0" smtClean="0"/>
              <a:t>.</a:t>
            </a:r>
          </a:p>
          <a:p>
            <a:endParaRPr lang="pt-BR" dirty="0"/>
          </a:p>
        </p:txBody>
      </p:sp>
    </p:spTree>
    <p:extLst>
      <p:ext uri="{BB962C8B-B14F-4D97-AF65-F5344CB8AC3E}">
        <p14:creationId xmlns:p14="http://schemas.microsoft.com/office/powerpoint/2010/main" val="825961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PUT – UPDATE/para modificar um recurso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Se </a:t>
            </a:r>
            <a:r>
              <a:rPr lang="pt-BR" dirty="0"/>
              <a:t>estiver usando o </a:t>
            </a:r>
            <a:r>
              <a:rPr lang="pt-BR" dirty="0" smtClean="0"/>
              <a:t>método</a:t>
            </a:r>
            <a:r>
              <a:rPr lang="pt-BR" dirty="0"/>
              <a:t> </a:t>
            </a:r>
            <a:r>
              <a:rPr lang="pt-BR" b="1" dirty="0"/>
              <a:t>PUT</a:t>
            </a:r>
            <a:r>
              <a:rPr lang="pt-BR" dirty="0"/>
              <a:t> para criar um novo recurso, o retorno deve ser um </a:t>
            </a:r>
            <a:r>
              <a:rPr lang="pt-BR" b="1" dirty="0"/>
              <a:t>status code</a:t>
            </a:r>
            <a:r>
              <a:rPr lang="pt-BR" dirty="0"/>
              <a:t> 201 em caso de uma criação bem sucedida. O response </a:t>
            </a:r>
            <a:r>
              <a:rPr lang="pt-BR" dirty="0" err="1"/>
              <a:t>body</a:t>
            </a:r>
            <a:r>
              <a:rPr lang="pt-BR" dirty="0"/>
              <a:t> é opcional — lembrando que quando ele é exposto há um consumo maior de banda. </a:t>
            </a:r>
            <a:endParaRPr lang="pt-BR" dirty="0" smtClean="0"/>
          </a:p>
          <a:p>
            <a:r>
              <a:rPr lang="pt-BR" dirty="0" smtClean="0"/>
              <a:t>O método</a:t>
            </a:r>
            <a:r>
              <a:rPr lang="pt-BR" dirty="0"/>
              <a:t> </a:t>
            </a:r>
            <a:r>
              <a:rPr lang="pt-BR" b="1" dirty="0"/>
              <a:t>PUT </a:t>
            </a:r>
            <a:r>
              <a:rPr lang="pt-BR" dirty="0"/>
              <a:t>não é uma operação segura, na medida em que modifica(ou cria) um recurso no servidor, mas ele é idempotente. Em outras palavras, se você cria ou atualiza um recurso usando o </a:t>
            </a:r>
            <a:r>
              <a:rPr lang="pt-BR" dirty="0" smtClean="0"/>
              <a:t>método</a:t>
            </a:r>
            <a:r>
              <a:rPr lang="pt-BR" dirty="0"/>
              <a:t> </a:t>
            </a:r>
            <a:r>
              <a:rPr lang="pt-BR" b="1" dirty="0"/>
              <a:t>PUT </a:t>
            </a:r>
            <a:r>
              <a:rPr lang="pt-BR" dirty="0"/>
              <a:t>e executa a mesma operação de novo, o recurso terá o mesmo estado que na primeira execução</a:t>
            </a:r>
            <a:r>
              <a:rPr lang="pt-BR" dirty="0" smtClean="0"/>
              <a:t>.</a:t>
            </a:r>
          </a:p>
          <a:p>
            <a:r>
              <a:rPr lang="pt-BR" dirty="0" smtClean="0"/>
              <a:t>Se</a:t>
            </a:r>
            <a:r>
              <a:rPr lang="pt-BR" dirty="0"/>
              <a:t>, por exemplo, você fizer uma requisição </a:t>
            </a:r>
            <a:r>
              <a:rPr lang="pt-BR" b="1" dirty="0"/>
              <a:t>PUT </a:t>
            </a:r>
            <a:r>
              <a:rPr lang="pt-BR" dirty="0"/>
              <a:t>para um recurso que incrementa um contador dentro de um recurso, a requisição perde o comportamento de idempotente. As vezes isso acontece sendo suficiente apenas documentar a requisição como não </a:t>
            </a:r>
            <a:r>
              <a:rPr lang="pt-BR" dirty="0" smtClean="0"/>
              <a:t>idempotente.</a:t>
            </a:r>
          </a:p>
          <a:p>
            <a:r>
              <a:rPr lang="pt-BR" dirty="0" smtClean="0"/>
              <a:t>Entretanto</a:t>
            </a:r>
            <a:r>
              <a:rPr lang="pt-BR" dirty="0"/>
              <a:t>, o recomendado para requisições </a:t>
            </a:r>
            <a:r>
              <a:rPr lang="pt-BR" b="1" dirty="0"/>
              <a:t>PUT </a:t>
            </a:r>
            <a:r>
              <a:rPr lang="pt-BR" dirty="0"/>
              <a:t>é implementar apenas requisições idempotentes. Sendo assim é fortemente recomendado o uso do </a:t>
            </a:r>
            <a:r>
              <a:rPr lang="pt-BR" dirty="0" smtClean="0"/>
              <a:t>método</a:t>
            </a:r>
            <a:r>
              <a:rPr lang="pt-BR" dirty="0"/>
              <a:t> </a:t>
            </a:r>
            <a:r>
              <a:rPr lang="pt-BR" b="1" dirty="0"/>
              <a:t>POST </a:t>
            </a:r>
            <a:r>
              <a:rPr lang="pt-BR" dirty="0"/>
              <a:t>para operações não idempotentes.</a:t>
            </a:r>
            <a:br>
              <a:rPr lang="pt-BR" dirty="0"/>
            </a:br>
            <a:endParaRPr lang="pt-BR" dirty="0"/>
          </a:p>
        </p:txBody>
      </p:sp>
    </p:spTree>
    <p:extLst>
      <p:ext uri="{BB962C8B-B14F-4D97-AF65-F5344CB8AC3E}">
        <p14:creationId xmlns:p14="http://schemas.microsoft.com/office/powerpoint/2010/main" val="3187747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Parâmetros suportados</a:t>
            </a:r>
            <a:endParaRPr lang="pt-BR" dirty="0"/>
          </a:p>
        </p:txBody>
      </p:sp>
      <p:sp>
        <p:nvSpPr>
          <p:cNvPr id="3" name="Espaço Reservado para Conteúdo 2"/>
          <p:cNvSpPr>
            <a:spLocks noGrp="1"/>
          </p:cNvSpPr>
          <p:nvPr>
            <p:ph idx="1"/>
          </p:nvPr>
        </p:nvSpPr>
        <p:spPr/>
        <p:txBody>
          <a:bodyPr>
            <a:normAutofit/>
          </a:bodyPr>
          <a:lstStyle/>
          <a:p>
            <a:r>
              <a:rPr lang="pt-BR" sz="3200" dirty="0" smtClean="0"/>
              <a:t>Via URL (PATH ou QUERY PARAMS)</a:t>
            </a:r>
          </a:p>
          <a:p>
            <a:r>
              <a:rPr lang="pt-BR" sz="3200" dirty="0" smtClean="0"/>
              <a:t>Via HEADER</a:t>
            </a:r>
          </a:p>
          <a:p>
            <a:r>
              <a:rPr lang="pt-BR" sz="3200" dirty="0" smtClean="0"/>
              <a:t>Via </a:t>
            </a:r>
            <a:r>
              <a:rPr lang="pt-BR" sz="3200" dirty="0" err="1" smtClean="0"/>
              <a:t>Body</a:t>
            </a:r>
            <a:endParaRPr lang="pt-BR" sz="3200" dirty="0"/>
          </a:p>
        </p:txBody>
      </p:sp>
    </p:spTree>
    <p:extLst>
      <p:ext uri="{BB962C8B-B14F-4D97-AF65-F5344CB8AC3E}">
        <p14:creationId xmlns:p14="http://schemas.microsoft.com/office/powerpoint/2010/main" val="923520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DELETE – DELETE/para remover um recurso</a:t>
            </a:r>
            <a:endParaRPr lang="pt-BR" dirty="0"/>
          </a:p>
        </p:txBody>
      </p:sp>
      <p:sp>
        <p:nvSpPr>
          <p:cNvPr id="3" name="Espaço Reservado para Conteúdo 2"/>
          <p:cNvSpPr>
            <a:spLocks noGrp="1"/>
          </p:cNvSpPr>
          <p:nvPr>
            <p:ph idx="1"/>
          </p:nvPr>
        </p:nvSpPr>
        <p:spPr/>
        <p:txBody>
          <a:bodyPr>
            <a:normAutofit fontScale="92500"/>
          </a:bodyPr>
          <a:lstStyle/>
          <a:p>
            <a:r>
              <a:rPr lang="pt-BR" sz="2400" dirty="0"/>
              <a:t>O </a:t>
            </a:r>
            <a:r>
              <a:rPr lang="pt-BR" sz="2400" dirty="0" smtClean="0"/>
              <a:t>método </a:t>
            </a:r>
            <a:r>
              <a:rPr lang="pt-BR" sz="2400" dirty="0"/>
              <a:t>DELETE é fácil de entender, ele é usado para deletar um recurso identificado por uma URI</a:t>
            </a:r>
            <a:r>
              <a:rPr lang="pt-BR" sz="2400" dirty="0" smtClean="0"/>
              <a:t>.</a:t>
            </a:r>
          </a:p>
          <a:p>
            <a:r>
              <a:rPr lang="pt-BR" sz="2400" dirty="0" smtClean="0"/>
              <a:t>Em </a:t>
            </a:r>
            <a:r>
              <a:rPr lang="pt-BR" sz="2400" dirty="0"/>
              <a:t>uma deleção bem sucedida retorna-se um </a:t>
            </a:r>
            <a:r>
              <a:rPr lang="pt-BR" sz="2400" b="1" dirty="0"/>
              <a:t>status code</a:t>
            </a:r>
            <a:r>
              <a:rPr lang="pt-BR" sz="2400" dirty="0"/>
              <a:t> </a:t>
            </a:r>
            <a:r>
              <a:rPr lang="pt-BR" sz="2400" b="1" dirty="0"/>
              <a:t>200 (OK)</a:t>
            </a:r>
            <a:r>
              <a:rPr lang="pt-BR" sz="2400" dirty="0"/>
              <a:t> juntamente com um response </a:t>
            </a:r>
            <a:r>
              <a:rPr lang="pt-BR" sz="2400" dirty="0" err="1"/>
              <a:t>body</a:t>
            </a:r>
            <a:r>
              <a:rPr lang="pt-BR" sz="2400" dirty="0"/>
              <a:t>, possivelmente uma representação do item deletado (o que acaba por demandar muita banda), ou uma response </a:t>
            </a:r>
            <a:r>
              <a:rPr lang="pt-BR" sz="2400" dirty="0" smtClean="0"/>
              <a:t>customizada.</a:t>
            </a:r>
          </a:p>
          <a:p>
            <a:r>
              <a:rPr lang="pt-BR" sz="2400" dirty="0" smtClean="0"/>
              <a:t>Ou </a:t>
            </a:r>
            <a:r>
              <a:rPr lang="pt-BR" sz="2400" dirty="0"/>
              <a:t>retornar o </a:t>
            </a:r>
            <a:r>
              <a:rPr lang="pt-BR" sz="2400" b="1" dirty="0"/>
              <a:t>status code</a:t>
            </a:r>
            <a:r>
              <a:rPr lang="pt-BR" sz="2400" dirty="0"/>
              <a:t> </a:t>
            </a:r>
            <a:r>
              <a:rPr lang="pt-BR" sz="2400" b="1" dirty="0"/>
              <a:t>204 (NO CONTENT)</a:t>
            </a:r>
            <a:r>
              <a:rPr lang="pt-BR" sz="2400" dirty="0"/>
              <a:t> sem response </a:t>
            </a:r>
            <a:r>
              <a:rPr lang="pt-BR" sz="2400" dirty="0" err="1" smtClean="0"/>
              <a:t>body</a:t>
            </a:r>
            <a:r>
              <a:rPr lang="pt-BR" sz="2400" dirty="0"/>
              <a:t> </a:t>
            </a:r>
            <a:r>
              <a:rPr lang="pt-BR" sz="2400" dirty="0" smtClean="0"/>
              <a:t>ou </a:t>
            </a:r>
            <a:r>
              <a:rPr lang="pt-BR" sz="2400" dirty="0"/>
              <a:t>um </a:t>
            </a:r>
            <a:r>
              <a:rPr lang="pt-BR" sz="2400" b="1" dirty="0"/>
              <a:t>status code</a:t>
            </a:r>
            <a:r>
              <a:rPr lang="pt-BR" sz="2400" dirty="0"/>
              <a:t> </a:t>
            </a:r>
            <a:r>
              <a:rPr lang="pt-BR" sz="2400" b="1" dirty="0"/>
              <a:t>204</a:t>
            </a:r>
            <a:r>
              <a:rPr lang="pt-BR" sz="2400" dirty="0"/>
              <a:t> sem corpo, ou </a:t>
            </a:r>
            <a:r>
              <a:rPr lang="pt-BR" sz="2400" b="1" u="sng" dirty="0">
                <a:hlinkClick r:id="rId2" tooltip="https://labs.omniti.com/labs/jsend"/>
              </a:rPr>
              <a:t>JSEND-</a:t>
            </a:r>
            <a:r>
              <a:rPr lang="pt-BR" sz="2400" b="1" u="sng" dirty="0" err="1">
                <a:hlinkClick r:id="rId2" tooltip="https://labs.omniti.com/labs/jsend"/>
              </a:rPr>
              <a:t>style</a:t>
            </a:r>
            <a:r>
              <a:rPr lang="pt-BR" sz="2400" b="1" u="sng" dirty="0">
                <a:hlinkClick r:id="rId2" tooltip="https://labs.omniti.com/labs/jsend"/>
              </a:rPr>
              <a:t> response</a:t>
            </a:r>
            <a:r>
              <a:rPr lang="pt-BR" sz="2400" dirty="0"/>
              <a:t> com um </a:t>
            </a:r>
            <a:r>
              <a:rPr lang="pt-BR" sz="2400" b="1" dirty="0"/>
              <a:t>status code</a:t>
            </a:r>
            <a:r>
              <a:rPr lang="pt-BR" sz="2400" dirty="0"/>
              <a:t> 200 são as responses mais recomendadas.</a:t>
            </a:r>
          </a:p>
        </p:txBody>
      </p:sp>
    </p:spTree>
    <p:extLst>
      <p:ext uri="{BB962C8B-B14F-4D97-AF65-F5344CB8AC3E}">
        <p14:creationId xmlns:p14="http://schemas.microsoft.com/office/powerpoint/2010/main" val="714248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DELETE – DELETE/para remover um recurso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As </a:t>
            </a:r>
            <a:r>
              <a:rPr lang="pt-BR" dirty="0"/>
              <a:t>operações de </a:t>
            </a:r>
            <a:r>
              <a:rPr lang="pt-BR" b="1" dirty="0"/>
              <a:t>DELETE </a:t>
            </a:r>
            <a:r>
              <a:rPr lang="pt-BR" dirty="0"/>
              <a:t>são idempotentes. Se você deleta um recurso, ele é removido sendo impossível repetir a operação uma vez que o recurso não existe mais. </a:t>
            </a:r>
            <a:endParaRPr lang="pt-BR" dirty="0" smtClean="0"/>
          </a:p>
          <a:p>
            <a:r>
              <a:rPr lang="pt-BR" dirty="0"/>
              <a:t>Se você utilizar o </a:t>
            </a:r>
            <a:r>
              <a:rPr lang="pt-BR" dirty="0" smtClean="0"/>
              <a:t>método</a:t>
            </a:r>
            <a:r>
              <a:rPr lang="pt-BR" dirty="0"/>
              <a:t> </a:t>
            </a:r>
            <a:r>
              <a:rPr lang="pt-BR" b="1" dirty="0"/>
              <a:t>DELETE </a:t>
            </a:r>
            <a:r>
              <a:rPr lang="pt-BR" dirty="0"/>
              <a:t>para decrementar um contador (dentro de um recurso), sua operação </a:t>
            </a:r>
            <a:r>
              <a:rPr lang="pt-BR" b="1" dirty="0"/>
              <a:t>DELETE </a:t>
            </a:r>
            <a:r>
              <a:rPr lang="pt-BR" dirty="0"/>
              <a:t>não será mais </a:t>
            </a:r>
            <a:r>
              <a:rPr lang="pt-BR" dirty="0" smtClean="0"/>
              <a:t>idempotente. Estatísticas </a:t>
            </a:r>
            <a:r>
              <a:rPr lang="pt-BR" dirty="0"/>
              <a:t>de uso e métricas podem ser atualizadas enquanto o serviço é considerado idempotente e as informações do recursos permanecem inalteradas. É recomendado o uso do </a:t>
            </a:r>
            <a:r>
              <a:rPr lang="pt-BR" dirty="0" smtClean="0"/>
              <a:t>método </a:t>
            </a:r>
            <a:r>
              <a:rPr lang="pt-BR" dirty="0"/>
              <a:t>POST para operações não </a:t>
            </a:r>
            <a:r>
              <a:rPr lang="pt-BR" dirty="0" smtClean="0"/>
              <a:t>idempotentes.</a:t>
            </a:r>
          </a:p>
          <a:p>
            <a:r>
              <a:rPr lang="pt-BR" dirty="0" smtClean="0"/>
              <a:t>Existe </a:t>
            </a:r>
            <a:r>
              <a:rPr lang="pt-BR" dirty="0"/>
              <a:t>uma recomendação quanto a </a:t>
            </a:r>
            <a:r>
              <a:rPr lang="pt-BR" dirty="0" err="1"/>
              <a:t>idempotência</a:t>
            </a:r>
            <a:r>
              <a:rPr lang="pt-BR" dirty="0"/>
              <a:t> do DELETE entretanto repetir uma requisição de </a:t>
            </a:r>
            <a:r>
              <a:rPr lang="pt-BR" b="1" dirty="0"/>
              <a:t>DELETE</a:t>
            </a:r>
            <a:r>
              <a:rPr lang="pt-BR" dirty="0"/>
              <a:t> em um recurso, normalmente, retorna um </a:t>
            </a:r>
            <a:r>
              <a:rPr lang="pt-BR" b="1" dirty="0"/>
              <a:t>status code</a:t>
            </a:r>
            <a:r>
              <a:rPr lang="pt-BR" dirty="0"/>
              <a:t> 404 (NOT FOUND) uma vez que já foi removido e, portanto, não existe mais. Para muitos uma operação de </a:t>
            </a:r>
            <a:r>
              <a:rPr lang="pt-BR" b="1" dirty="0"/>
              <a:t>DELETE </a:t>
            </a:r>
            <a:r>
              <a:rPr lang="pt-BR" dirty="0"/>
              <a:t>não é idempotente, entretanto, o resultado final do recurso é o mesmo. Retornar um </a:t>
            </a:r>
            <a:r>
              <a:rPr lang="pt-BR" b="1" dirty="0"/>
              <a:t>status code</a:t>
            </a:r>
            <a:r>
              <a:rPr lang="pt-BR" dirty="0"/>
              <a:t> 404 é aceitável e comunica com precisão o status da requisição.</a:t>
            </a:r>
            <a:br>
              <a:rPr lang="pt-BR" dirty="0"/>
            </a:br>
            <a:endParaRPr lang="pt-BR" dirty="0"/>
          </a:p>
        </p:txBody>
      </p:sp>
    </p:spTree>
    <p:extLst>
      <p:ext uri="{BB962C8B-B14F-4D97-AF65-F5344CB8AC3E}">
        <p14:creationId xmlns:p14="http://schemas.microsoft.com/office/powerpoint/2010/main" val="2073760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Os principais tipos de Webservices</a:t>
            </a:r>
            <a:endParaRPr lang="pt-BR" dirty="0"/>
          </a:p>
        </p:txBody>
      </p:sp>
      <p:sp>
        <p:nvSpPr>
          <p:cNvPr id="3" name="Espaço Reservado para Conteúdo 2"/>
          <p:cNvSpPr>
            <a:spLocks noGrp="1"/>
          </p:cNvSpPr>
          <p:nvPr>
            <p:ph idx="1"/>
          </p:nvPr>
        </p:nvSpPr>
        <p:spPr/>
        <p:txBody>
          <a:bodyPr/>
          <a:lstStyle/>
          <a:p>
            <a:r>
              <a:rPr lang="pt-BR" sz="4000" dirty="0" smtClean="0"/>
              <a:t>REST</a:t>
            </a:r>
          </a:p>
          <a:p>
            <a:endParaRPr lang="pt-BR" sz="4000" dirty="0"/>
          </a:p>
          <a:p>
            <a:r>
              <a:rPr lang="pt-BR" sz="4000" dirty="0" smtClean="0"/>
              <a:t>SOAP</a:t>
            </a:r>
            <a:endParaRPr lang="pt-BR" sz="4000" dirty="0"/>
          </a:p>
          <a:p>
            <a:endParaRPr lang="pt-BR" dirty="0"/>
          </a:p>
        </p:txBody>
      </p:sp>
    </p:spTree>
    <p:extLst>
      <p:ext uri="{BB962C8B-B14F-4D97-AF65-F5344CB8AC3E}">
        <p14:creationId xmlns:p14="http://schemas.microsoft.com/office/powerpoint/2010/main" val="28611060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Parâmetros suportados</a:t>
            </a:r>
            <a:endParaRPr lang="pt-BR" dirty="0"/>
          </a:p>
        </p:txBody>
      </p:sp>
      <p:sp>
        <p:nvSpPr>
          <p:cNvPr id="3" name="Espaço Reservado para Conteúdo 2"/>
          <p:cNvSpPr>
            <a:spLocks noGrp="1"/>
          </p:cNvSpPr>
          <p:nvPr>
            <p:ph idx="1"/>
          </p:nvPr>
        </p:nvSpPr>
        <p:spPr/>
        <p:txBody>
          <a:bodyPr>
            <a:normAutofit/>
          </a:bodyPr>
          <a:lstStyle/>
          <a:p>
            <a:r>
              <a:rPr lang="pt-BR" sz="3200" dirty="0" smtClean="0"/>
              <a:t>Via URL (PATH ou QUERY PARAMS)</a:t>
            </a:r>
          </a:p>
          <a:p>
            <a:r>
              <a:rPr lang="pt-BR" sz="3200" dirty="0" smtClean="0"/>
              <a:t>Via HEADER</a:t>
            </a:r>
          </a:p>
          <a:p>
            <a:r>
              <a:rPr lang="pt-BR" sz="3200" dirty="0" smtClean="0"/>
              <a:t>Via </a:t>
            </a:r>
            <a:r>
              <a:rPr lang="pt-BR" sz="3200" dirty="0" err="1" smtClean="0"/>
              <a:t>Body</a:t>
            </a:r>
            <a:endParaRPr lang="pt-BR" sz="3200" dirty="0"/>
          </a:p>
        </p:txBody>
      </p:sp>
    </p:spTree>
    <p:extLst>
      <p:ext uri="{BB962C8B-B14F-4D97-AF65-F5344CB8AC3E}">
        <p14:creationId xmlns:p14="http://schemas.microsoft.com/office/powerpoint/2010/main" val="3013029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Outros métodos menos conhecidos</a:t>
            </a:r>
            <a:endParaRPr lang="pt-BR" dirty="0"/>
          </a:p>
        </p:txBody>
      </p:sp>
      <p:sp>
        <p:nvSpPr>
          <p:cNvPr id="3" name="Espaço Reservado para Conteúdo 2"/>
          <p:cNvSpPr>
            <a:spLocks noGrp="1"/>
          </p:cNvSpPr>
          <p:nvPr>
            <p:ph idx="1"/>
          </p:nvPr>
        </p:nvSpPr>
        <p:spPr/>
        <p:txBody>
          <a:bodyPr>
            <a:normAutofit lnSpcReduction="10000"/>
          </a:bodyPr>
          <a:lstStyle/>
          <a:p>
            <a:r>
              <a:rPr lang="pt-BR" b="1" dirty="0" smtClean="0">
                <a:solidFill>
                  <a:schemeClr val="accent1"/>
                </a:solidFill>
              </a:rPr>
              <a:t>PATCH</a:t>
            </a:r>
            <a:r>
              <a:rPr lang="pt-BR" b="1" dirty="0">
                <a:solidFill>
                  <a:schemeClr val="accent1">
                    <a:lumMod val="60000"/>
                    <a:lumOff val="40000"/>
                  </a:schemeClr>
                </a:solidFill>
              </a:rPr>
              <a:t> </a:t>
            </a:r>
            <a:r>
              <a:rPr lang="pt-BR" dirty="0"/>
              <a:t>– O </a:t>
            </a:r>
            <a:r>
              <a:rPr lang="pt-BR" dirty="0" smtClean="0"/>
              <a:t>método</a:t>
            </a:r>
            <a:r>
              <a:rPr lang="pt-BR" dirty="0"/>
              <a:t> </a:t>
            </a:r>
            <a:r>
              <a:rPr lang="pt-BR" b="1" u="sng" dirty="0">
                <a:hlinkClick r:id="rId2" tooltip="https://tools.ietf.org/html/rfc5789"/>
              </a:rPr>
              <a:t>PATCH</a:t>
            </a:r>
            <a:r>
              <a:rPr lang="pt-BR" dirty="0"/>
              <a:t> pode ser usado para realizar </a:t>
            </a:r>
            <a:r>
              <a:rPr lang="pt-BR" dirty="0" err="1"/>
              <a:t>updates</a:t>
            </a:r>
            <a:r>
              <a:rPr lang="pt-BR" dirty="0"/>
              <a:t> </a:t>
            </a:r>
            <a:r>
              <a:rPr lang="pt-BR" dirty="0" smtClean="0"/>
              <a:t>parciais </a:t>
            </a:r>
            <a:r>
              <a:rPr lang="pt-BR" dirty="0"/>
              <a:t>de um recurso. Por exemplo, quando você precisar alterar apenas um campo em um recurso, executar um POST com todo o objeto é pesado e acarreta em um maior consumo de </a:t>
            </a:r>
            <a:r>
              <a:rPr lang="pt-BR" dirty="0" smtClean="0"/>
              <a:t>banda.</a:t>
            </a:r>
          </a:p>
          <a:p>
            <a:r>
              <a:rPr lang="pt-BR" dirty="0" smtClean="0"/>
              <a:t>Levando </a:t>
            </a:r>
            <a:r>
              <a:rPr lang="pt-BR" dirty="0"/>
              <a:t>isso em conta a primeira coisa que vem em mente é: “por que não usar o PATCH ao invés do PUT para </a:t>
            </a:r>
            <a:r>
              <a:rPr lang="pt-BR" dirty="0" err="1"/>
              <a:t>realisar</a:t>
            </a:r>
            <a:r>
              <a:rPr lang="pt-BR" dirty="0"/>
              <a:t> atualizações sempre?”. Simples o </a:t>
            </a:r>
            <a:r>
              <a:rPr lang="pt-BR" dirty="0" smtClean="0"/>
              <a:t>método </a:t>
            </a:r>
            <a:r>
              <a:rPr lang="pt-BR" dirty="0"/>
              <a:t>PATCH pode ser um problema na medida em que não é idempotente. </a:t>
            </a:r>
            <a:endParaRPr lang="pt-BR" dirty="0" smtClean="0"/>
          </a:p>
          <a:p>
            <a:r>
              <a:rPr lang="pt-BR" dirty="0" smtClean="0"/>
              <a:t>Além </a:t>
            </a:r>
            <a:r>
              <a:rPr lang="pt-BR" dirty="0"/>
              <a:t>disso minimizar seu uso previne </a:t>
            </a:r>
            <a:r>
              <a:rPr lang="pt-BR" dirty="0" smtClean="0"/>
              <a:t>corrupção </a:t>
            </a:r>
            <a:r>
              <a:rPr lang="pt-BR" dirty="0"/>
              <a:t>de dados por “colisões” entre duas PATCH requests no mesmo recurso em um mesmo frame de tempo. </a:t>
            </a:r>
            <a:endParaRPr lang="pt-BR" dirty="0" smtClean="0"/>
          </a:p>
          <a:p>
            <a:r>
              <a:rPr lang="pt-BR" dirty="0" smtClean="0"/>
              <a:t>Colisões </a:t>
            </a:r>
            <a:r>
              <a:rPr lang="pt-BR" dirty="0"/>
              <a:t>entre </a:t>
            </a:r>
            <a:r>
              <a:rPr lang="pt-BR" dirty="0" smtClean="0"/>
              <a:t>múltiplas </a:t>
            </a:r>
            <a:r>
              <a:rPr lang="pt-BR" dirty="0"/>
              <a:t>PATCH requests são mais perigosas que </a:t>
            </a:r>
            <a:r>
              <a:rPr lang="pt-BR" dirty="0" smtClean="0"/>
              <a:t>colisões </a:t>
            </a:r>
            <a:r>
              <a:rPr lang="pt-BR" dirty="0"/>
              <a:t>entre PUT requests por que exige que o cliente tenha informações básicas do recurso ou irão corrompê-lo.</a:t>
            </a:r>
            <a:br>
              <a:rPr lang="pt-BR" dirty="0"/>
            </a:br>
            <a:endParaRPr lang="pt-BR" dirty="0"/>
          </a:p>
        </p:txBody>
      </p:sp>
    </p:spTree>
    <p:extLst>
      <p:ext uri="{BB962C8B-B14F-4D97-AF65-F5344CB8AC3E}">
        <p14:creationId xmlns:p14="http://schemas.microsoft.com/office/powerpoint/2010/main" val="41389863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Outros métodos menos conhecidos</a:t>
            </a:r>
            <a:endParaRPr lang="pt-BR" dirty="0"/>
          </a:p>
        </p:txBody>
      </p:sp>
      <p:sp>
        <p:nvSpPr>
          <p:cNvPr id="3" name="Espaço Reservado para Conteúdo 2"/>
          <p:cNvSpPr>
            <a:spLocks noGrp="1"/>
          </p:cNvSpPr>
          <p:nvPr>
            <p:ph idx="1"/>
          </p:nvPr>
        </p:nvSpPr>
        <p:spPr/>
        <p:txBody>
          <a:bodyPr>
            <a:normAutofit/>
          </a:bodyPr>
          <a:lstStyle/>
          <a:p>
            <a:r>
              <a:rPr lang="pt-BR" sz="2400" b="1" dirty="0">
                <a:solidFill>
                  <a:schemeClr val="accent1"/>
                </a:solidFill>
              </a:rPr>
              <a:t>HEAD</a:t>
            </a:r>
            <a:r>
              <a:rPr lang="pt-BR" sz="2400" b="1" dirty="0"/>
              <a:t> </a:t>
            </a:r>
            <a:r>
              <a:rPr lang="pt-BR" sz="2400" dirty="0"/>
              <a:t>– O </a:t>
            </a:r>
            <a:r>
              <a:rPr lang="pt-BR" sz="2400" dirty="0" smtClean="0"/>
              <a:t>método</a:t>
            </a:r>
            <a:r>
              <a:rPr lang="pt-BR" sz="2400" dirty="0"/>
              <a:t> </a:t>
            </a:r>
            <a:r>
              <a:rPr lang="pt-BR" sz="2400" b="1" dirty="0">
                <a:solidFill>
                  <a:schemeClr val="accent1"/>
                </a:solidFill>
              </a:rPr>
              <a:t>HEAD</a:t>
            </a:r>
            <a:r>
              <a:rPr lang="pt-BR" sz="2400" dirty="0"/>
              <a:t> possui uma funcionalidade similar ao </a:t>
            </a:r>
            <a:r>
              <a:rPr lang="pt-BR" sz="2400" dirty="0" smtClean="0"/>
              <a:t>método</a:t>
            </a:r>
            <a:r>
              <a:rPr lang="pt-BR" sz="2400" dirty="0"/>
              <a:t> </a:t>
            </a:r>
            <a:r>
              <a:rPr lang="pt-BR" sz="2400" b="1" dirty="0"/>
              <a:t>GET</a:t>
            </a:r>
            <a:r>
              <a:rPr lang="pt-BR" sz="2400" dirty="0"/>
              <a:t>, exceto pelo fato do servidor retornar uma response </a:t>
            </a:r>
            <a:r>
              <a:rPr lang="pt-BR" sz="2400" dirty="0" err="1"/>
              <a:t>line</a:t>
            </a:r>
            <a:r>
              <a:rPr lang="pt-BR" sz="2400" dirty="0"/>
              <a:t> e </a:t>
            </a:r>
            <a:r>
              <a:rPr lang="pt-BR" sz="2400" dirty="0" err="1"/>
              <a:t>headers</a:t>
            </a:r>
            <a:r>
              <a:rPr lang="pt-BR" sz="2400" dirty="0"/>
              <a:t>, mas sem um </a:t>
            </a:r>
            <a:r>
              <a:rPr lang="pt-BR" sz="2400" dirty="0" err="1"/>
              <a:t>entity-body</a:t>
            </a:r>
            <a:r>
              <a:rPr lang="pt-BR" sz="2400" dirty="0" smtClean="0"/>
              <a:t>.</a:t>
            </a:r>
            <a:r>
              <a:rPr lang="pt-BR" sz="2000" dirty="0"/>
              <a:t/>
            </a:r>
            <a:br>
              <a:rPr lang="pt-BR" sz="2000" dirty="0"/>
            </a:br>
            <a:endParaRPr lang="pt-BR" sz="2000" dirty="0"/>
          </a:p>
        </p:txBody>
      </p:sp>
    </p:spTree>
    <p:extLst>
      <p:ext uri="{BB962C8B-B14F-4D97-AF65-F5344CB8AC3E}">
        <p14:creationId xmlns:p14="http://schemas.microsoft.com/office/powerpoint/2010/main" val="1115090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Outros métodos menos conhecidos</a:t>
            </a:r>
            <a:endParaRPr lang="pt-BR" dirty="0"/>
          </a:p>
        </p:txBody>
      </p:sp>
      <p:sp>
        <p:nvSpPr>
          <p:cNvPr id="3" name="Espaço Reservado para Conteúdo 2"/>
          <p:cNvSpPr>
            <a:spLocks noGrp="1"/>
          </p:cNvSpPr>
          <p:nvPr>
            <p:ph idx="1"/>
          </p:nvPr>
        </p:nvSpPr>
        <p:spPr/>
        <p:txBody>
          <a:bodyPr>
            <a:normAutofit/>
          </a:bodyPr>
          <a:lstStyle/>
          <a:p>
            <a:r>
              <a:rPr lang="pt-BR" sz="2400" b="1" dirty="0" smtClean="0">
                <a:solidFill>
                  <a:schemeClr val="accent1"/>
                </a:solidFill>
              </a:rPr>
              <a:t>TRACE</a:t>
            </a:r>
            <a:r>
              <a:rPr lang="pt-BR" sz="2400" b="1" dirty="0"/>
              <a:t> </a:t>
            </a:r>
            <a:r>
              <a:rPr lang="pt-BR" sz="2400" dirty="0"/>
              <a:t>– O </a:t>
            </a:r>
            <a:r>
              <a:rPr lang="pt-BR" sz="2400" dirty="0" smtClean="0"/>
              <a:t>método</a:t>
            </a:r>
            <a:r>
              <a:rPr lang="pt-BR" sz="2400" dirty="0"/>
              <a:t> </a:t>
            </a:r>
            <a:r>
              <a:rPr lang="pt-BR" sz="2400" b="1" dirty="0">
                <a:solidFill>
                  <a:schemeClr val="accent1"/>
                </a:solidFill>
              </a:rPr>
              <a:t>TRACE</a:t>
            </a:r>
            <a:r>
              <a:rPr lang="pt-BR" sz="2400" dirty="0"/>
              <a:t> é usado para recuperar o conteúdo de uma requisição </a:t>
            </a:r>
            <a:r>
              <a:rPr lang="pt-BR" sz="2400" b="1" dirty="0"/>
              <a:t>HTTP </a:t>
            </a:r>
            <a:r>
              <a:rPr lang="pt-BR" sz="2400" dirty="0"/>
              <a:t>de volta podendo ser usado com o propósito de debug durante o processo de desenvolvimento</a:t>
            </a:r>
            <a:r>
              <a:rPr lang="pt-BR" sz="2400" dirty="0" smtClean="0"/>
              <a:t>.</a:t>
            </a:r>
            <a:endParaRPr lang="pt-BR" sz="2400" dirty="0"/>
          </a:p>
        </p:txBody>
      </p:sp>
    </p:spTree>
    <p:extLst>
      <p:ext uri="{BB962C8B-B14F-4D97-AF65-F5344CB8AC3E}">
        <p14:creationId xmlns:p14="http://schemas.microsoft.com/office/powerpoint/2010/main" val="2826727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Outros métodos menos conhecidos</a:t>
            </a:r>
            <a:endParaRPr lang="pt-BR" dirty="0"/>
          </a:p>
        </p:txBody>
      </p:sp>
      <p:sp>
        <p:nvSpPr>
          <p:cNvPr id="3" name="Espaço Reservado para Conteúdo 2"/>
          <p:cNvSpPr>
            <a:spLocks noGrp="1"/>
          </p:cNvSpPr>
          <p:nvPr>
            <p:ph idx="1"/>
          </p:nvPr>
        </p:nvSpPr>
        <p:spPr/>
        <p:txBody>
          <a:bodyPr>
            <a:normAutofit/>
          </a:bodyPr>
          <a:lstStyle/>
          <a:p>
            <a:r>
              <a:rPr lang="pt-BR" sz="2400" b="1" dirty="0" smtClean="0">
                <a:solidFill>
                  <a:schemeClr val="accent1"/>
                </a:solidFill>
              </a:rPr>
              <a:t>OPTIONS</a:t>
            </a:r>
            <a:r>
              <a:rPr lang="pt-BR" sz="2400" b="1" dirty="0"/>
              <a:t> </a:t>
            </a:r>
            <a:r>
              <a:rPr lang="pt-BR" sz="2400" dirty="0"/>
              <a:t>– O </a:t>
            </a:r>
            <a:r>
              <a:rPr lang="pt-BR" sz="2400" dirty="0" smtClean="0"/>
              <a:t>método</a:t>
            </a:r>
            <a:r>
              <a:rPr lang="pt-BR" sz="2400" dirty="0"/>
              <a:t> </a:t>
            </a:r>
            <a:r>
              <a:rPr lang="pt-BR" sz="2400" b="1" dirty="0">
                <a:solidFill>
                  <a:schemeClr val="accent1"/>
                </a:solidFill>
              </a:rPr>
              <a:t>OPTIONS</a:t>
            </a:r>
            <a:r>
              <a:rPr lang="pt-BR" sz="2400" b="1" dirty="0"/>
              <a:t> </a:t>
            </a:r>
            <a:r>
              <a:rPr lang="pt-BR" sz="2400" dirty="0"/>
              <a:t>é usado pelo cliente para encontrar operações </a:t>
            </a:r>
            <a:r>
              <a:rPr lang="pt-BR" sz="2400" b="1" dirty="0"/>
              <a:t>HTTP </a:t>
            </a:r>
            <a:r>
              <a:rPr lang="pt-BR" sz="2400" dirty="0"/>
              <a:t>e outras opções suportadas pelo servidor. O cliente pode especificar uma </a:t>
            </a:r>
            <a:r>
              <a:rPr lang="pt-BR" sz="2400" b="1" dirty="0"/>
              <a:t>URL </a:t>
            </a:r>
            <a:r>
              <a:rPr lang="pt-BR" sz="2400" dirty="0"/>
              <a:t>para o </a:t>
            </a:r>
            <a:r>
              <a:rPr lang="pt-BR" sz="2400" dirty="0" smtClean="0"/>
              <a:t>método</a:t>
            </a:r>
            <a:r>
              <a:rPr lang="pt-BR" sz="2400" dirty="0"/>
              <a:t> </a:t>
            </a:r>
            <a:r>
              <a:rPr lang="pt-BR" sz="2400" b="1" dirty="0">
                <a:solidFill>
                  <a:schemeClr val="accent1"/>
                </a:solidFill>
              </a:rPr>
              <a:t>OPTIONS</a:t>
            </a:r>
            <a:r>
              <a:rPr lang="pt-BR" sz="2400" dirty="0"/>
              <a:t> ou um asterisco (*) para se referir a todo o servidor</a:t>
            </a:r>
            <a:r>
              <a:rPr lang="pt-BR" sz="2400" dirty="0" smtClean="0"/>
              <a:t>.</a:t>
            </a:r>
            <a:endParaRPr lang="pt-BR" sz="2400" dirty="0"/>
          </a:p>
        </p:txBody>
      </p:sp>
    </p:spTree>
    <p:extLst>
      <p:ext uri="{BB962C8B-B14F-4D97-AF65-F5344CB8AC3E}">
        <p14:creationId xmlns:p14="http://schemas.microsoft.com/office/powerpoint/2010/main" val="42343962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Outros métodos menos conhecidos</a:t>
            </a:r>
            <a:endParaRPr lang="pt-BR" dirty="0"/>
          </a:p>
        </p:txBody>
      </p:sp>
      <p:sp>
        <p:nvSpPr>
          <p:cNvPr id="3" name="Espaço Reservado para Conteúdo 2"/>
          <p:cNvSpPr>
            <a:spLocks noGrp="1"/>
          </p:cNvSpPr>
          <p:nvPr>
            <p:ph idx="1"/>
          </p:nvPr>
        </p:nvSpPr>
        <p:spPr/>
        <p:txBody>
          <a:bodyPr>
            <a:normAutofit/>
          </a:bodyPr>
          <a:lstStyle/>
          <a:p>
            <a:r>
              <a:rPr lang="pt-BR" sz="2400" b="1" dirty="0" smtClean="0">
                <a:solidFill>
                  <a:schemeClr val="accent1"/>
                </a:solidFill>
              </a:rPr>
              <a:t>CONNECT</a:t>
            </a:r>
            <a:r>
              <a:rPr lang="pt-BR" sz="2400" b="1" dirty="0"/>
              <a:t> </a:t>
            </a:r>
            <a:r>
              <a:rPr lang="pt-BR" sz="2400" dirty="0"/>
              <a:t>– O </a:t>
            </a:r>
            <a:r>
              <a:rPr lang="pt-BR" sz="2400" dirty="0" smtClean="0"/>
              <a:t>método</a:t>
            </a:r>
            <a:r>
              <a:rPr lang="pt-BR" sz="2400" dirty="0"/>
              <a:t> </a:t>
            </a:r>
            <a:r>
              <a:rPr lang="pt-BR" sz="2400" b="1" dirty="0">
                <a:solidFill>
                  <a:schemeClr val="accent1"/>
                </a:solidFill>
              </a:rPr>
              <a:t>CONNECT</a:t>
            </a:r>
            <a:r>
              <a:rPr lang="pt-BR" sz="2400" b="1" dirty="0"/>
              <a:t> </a:t>
            </a:r>
            <a:r>
              <a:rPr lang="pt-BR" sz="2400" dirty="0"/>
              <a:t>é usado pelo cliente para estabelecer uma conexão de rede com um servidor </a:t>
            </a:r>
            <a:r>
              <a:rPr lang="pt-BR" sz="2400" dirty="0" smtClean="0"/>
              <a:t>via </a:t>
            </a:r>
            <a:r>
              <a:rPr lang="pt-BR" sz="2400" b="1" dirty="0" smtClean="0"/>
              <a:t>HTTP</a:t>
            </a:r>
            <a:r>
              <a:rPr lang="pt-BR" sz="2400" dirty="0" smtClean="0"/>
              <a:t>.</a:t>
            </a:r>
            <a:endParaRPr lang="pt-BR" sz="2400" dirty="0"/>
          </a:p>
        </p:txBody>
      </p:sp>
    </p:spTree>
    <p:extLst>
      <p:ext uri="{BB962C8B-B14F-4D97-AF65-F5344CB8AC3E}">
        <p14:creationId xmlns:p14="http://schemas.microsoft.com/office/powerpoint/2010/main" val="1168342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1051932"/>
            <a:ext cx="12192000" cy="7909932"/>
          </a:xfrm>
          <a:prstGeom prst="rect">
            <a:avLst/>
          </a:prstGeom>
        </p:spPr>
      </p:pic>
      <p:sp>
        <p:nvSpPr>
          <p:cNvPr id="3" name="Título 1"/>
          <p:cNvSpPr>
            <a:spLocks noGrp="1"/>
          </p:cNvSpPr>
          <p:nvPr>
            <p:ph type="title"/>
          </p:nvPr>
        </p:nvSpPr>
        <p:spPr>
          <a:xfrm>
            <a:off x="2207568" y="2924944"/>
            <a:ext cx="8229600" cy="990600"/>
          </a:xfrm>
        </p:spPr>
        <p:txBody>
          <a:bodyPr>
            <a:normAutofit/>
          </a:bodyPr>
          <a:lstStyle/>
          <a:p>
            <a:pPr algn="ctr"/>
            <a:r>
              <a:rPr lang="pt-BR" sz="4400" b="1" dirty="0" smtClean="0">
                <a:solidFill>
                  <a:schemeClr val="bg1"/>
                </a:solidFill>
              </a:rPr>
              <a:t>Documentando </a:t>
            </a:r>
            <a:r>
              <a:rPr lang="pt-BR" sz="4400" b="1" dirty="0" err="1" smtClean="0">
                <a:solidFill>
                  <a:schemeClr val="bg1"/>
                </a:solidFill>
              </a:rPr>
              <a:t>RESTFull</a:t>
            </a:r>
            <a:r>
              <a:rPr lang="pt-BR" sz="4400" b="1" dirty="0" smtClean="0">
                <a:solidFill>
                  <a:schemeClr val="bg1"/>
                </a:solidFill>
              </a:rPr>
              <a:t> </a:t>
            </a:r>
            <a:r>
              <a:rPr lang="pt-BR" sz="4400" b="1" dirty="0" err="1" smtClean="0">
                <a:solidFill>
                  <a:schemeClr val="bg1"/>
                </a:solidFill>
              </a:rPr>
              <a:t>API’s</a:t>
            </a:r>
            <a:endParaRPr lang="pt-BR" sz="4400" b="1" dirty="0">
              <a:solidFill>
                <a:schemeClr val="bg1"/>
              </a:solidFill>
            </a:endParaRPr>
          </a:p>
        </p:txBody>
      </p:sp>
    </p:spTree>
    <p:extLst>
      <p:ext uri="{BB962C8B-B14F-4D97-AF65-F5344CB8AC3E}">
        <p14:creationId xmlns:p14="http://schemas.microsoft.com/office/powerpoint/2010/main" val="33884947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http://idratherbewriting.com/nonref-content-api-docs/media/vectors/nonref-docs-preso_authenticationauthorization.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8196"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123" y="0"/>
            <a:ext cx="17045123"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a:spLocks noGrp="1"/>
          </p:cNvSpPr>
          <p:nvPr>
            <p:ph type="title"/>
          </p:nvPr>
        </p:nvSpPr>
        <p:spPr>
          <a:xfrm>
            <a:off x="2789499" y="2924944"/>
            <a:ext cx="8113852" cy="990600"/>
          </a:xfrm>
        </p:spPr>
        <p:txBody>
          <a:bodyPr>
            <a:noAutofit/>
          </a:bodyPr>
          <a:lstStyle/>
          <a:p>
            <a:pPr fontAlgn="base"/>
            <a:r>
              <a:rPr lang="pt-BR" sz="4400" b="1" dirty="0" smtClean="0">
                <a:solidFill>
                  <a:schemeClr val="bg1"/>
                </a:solidFill>
              </a:rPr>
              <a:t>Autorização e Autenticação</a:t>
            </a:r>
            <a:endParaRPr lang="pt-BR" sz="4400" b="1" dirty="0">
              <a:solidFill>
                <a:schemeClr val="bg1"/>
              </a:solidFill>
            </a:endParaRPr>
          </a:p>
        </p:txBody>
      </p:sp>
    </p:spTree>
    <p:extLst>
      <p:ext uri="{BB962C8B-B14F-4D97-AF65-F5344CB8AC3E}">
        <p14:creationId xmlns:p14="http://schemas.microsoft.com/office/powerpoint/2010/main" val="14592232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19yw4b240vb03ws8qm25h366-wpengine.netdna-ssl.com/wp-content/uploads/Introduction-to-best-practices-for-API-versioning3.png"/>
          <p:cNvPicPr>
            <a:picLocks noChangeAspect="1" noChangeArrowheads="1"/>
          </p:cNvPicPr>
          <p:nvPr/>
        </p:nvPicPr>
        <p:blipFill rotWithShape="1">
          <a:blip r:embed="rId2">
            <a:extLst>
              <a:ext uri="{28A0092B-C50C-407E-A947-70E740481C1C}">
                <a14:useLocalDpi xmlns:a14="http://schemas.microsoft.com/office/drawing/2010/main" val="0"/>
              </a:ext>
            </a:extLst>
          </a:blip>
          <a:srcRect b="25198"/>
          <a:stretch/>
        </p:blipFill>
        <p:spPr bwMode="auto">
          <a:xfrm>
            <a:off x="-416690" y="-11575"/>
            <a:ext cx="13018646" cy="7303625"/>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a:spLocks noGrp="1"/>
          </p:cNvSpPr>
          <p:nvPr>
            <p:ph type="title"/>
          </p:nvPr>
        </p:nvSpPr>
        <p:spPr>
          <a:xfrm>
            <a:off x="2265441" y="89146"/>
            <a:ext cx="8229600" cy="990600"/>
          </a:xfrm>
        </p:spPr>
        <p:txBody>
          <a:bodyPr>
            <a:normAutofit/>
          </a:bodyPr>
          <a:lstStyle/>
          <a:p>
            <a:pPr algn="ctr"/>
            <a:r>
              <a:rPr lang="pt-BR" sz="4400" b="1" dirty="0">
                <a:solidFill>
                  <a:schemeClr val="bg1"/>
                </a:solidFill>
              </a:rPr>
              <a:t>Versionamento de </a:t>
            </a:r>
            <a:r>
              <a:rPr lang="pt-BR" sz="4400" b="1" dirty="0" err="1">
                <a:solidFill>
                  <a:schemeClr val="bg1"/>
                </a:solidFill>
              </a:rPr>
              <a:t>API’s</a:t>
            </a:r>
            <a:endParaRPr lang="pt-BR" sz="4400" b="1" dirty="0">
              <a:solidFill>
                <a:schemeClr val="bg1"/>
              </a:solidFill>
            </a:endParaRPr>
          </a:p>
        </p:txBody>
      </p:sp>
    </p:spTree>
    <p:extLst>
      <p:ext uri="{BB962C8B-B14F-4D97-AF65-F5344CB8AC3E}">
        <p14:creationId xmlns:p14="http://schemas.microsoft.com/office/powerpoint/2010/main" val="2946005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pic>
        <p:nvPicPr>
          <p:cNvPr id="5122" name="Picture 2" descr="Resultado de imagem para Indo alÃ©m do RESTFu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4653"/>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1047724" y="2997200"/>
            <a:ext cx="1026074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800" b="1" dirty="0" smtClean="0">
                <a:solidFill>
                  <a:schemeClr val="bg1"/>
                </a:solidFill>
              </a:rPr>
              <a:t>Indo além do </a:t>
            </a:r>
            <a:r>
              <a:rPr lang="pt-BR" sz="4800" b="1" dirty="0" err="1" smtClean="0">
                <a:solidFill>
                  <a:schemeClr val="bg1"/>
                </a:solidFill>
              </a:rPr>
              <a:t>RESTFul</a:t>
            </a:r>
            <a:endParaRPr lang="pt-BR" sz="4800" b="1" dirty="0">
              <a:solidFill>
                <a:schemeClr val="bg1"/>
              </a:solidFill>
            </a:endParaRPr>
          </a:p>
        </p:txBody>
      </p:sp>
    </p:spTree>
    <p:extLst>
      <p:ext uri="{BB962C8B-B14F-4D97-AF65-F5344CB8AC3E}">
        <p14:creationId xmlns:p14="http://schemas.microsoft.com/office/powerpoint/2010/main" val="427538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7568" y="2924944"/>
            <a:ext cx="8229600" cy="990600"/>
          </a:xfrm>
        </p:spPr>
        <p:txBody>
          <a:bodyPr>
            <a:normAutofit fontScale="90000"/>
          </a:bodyPr>
          <a:lstStyle/>
          <a:p>
            <a:pPr algn="ctr"/>
            <a:r>
              <a:rPr lang="en-US" dirty="0" smtClean="0"/>
              <a:t>O que é </a:t>
            </a:r>
            <a:r>
              <a:rPr lang="en-US" dirty="0" err="1" smtClean="0"/>
              <a:t>uma</a:t>
            </a:r>
            <a:r>
              <a:rPr lang="en-US" dirty="0" smtClean="0"/>
              <a:t> API REST?</a:t>
            </a:r>
            <a:r>
              <a:rPr lang="en-US" dirty="0"/>
              <a:t/>
            </a:r>
            <a:br>
              <a:rPr lang="en-US" dirty="0"/>
            </a:br>
            <a:r>
              <a:rPr lang="en-US" dirty="0" err="1" smtClean="0"/>
              <a:t>Funções</a:t>
            </a:r>
            <a:r>
              <a:rPr lang="en-US" dirty="0" smtClean="0"/>
              <a:t> </a:t>
            </a:r>
            <a:r>
              <a:rPr lang="en-US" dirty="0" err="1" smtClean="0"/>
              <a:t>sobre</a:t>
            </a:r>
            <a:r>
              <a:rPr lang="en-US" dirty="0" smtClean="0"/>
              <a:t> interfaces</a:t>
            </a:r>
            <a:endParaRPr lang="pt-BR" dirty="0"/>
          </a:p>
        </p:txBody>
      </p:sp>
    </p:spTree>
    <p:extLst>
      <p:ext uri="{BB962C8B-B14F-4D97-AF65-F5344CB8AC3E}">
        <p14:creationId xmlns:p14="http://schemas.microsoft.com/office/powerpoint/2010/main" val="34830076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134312" y="-115450"/>
            <a:ext cx="14455881" cy="7060260"/>
          </a:xfrm>
          <a:prstGeom prst="rect">
            <a:avLst/>
          </a:prstGeom>
        </p:spPr>
      </p:pic>
      <p:sp>
        <p:nvSpPr>
          <p:cNvPr id="5" name="Título 1"/>
          <p:cNvSpPr txBox="1">
            <a:spLocks/>
          </p:cNvSpPr>
          <p:nvPr/>
        </p:nvSpPr>
        <p:spPr>
          <a:xfrm>
            <a:off x="1608881" y="297491"/>
            <a:ext cx="9198677" cy="9906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solidFill>
                  <a:schemeClr val="tx1"/>
                </a:solidFill>
              </a:rPr>
              <a:t>Limite de requisições e acessos</a:t>
            </a:r>
            <a:endParaRPr lang="pt-BR" dirty="0">
              <a:solidFill>
                <a:schemeClr val="tx1"/>
              </a:solidFill>
            </a:endParaRPr>
          </a:p>
        </p:txBody>
      </p:sp>
    </p:spTree>
    <p:extLst>
      <p:ext uri="{BB962C8B-B14F-4D97-AF65-F5344CB8AC3E}">
        <p14:creationId xmlns:p14="http://schemas.microsoft.com/office/powerpoint/2010/main" val="36112305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19924" y="-167172"/>
            <a:ext cx="13326608" cy="7077256"/>
          </a:xfrm>
          <a:prstGeom prst="rect">
            <a:avLst/>
          </a:prstGeom>
        </p:spPr>
      </p:pic>
      <p:sp>
        <p:nvSpPr>
          <p:cNvPr id="4" name="Título 1"/>
          <p:cNvSpPr>
            <a:spLocks noGrp="1"/>
          </p:cNvSpPr>
          <p:nvPr>
            <p:ph type="title"/>
          </p:nvPr>
        </p:nvSpPr>
        <p:spPr>
          <a:xfrm>
            <a:off x="1932972" y="0"/>
            <a:ext cx="8717806" cy="990600"/>
          </a:xfrm>
        </p:spPr>
        <p:txBody>
          <a:bodyPr>
            <a:normAutofit fontScale="90000"/>
          </a:bodyPr>
          <a:lstStyle/>
          <a:p>
            <a:pPr algn="ctr"/>
            <a:r>
              <a:rPr lang="pt-BR" sz="4000" dirty="0" err="1" smtClean="0">
                <a:solidFill>
                  <a:schemeClr val="tx1"/>
                </a:solidFill>
              </a:rPr>
              <a:t>SDK’s</a:t>
            </a:r>
            <a:r>
              <a:rPr lang="pt-BR" sz="4000" dirty="0" smtClean="0">
                <a:solidFill>
                  <a:schemeClr val="tx1"/>
                </a:solidFill>
              </a:rPr>
              <a:t> e </a:t>
            </a:r>
            <a:r>
              <a:rPr lang="pt-BR" sz="4000" dirty="0" err="1" smtClean="0">
                <a:solidFill>
                  <a:schemeClr val="tx1"/>
                </a:solidFill>
              </a:rPr>
              <a:t>sample</a:t>
            </a:r>
            <a:r>
              <a:rPr lang="pt-BR" sz="4000" dirty="0" smtClean="0">
                <a:solidFill>
                  <a:schemeClr val="tx1"/>
                </a:solidFill>
              </a:rPr>
              <a:t> </a:t>
            </a:r>
            <a:r>
              <a:rPr lang="pt-BR" sz="4000" dirty="0" err="1" smtClean="0">
                <a:solidFill>
                  <a:schemeClr val="tx1"/>
                </a:solidFill>
              </a:rPr>
              <a:t>apps</a:t>
            </a:r>
            <a:r>
              <a:rPr lang="pt-BR" cap="all" dirty="0" smtClean="0"/>
              <a:t/>
            </a:r>
            <a:br>
              <a:rPr lang="pt-BR" cap="all" dirty="0" smtClean="0"/>
            </a:br>
            <a:endParaRPr lang="pt-BR" dirty="0"/>
          </a:p>
        </p:txBody>
      </p:sp>
    </p:spTree>
    <p:extLst>
      <p:ext uri="{BB962C8B-B14F-4D97-AF65-F5344CB8AC3E}">
        <p14:creationId xmlns:p14="http://schemas.microsoft.com/office/powerpoint/2010/main" val="5484463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a:stretch>
            <a:fillRect/>
          </a:stretch>
        </p:blipFill>
        <p:spPr>
          <a:xfrm>
            <a:off x="-1273215" y="-221502"/>
            <a:ext cx="14425740" cy="7091077"/>
          </a:xfrm>
          <a:prstGeom prst="rect">
            <a:avLst/>
          </a:prstGeom>
        </p:spPr>
      </p:pic>
      <p:sp>
        <p:nvSpPr>
          <p:cNvPr id="4" name="Título 1"/>
          <p:cNvSpPr>
            <a:spLocks noGrp="1"/>
          </p:cNvSpPr>
          <p:nvPr>
            <p:ph type="title"/>
          </p:nvPr>
        </p:nvSpPr>
        <p:spPr>
          <a:xfrm>
            <a:off x="1824855" y="-107623"/>
            <a:ext cx="8229600" cy="990600"/>
          </a:xfrm>
        </p:spPr>
        <p:txBody>
          <a:bodyPr>
            <a:noAutofit/>
          </a:bodyPr>
          <a:lstStyle/>
          <a:p>
            <a:pPr algn="ctr"/>
            <a:r>
              <a:rPr lang="pt-BR" dirty="0">
                <a:solidFill>
                  <a:schemeClr val="tx1"/>
                </a:solidFill>
              </a:rPr>
              <a:t>Referência </a:t>
            </a:r>
            <a:r>
              <a:rPr lang="pt-BR" dirty="0" smtClean="0">
                <a:solidFill>
                  <a:schemeClr val="tx1"/>
                </a:solidFill>
              </a:rPr>
              <a:t>Rápida</a:t>
            </a:r>
            <a:r>
              <a:rPr lang="pt-BR" dirty="0"/>
              <a:t/>
            </a:r>
            <a:br>
              <a:rPr lang="pt-BR" dirty="0"/>
            </a:br>
            <a:endParaRPr lang="pt-BR" dirty="0"/>
          </a:p>
        </p:txBody>
      </p:sp>
    </p:spTree>
    <p:extLst>
      <p:ext uri="{BB962C8B-B14F-4D97-AF65-F5344CB8AC3E}">
        <p14:creationId xmlns:p14="http://schemas.microsoft.com/office/powerpoint/2010/main" val="3309185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sultado de imagem para boas idÃ©i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85" y="0"/>
            <a:ext cx="1319546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a:spLocks noGrp="1"/>
          </p:cNvSpPr>
          <p:nvPr>
            <p:ph type="title"/>
          </p:nvPr>
        </p:nvSpPr>
        <p:spPr>
          <a:xfrm>
            <a:off x="2482932" y="0"/>
            <a:ext cx="8229600" cy="990600"/>
          </a:xfrm>
        </p:spPr>
        <p:txBody>
          <a:bodyPr>
            <a:normAutofit fontScale="90000"/>
          </a:bodyPr>
          <a:lstStyle/>
          <a:p>
            <a:pPr algn="ctr"/>
            <a:r>
              <a:rPr lang="pt-BR" sz="5300" b="1" dirty="0">
                <a:solidFill>
                  <a:schemeClr val="bg1"/>
                </a:solidFill>
              </a:rPr>
              <a:t>Boas Práticas</a:t>
            </a:r>
            <a:r>
              <a:rPr lang="pt-BR" sz="5300" b="1" dirty="0">
                <a:solidFill>
                  <a:schemeClr val="bg1"/>
                </a:solidFill>
              </a:rPr>
              <a:t/>
            </a:r>
            <a:br>
              <a:rPr lang="pt-BR" sz="5300" b="1" dirty="0">
                <a:solidFill>
                  <a:schemeClr val="bg1"/>
                </a:solidFill>
              </a:rPr>
            </a:br>
            <a:r>
              <a:rPr lang="pt-BR" sz="5300" b="1" dirty="0">
                <a:solidFill>
                  <a:schemeClr val="bg1"/>
                </a:solidFill>
              </a:rPr>
              <a:t/>
            </a:r>
            <a:br>
              <a:rPr lang="pt-BR" sz="5300" b="1" dirty="0">
                <a:solidFill>
                  <a:schemeClr val="bg1"/>
                </a:solidFill>
              </a:rPr>
            </a:br>
            <a:r>
              <a:rPr lang="pt-BR" cap="all" dirty="0"/>
              <a:t/>
            </a:r>
            <a:br>
              <a:rPr lang="pt-BR" cap="all" dirty="0"/>
            </a:br>
            <a:endParaRPr lang="pt-BR" dirty="0"/>
          </a:p>
        </p:txBody>
      </p:sp>
    </p:spTree>
    <p:extLst>
      <p:ext uri="{BB962C8B-B14F-4D97-AF65-F5344CB8AC3E}">
        <p14:creationId xmlns:p14="http://schemas.microsoft.com/office/powerpoint/2010/main" val="10139173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pt-BR" dirty="0"/>
              <a:t>Boas Práticas</a:t>
            </a:r>
            <a:endParaRPr lang="pt-BR" dirty="0"/>
          </a:p>
        </p:txBody>
      </p:sp>
      <p:sp>
        <p:nvSpPr>
          <p:cNvPr id="3" name="Espaço Reservado para Conteúdo 2"/>
          <p:cNvSpPr>
            <a:spLocks noGrp="1"/>
          </p:cNvSpPr>
          <p:nvPr>
            <p:ph idx="1"/>
          </p:nvPr>
        </p:nvSpPr>
        <p:spPr>
          <a:xfrm>
            <a:off x="677334" y="2160589"/>
            <a:ext cx="10029248" cy="4697411"/>
          </a:xfrm>
        </p:spPr>
        <p:txBody>
          <a:bodyPr>
            <a:noAutofit/>
          </a:bodyPr>
          <a:lstStyle/>
          <a:p>
            <a:r>
              <a:rPr lang="pt-BR" sz="4400" dirty="0" smtClean="0"/>
              <a:t>Paginação,</a:t>
            </a:r>
          </a:p>
          <a:p>
            <a:r>
              <a:rPr lang="pt-BR" sz="4400" dirty="0" smtClean="0"/>
              <a:t>Intervalos </a:t>
            </a:r>
            <a:r>
              <a:rPr lang="pt-BR" sz="4400" dirty="0"/>
              <a:t>de tempo, </a:t>
            </a:r>
            <a:endParaRPr lang="pt-BR" sz="4400" dirty="0" smtClean="0"/>
          </a:p>
          <a:p>
            <a:r>
              <a:rPr lang="pt-BR" sz="4400" dirty="0"/>
              <a:t>T</a:t>
            </a:r>
            <a:r>
              <a:rPr lang="pt-BR" sz="4400" dirty="0" smtClean="0"/>
              <a:t>olerância </a:t>
            </a:r>
            <a:r>
              <a:rPr lang="pt-BR" sz="4400" dirty="0"/>
              <a:t>a </a:t>
            </a:r>
            <a:r>
              <a:rPr lang="pt-BR" sz="4400" dirty="0" smtClean="0"/>
              <a:t>falhas,</a:t>
            </a:r>
          </a:p>
          <a:p>
            <a:r>
              <a:rPr lang="pt-BR" sz="4400" dirty="0" smtClean="0"/>
              <a:t>Cache,</a:t>
            </a:r>
          </a:p>
          <a:p>
            <a:r>
              <a:rPr lang="pt-BR" sz="4400" dirty="0" smtClean="0"/>
              <a:t>Conectividade,</a:t>
            </a:r>
            <a:endParaRPr lang="pt-BR" sz="4400" dirty="0"/>
          </a:p>
        </p:txBody>
      </p:sp>
    </p:spTree>
    <p:extLst>
      <p:ext uri="{BB962C8B-B14F-4D97-AF65-F5344CB8AC3E}">
        <p14:creationId xmlns:p14="http://schemas.microsoft.com/office/powerpoint/2010/main" val="22988266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pt-BR" dirty="0"/>
              <a:t>Boas Práticas</a:t>
            </a:r>
            <a:endParaRPr lang="pt-BR" dirty="0"/>
          </a:p>
        </p:txBody>
      </p:sp>
      <p:sp>
        <p:nvSpPr>
          <p:cNvPr id="3" name="Espaço Reservado para Conteúdo 2"/>
          <p:cNvSpPr>
            <a:spLocks noGrp="1"/>
          </p:cNvSpPr>
          <p:nvPr>
            <p:ph idx="1"/>
          </p:nvPr>
        </p:nvSpPr>
        <p:spPr>
          <a:xfrm>
            <a:off x="677334" y="2160589"/>
            <a:ext cx="9682008" cy="4697411"/>
          </a:xfrm>
        </p:spPr>
        <p:txBody>
          <a:bodyPr>
            <a:noAutofit/>
          </a:bodyPr>
          <a:lstStyle/>
          <a:p>
            <a:r>
              <a:rPr lang="pt-BR" sz="4000" dirty="0" smtClean="0"/>
              <a:t>Timeouts,</a:t>
            </a:r>
          </a:p>
          <a:p>
            <a:r>
              <a:rPr lang="pt-BR" sz="4000" dirty="0" err="1" smtClean="0"/>
              <a:t>Downtime</a:t>
            </a:r>
            <a:r>
              <a:rPr lang="pt-BR" sz="4000" dirty="0" smtClean="0"/>
              <a:t>,</a:t>
            </a:r>
          </a:p>
          <a:p>
            <a:r>
              <a:rPr lang="pt-BR" sz="4000" dirty="0" smtClean="0"/>
              <a:t>SSL,</a:t>
            </a:r>
          </a:p>
          <a:p>
            <a:r>
              <a:rPr lang="pt-BR" sz="4000" dirty="0" smtClean="0"/>
              <a:t>Versionamento,</a:t>
            </a:r>
          </a:p>
          <a:p>
            <a:r>
              <a:rPr lang="pt-BR" sz="4000" dirty="0" smtClean="0"/>
              <a:t>Teste </a:t>
            </a:r>
            <a:r>
              <a:rPr lang="pt-BR" sz="4000" dirty="0"/>
              <a:t>e </a:t>
            </a:r>
            <a:r>
              <a:rPr lang="pt-BR" sz="4000" dirty="0" smtClean="0"/>
              <a:t>validação,</a:t>
            </a:r>
          </a:p>
          <a:p>
            <a:r>
              <a:rPr lang="pt-BR" sz="4000" dirty="0" smtClean="0"/>
              <a:t>Exportações</a:t>
            </a:r>
            <a:r>
              <a:rPr lang="pt-BR" sz="4000" dirty="0"/>
              <a:t>, </a:t>
            </a:r>
            <a:endParaRPr lang="pt-BR" sz="4000" dirty="0"/>
          </a:p>
        </p:txBody>
      </p:sp>
    </p:spTree>
    <p:extLst>
      <p:ext uri="{BB962C8B-B14F-4D97-AF65-F5344CB8AC3E}">
        <p14:creationId xmlns:p14="http://schemas.microsoft.com/office/powerpoint/2010/main" val="1862621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pt-BR" dirty="0"/>
              <a:t>Boas Práticas</a:t>
            </a:r>
            <a:endParaRPr lang="pt-BR" dirty="0"/>
          </a:p>
        </p:txBody>
      </p:sp>
      <p:sp>
        <p:nvSpPr>
          <p:cNvPr id="3" name="Espaço Reservado para Conteúdo 2"/>
          <p:cNvSpPr>
            <a:spLocks noGrp="1"/>
          </p:cNvSpPr>
          <p:nvPr>
            <p:ph idx="1"/>
          </p:nvPr>
        </p:nvSpPr>
        <p:spPr/>
        <p:txBody>
          <a:bodyPr>
            <a:noAutofit/>
          </a:bodyPr>
          <a:lstStyle/>
          <a:p>
            <a:r>
              <a:rPr lang="pt-BR" sz="3600" dirty="0" smtClean="0"/>
              <a:t>Exportações,</a:t>
            </a:r>
          </a:p>
          <a:p>
            <a:r>
              <a:rPr lang="pt-BR" sz="3600" dirty="0" smtClean="0"/>
              <a:t>I18n / </a:t>
            </a:r>
            <a:r>
              <a:rPr lang="pt-BR" sz="3600" dirty="0" err="1" smtClean="0"/>
              <a:t>Globalization</a:t>
            </a:r>
            <a:r>
              <a:rPr lang="pt-BR" sz="3600" dirty="0" smtClean="0"/>
              <a:t>,</a:t>
            </a:r>
          </a:p>
          <a:p>
            <a:r>
              <a:rPr lang="pt-BR" sz="3600" dirty="0" smtClean="0"/>
              <a:t>Notificações,</a:t>
            </a:r>
          </a:p>
          <a:p>
            <a:r>
              <a:rPr lang="pt-BR" sz="3600" dirty="0" smtClean="0"/>
              <a:t>etc</a:t>
            </a:r>
            <a:r>
              <a:rPr lang="pt-BR" sz="3600" dirty="0"/>
              <a:t>.</a:t>
            </a:r>
            <a:endParaRPr lang="pt-BR" sz="3600" dirty="0"/>
          </a:p>
        </p:txBody>
      </p:sp>
    </p:spTree>
    <p:extLst>
      <p:ext uri="{BB962C8B-B14F-4D97-AF65-F5344CB8AC3E}">
        <p14:creationId xmlns:p14="http://schemas.microsoft.com/office/powerpoint/2010/main" val="40869237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p:txBody>
          <a:bodyPr/>
          <a:lstStyle/>
          <a:p>
            <a:r>
              <a:rPr lang="en-US" dirty="0">
                <a:hlinkClick r:id="rId2"/>
              </a:rPr>
              <a:t>http://</a:t>
            </a:r>
            <a:r>
              <a:rPr lang="en-US" dirty="0" smtClean="0">
                <a:hlinkClick r:id="rId2"/>
              </a:rPr>
              <a:t>idratherbewriting.com/learnapidoc/docapis_introtoapis.html</a:t>
            </a:r>
            <a:endParaRPr lang="en-US" dirty="0" smtClean="0"/>
          </a:p>
          <a:p>
            <a:endParaRPr lang="en-US" dirty="0"/>
          </a:p>
          <a:p>
            <a:r>
              <a:rPr lang="pt-BR" dirty="0">
                <a:hlinkClick r:id="rId3"/>
              </a:rPr>
              <a:t>https://</a:t>
            </a:r>
            <a:r>
              <a:rPr lang="pt-BR" dirty="0" smtClean="0">
                <a:hlinkClick r:id="rId3"/>
              </a:rPr>
              <a:t>github.com/nbarbettini/BeautifulRestApi</a:t>
            </a:r>
            <a:endParaRPr lang="pt-BR" dirty="0" smtClean="0"/>
          </a:p>
          <a:p>
            <a:endParaRPr lang="pt-BR" dirty="0"/>
          </a:p>
          <a:p>
            <a:endParaRPr lang="pt-BR" dirty="0"/>
          </a:p>
        </p:txBody>
      </p:sp>
    </p:spTree>
    <p:extLst>
      <p:ext uri="{BB962C8B-B14F-4D97-AF65-F5344CB8AC3E}">
        <p14:creationId xmlns:p14="http://schemas.microsoft.com/office/powerpoint/2010/main" val="1004777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dratherbewriting.com/learnapidoc/images/calcula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615" y="1028930"/>
            <a:ext cx="3684905" cy="508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63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7568" y="2924944"/>
            <a:ext cx="8229600" cy="990600"/>
          </a:xfrm>
        </p:spPr>
        <p:txBody>
          <a:bodyPr>
            <a:normAutofit fontScale="90000"/>
          </a:bodyPr>
          <a:lstStyle/>
          <a:p>
            <a:pPr algn="ctr"/>
            <a:r>
              <a:rPr lang="en-US" dirty="0"/>
              <a:t>O que é </a:t>
            </a:r>
            <a:r>
              <a:rPr lang="en-US" dirty="0" err="1"/>
              <a:t>uma</a:t>
            </a:r>
            <a:r>
              <a:rPr lang="en-US" dirty="0"/>
              <a:t> API REST?</a:t>
            </a:r>
            <a:br>
              <a:rPr lang="en-US" dirty="0"/>
            </a:br>
            <a:r>
              <a:rPr lang="en-US" dirty="0"/>
              <a:t>REQUESTS </a:t>
            </a:r>
            <a:r>
              <a:rPr lang="en-US" dirty="0" smtClean="0"/>
              <a:t>e RESPONSES</a:t>
            </a:r>
            <a:endParaRPr lang="pt-BR" dirty="0"/>
          </a:p>
        </p:txBody>
      </p:sp>
    </p:spTree>
    <p:extLst>
      <p:ext uri="{BB962C8B-B14F-4D97-AF65-F5344CB8AC3E}">
        <p14:creationId xmlns:p14="http://schemas.microsoft.com/office/powerpoint/2010/main" val="3828666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1429703" y="-41463"/>
            <a:ext cx="15435263" cy="6940580"/>
          </a:xfrm>
          <a:prstGeom prst="rect">
            <a:avLst/>
          </a:prstGeom>
        </p:spPr>
      </p:pic>
    </p:spTree>
    <p:extLst>
      <p:ext uri="{BB962C8B-B14F-4D97-AF65-F5344CB8AC3E}">
        <p14:creationId xmlns:p14="http://schemas.microsoft.com/office/powerpoint/2010/main" val="3164888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Formatos Suportados em Web Services REST</a:t>
            </a:r>
            <a:endParaRPr lang="pt-BR" dirty="0"/>
          </a:p>
        </p:txBody>
      </p:sp>
      <p:sp>
        <p:nvSpPr>
          <p:cNvPr id="3" name="Espaço Reservado para Conteúdo 2"/>
          <p:cNvSpPr>
            <a:spLocks noGrp="1"/>
          </p:cNvSpPr>
          <p:nvPr>
            <p:ph idx="1"/>
          </p:nvPr>
        </p:nvSpPr>
        <p:spPr>
          <a:xfrm>
            <a:off x="677334" y="2160589"/>
            <a:ext cx="8596668" cy="4697411"/>
          </a:xfrm>
        </p:spPr>
        <p:txBody>
          <a:bodyPr/>
          <a:lstStyle/>
          <a:p>
            <a:r>
              <a:rPr lang="pt-BR" sz="2400" dirty="0"/>
              <a:t>XML</a:t>
            </a:r>
          </a:p>
          <a:p>
            <a:r>
              <a:rPr lang="pt-BR" sz="2400" dirty="0"/>
              <a:t>JSON</a:t>
            </a:r>
          </a:p>
          <a:p>
            <a:r>
              <a:rPr lang="pt-BR" sz="2400" dirty="0"/>
              <a:t>CSV</a:t>
            </a:r>
          </a:p>
          <a:p>
            <a:r>
              <a:rPr lang="pt-BR" sz="2400" dirty="0"/>
              <a:t>Texto</a:t>
            </a:r>
          </a:p>
          <a:p>
            <a:r>
              <a:rPr lang="pt-BR" sz="2400" dirty="0"/>
              <a:t>Imagens</a:t>
            </a:r>
          </a:p>
          <a:p>
            <a:r>
              <a:rPr lang="pt-BR" sz="2400" dirty="0"/>
              <a:t>HTML</a:t>
            </a:r>
          </a:p>
          <a:p>
            <a:r>
              <a:rPr lang="pt-BR" sz="2400" dirty="0"/>
              <a:t>PDF</a:t>
            </a:r>
          </a:p>
          <a:p>
            <a:r>
              <a:rPr lang="pt-BR" sz="2400" dirty="0"/>
              <a:t>binário</a:t>
            </a:r>
          </a:p>
          <a:p>
            <a:r>
              <a:rPr lang="pt-BR" sz="2400" dirty="0" err="1"/>
              <a:t>etc</a:t>
            </a:r>
            <a:endParaRPr lang="pt-BR" sz="2400" dirty="0"/>
          </a:p>
          <a:p>
            <a:endParaRPr lang="pt-BR" dirty="0"/>
          </a:p>
        </p:txBody>
      </p:sp>
    </p:spTree>
    <p:extLst>
      <p:ext uri="{BB962C8B-B14F-4D97-AF65-F5344CB8AC3E}">
        <p14:creationId xmlns:p14="http://schemas.microsoft.com/office/powerpoint/2010/main" val="1966695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663</TotalTime>
  <Words>585</Words>
  <Application>Microsoft Office PowerPoint</Application>
  <PresentationFormat>Widescreen</PresentationFormat>
  <Paragraphs>148</Paragraphs>
  <Slides>57</Slides>
  <Notes>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57</vt:i4>
      </vt:variant>
    </vt:vector>
  </HeadingPairs>
  <TitlesOfParts>
    <vt:vector size="62" baseType="lpstr">
      <vt:lpstr>Arial</vt:lpstr>
      <vt:lpstr>Calibri</vt:lpstr>
      <vt:lpstr>Trebuchet MS</vt:lpstr>
      <vt:lpstr>Wingdings 3</vt:lpstr>
      <vt:lpstr>Facetado</vt:lpstr>
      <vt:lpstr>RESTFul API’s com ASP.NET Core 2.0 do Zero A Nuvem</vt:lpstr>
      <vt:lpstr>O que são Webservices</vt:lpstr>
      <vt:lpstr>A definição do W3C</vt:lpstr>
      <vt:lpstr>Os principais tipos de Webservices</vt:lpstr>
      <vt:lpstr>O que é uma API REST? Funções sobre interfaces</vt:lpstr>
      <vt:lpstr>Apresentação do PowerPoint</vt:lpstr>
      <vt:lpstr>O que é uma API REST? REQUESTS e RESPONSES</vt:lpstr>
      <vt:lpstr>Apresentação do PowerPoint</vt:lpstr>
      <vt:lpstr>Formatos Suportados em Web Services REST</vt:lpstr>
      <vt:lpstr>Vantagens dos Web Services RESTful</vt:lpstr>
      <vt:lpstr>Request e Response</vt:lpstr>
      <vt:lpstr>Request</vt:lpstr>
      <vt:lpstr>Response</vt:lpstr>
      <vt:lpstr>Tipos de Parâmetros - Path Params</vt:lpstr>
      <vt:lpstr>Tipos de Parâmetros – Query Params</vt:lpstr>
      <vt:lpstr>Tipos de Parâmetros - Header Params</vt:lpstr>
      <vt:lpstr>Tipos de Parâmetros - Body Params</vt:lpstr>
      <vt:lpstr>HTTP Status Codes</vt:lpstr>
      <vt:lpstr>Apresentação do PowerPoint</vt:lpstr>
      <vt:lpstr>HTTP Status Codes</vt:lpstr>
      <vt:lpstr>HTTP Status Codes em Serviços REST</vt:lpstr>
      <vt:lpstr>HTTP Status Codes em Serviços REST</vt:lpstr>
      <vt:lpstr>HTTP Status Codes em Serviços REST</vt:lpstr>
      <vt:lpstr>Os métodos HTTP</vt:lpstr>
      <vt:lpstr>GET – READ/para selecionar/recuperar um recurso</vt:lpstr>
      <vt:lpstr>GET – READ/para selecionar/recuperar um recurso</vt:lpstr>
      <vt:lpstr>GET – READ/para selecionar/recuperar um recurso</vt:lpstr>
      <vt:lpstr>GET – READ/para selecionar/recuperar um recurso</vt:lpstr>
      <vt:lpstr>GET – READ/para selecionar/recuperar um recurso</vt:lpstr>
      <vt:lpstr>Parâmetros suportados</vt:lpstr>
      <vt:lpstr>POST – CREATE/para inserir recurso</vt:lpstr>
      <vt:lpstr>POST – CREATE/para inserir recurso</vt:lpstr>
      <vt:lpstr>Parâmetros suportados</vt:lpstr>
      <vt:lpstr>PUT – UPDATE/para modificar um recurso</vt:lpstr>
      <vt:lpstr>PUT – UPDATE/para modificar um recurso</vt:lpstr>
      <vt:lpstr>PUT – UPDATE/para modificar um recurso</vt:lpstr>
      <vt:lpstr>Parâmetros suportados</vt:lpstr>
      <vt:lpstr>DELETE – DELETE/para remover um recurso</vt:lpstr>
      <vt:lpstr>DELETE – DELETE/para remover um recurso</vt:lpstr>
      <vt:lpstr>Parâmetros suportados</vt:lpstr>
      <vt:lpstr>Outros métodos menos conhecidos</vt:lpstr>
      <vt:lpstr>Outros métodos menos conhecidos</vt:lpstr>
      <vt:lpstr>Outros métodos menos conhecidos</vt:lpstr>
      <vt:lpstr>Outros métodos menos conhecidos</vt:lpstr>
      <vt:lpstr>Outros métodos menos conhecidos</vt:lpstr>
      <vt:lpstr>Documentando RESTFull API’s</vt:lpstr>
      <vt:lpstr>Autorização e Autenticação</vt:lpstr>
      <vt:lpstr>Versionamento de API’s</vt:lpstr>
      <vt:lpstr>Apresentação do PowerPoint</vt:lpstr>
      <vt:lpstr>Apresentação do PowerPoint</vt:lpstr>
      <vt:lpstr>SDK’s e sample apps </vt:lpstr>
      <vt:lpstr>Referência Rápida </vt:lpstr>
      <vt:lpstr>Boas Práticas   </vt:lpstr>
      <vt:lpstr>Boas Práticas</vt:lpstr>
      <vt:lpstr>Boas Práticas</vt:lpstr>
      <vt:lpstr>Boas Práticas</vt:lpstr>
      <vt:lpstr>REFERÊNCIAS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REST</dc:title>
  <dc:creator>LEANDRO</dc:creator>
  <cp:lastModifiedBy>LEANDRO</cp:lastModifiedBy>
  <cp:revision>36</cp:revision>
  <dcterms:created xsi:type="dcterms:W3CDTF">2018-05-13T17:08:49Z</dcterms:created>
  <dcterms:modified xsi:type="dcterms:W3CDTF">2018-05-27T19:34:13Z</dcterms:modified>
</cp:coreProperties>
</file>