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27" r:id="rId4"/>
    <p:sldId id="259" r:id="rId5"/>
    <p:sldId id="328" r:id="rId6"/>
    <p:sldId id="292" r:id="rId7"/>
    <p:sldId id="276" r:id="rId8"/>
    <p:sldId id="330" r:id="rId9"/>
    <p:sldId id="293" r:id="rId10"/>
    <p:sldId id="278" r:id="rId11"/>
    <p:sldId id="332" r:id="rId12"/>
    <p:sldId id="294" r:id="rId13"/>
    <p:sldId id="280" r:id="rId14"/>
    <p:sldId id="331" r:id="rId15"/>
    <p:sldId id="296" r:id="rId16"/>
    <p:sldId id="283" r:id="rId17"/>
    <p:sldId id="329" r:id="rId18"/>
    <p:sldId id="295" r:id="rId19"/>
    <p:sldId id="286" r:id="rId20"/>
    <p:sldId id="333" r:id="rId21"/>
    <p:sldId id="299" r:id="rId22"/>
    <p:sldId id="288" r:id="rId23"/>
    <p:sldId id="338" r:id="rId24"/>
    <p:sldId id="297" r:id="rId25"/>
    <p:sldId id="274" r:id="rId26"/>
    <p:sldId id="336" r:id="rId27"/>
    <p:sldId id="298" r:id="rId28"/>
    <p:sldId id="291" r:id="rId29"/>
    <p:sldId id="334" r:id="rId30"/>
    <p:sldId id="300" r:id="rId31"/>
    <p:sldId id="301" r:id="rId32"/>
    <p:sldId id="335" r:id="rId33"/>
    <p:sldId id="302" r:id="rId34"/>
    <p:sldId id="303" r:id="rId35"/>
    <p:sldId id="272" r:id="rId36"/>
    <p:sldId id="337" r:id="rId37"/>
    <p:sldId id="304" r:id="rId38"/>
    <p:sldId id="305" r:id="rId39"/>
    <p:sldId id="339" r:id="rId40"/>
    <p:sldId id="306" r:id="rId41"/>
    <p:sldId id="307" r:id="rId42"/>
    <p:sldId id="340" r:id="rId43"/>
    <p:sldId id="308" r:id="rId44"/>
    <p:sldId id="309" r:id="rId45"/>
    <p:sldId id="341" r:id="rId46"/>
    <p:sldId id="310" r:id="rId47"/>
    <p:sldId id="311" r:id="rId48"/>
    <p:sldId id="342" r:id="rId49"/>
    <p:sldId id="312" r:id="rId50"/>
    <p:sldId id="313" r:id="rId51"/>
    <p:sldId id="343" r:id="rId52"/>
    <p:sldId id="314" r:id="rId53"/>
    <p:sldId id="315" r:id="rId54"/>
    <p:sldId id="350" r:id="rId55"/>
    <p:sldId id="316" r:id="rId56"/>
    <p:sldId id="317" r:id="rId57"/>
    <p:sldId id="345" r:id="rId58"/>
    <p:sldId id="318" r:id="rId59"/>
    <p:sldId id="319" r:id="rId60"/>
    <p:sldId id="346" r:id="rId61"/>
    <p:sldId id="320" r:id="rId62"/>
    <p:sldId id="321" r:id="rId63"/>
    <p:sldId id="347" r:id="rId64"/>
    <p:sldId id="322" r:id="rId65"/>
    <p:sldId id="323" r:id="rId66"/>
    <p:sldId id="352" r:id="rId67"/>
    <p:sldId id="351" r:id="rId68"/>
    <p:sldId id="324" r:id="rId69"/>
    <p:sldId id="326" r:id="rId70"/>
    <p:sldId id="349" r:id="rId71"/>
    <p:sldId id="268" r:id="rId72"/>
    <p:sldId id="271" r:id="rId73"/>
    <p:sldId id="269" r:id="rId74"/>
    <p:sldId id="270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jpeg"/><Relationship Id="rId7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6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jpeg"/><Relationship Id="rId7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9.png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46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5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8a67c0/repository-pattern-and-generic-repository-pattern/" TargetMode="External"/><Relationship Id="rId2" Type="http://schemas.openxmlformats.org/officeDocument/2006/relationships/hyperlink" Target="http://www.dotnetcurry.com/aspnet-mvc/1155/aspnet-mvc-repository-pattern-perform-database-oper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nnesdorfmann.com/android/evolution-of-the-repository-pattern" TargetMode="External"/><Relationship Id="rId5" Type="http://schemas.openxmlformats.org/officeDocument/2006/relationships/hyperlink" Target="https://www.codeproject.com/Articles/814768/CRUD-Operations-Using-the-Generic-Repository-Patte" TargetMode="External"/><Relationship Id="rId4" Type="http://schemas.openxmlformats.org/officeDocument/2006/relationships/hyperlink" Target="http://www.tugberkugurlu.com/archive/generic-repository-pattern-entity-framework-asp-net-mvc-and-unit-testing-triangle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ee658109.aspx" TargetMode="External"/><Relationship Id="rId2" Type="http://schemas.openxmlformats.org/officeDocument/2006/relationships/hyperlink" Target="https://martinfowler.com/bliki/PresentationDomainDataLayer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learning/practical-application-architecture-with-entity-framework-core/multi-layer-applications" TargetMode="External"/><Relationship Id="rId5" Type="http://schemas.openxmlformats.org/officeDocument/2006/relationships/hyperlink" Target="https://en.wikipedia.org/wiki/Multitier_architecture" TargetMode="External"/><Relationship Id="rId4" Type="http://schemas.openxmlformats.org/officeDocument/2006/relationships/hyperlink" Target="https://msdn.microsoft.com/en-us/library/ff648105.aspx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diferenca-entre-os-patterns-po-pojo-bo-dto-e-vo/28162" TargetMode="External"/><Relationship Id="rId7" Type="http://schemas.openxmlformats.org/officeDocument/2006/relationships/hyperlink" Target="http://www.ben-morris.com/pragmatic-rest-apis-without-hypermedia-and-hateoas/" TargetMode="External"/><Relationship Id="rId2" Type="http://schemas.openxmlformats.org/officeDocument/2006/relationships/hyperlink" Target="https://www.codeadventure.com/blog/why-you-should-use-value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tzisblog.wordpress.com/2017/09/01/generating-hypermedia-links-for-an-asp-net-core-web-api/" TargetMode="External"/><Relationship Id="rId5" Type="http://schemas.openxmlformats.org/officeDocument/2006/relationships/hyperlink" Target="https://techbrij.com/generic-repository-unit-of-work-entity-framework-unit-testing-asp-net-mvc" TargetMode="External"/><Relationship Id="rId4" Type="http://schemas.openxmlformats.org/officeDocument/2006/relationships/hyperlink" Target="https://imasters.com.br/artigo/7293/linguagens/padroes-de-projeto-value-object?trace=1519021197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introduction-to-api-versioning-best-practices/" TargetMode="External"/><Relationship Id="rId2" Type="http://schemas.openxmlformats.org/officeDocument/2006/relationships/hyperlink" Target="https://msdn.microsoft.com/en-us/library/ff38425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55oIJuMUnDc" TargetMode="External"/><Relationship Id="rId5" Type="http://schemas.openxmlformats.org/officeDocument/2006/relationships/hyperlink" Target="https://www.troyhunt.com/your-api-versioning-is-wrong-which-is/" TargetMode="External"/><Relationship Id="rId4" Type="http://schemas.openxmlformats.org/officeDocument/2006/relationships/hyperlink" Target="http://www.patrickniezen.com/2016/2/11/api-versioning-with-mvc-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r>
              <a:rPr lang="pt-BR" dirty="0" smtClean="0"/>
              <a:t> </a:t>
            </a:r>
            <a:r>
              <a:rPr lang="pt-BR" dirty="0" err="1"/>
              <a:t>API's</a:t>
            </a:r>
            <a:r>
              <a:rPr lang="pt-BR" dirty="0"/>
              <a:t> do 0 à Nuvem Com ASP.NET Core 2.0 e </a:t>
            </a:r>
            <a:r>
              <a:rPr lang="pt-BR" dirty="0" err="1"/>
              <a:t>Docker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35" y="487616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1" y="47472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96" y="157988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sual studio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801" y="4927600"/>
            <a:ext cx="327152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1" y="5077657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28" y="5077657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Instalando </a:t>
            </a:r>
            <a:r>
              <a:rPr lang="pt-BR" sz="2400" dirty="0" smtClean="0"/>
              <a:t>o Virtual 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Criação da Máquina Virtual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</a:t>
            </a:r>
            <a:r>
              <a:rPr lang="pt-BR" sz="2400" dirty="0" err="1" smtClean="0"/>
              <a:t>Ubuntu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 Code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.NET Core 2.0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GIT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/>
              <a:t>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 Workbench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Importação do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e corrigindo erros no Linux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9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05: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Primeiros Passos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irst st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489070"/>
            <a:ext cx="8534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Criação do Repositório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Clone na nossa máquina</a:t>
            </a:r>
          </a:p>
          <a:p>
            <a:pPr>
              <a:buClr>
                <a:schemeClr val="accent4"/>
              </a:buClr>
              <a:buFont typeface="Wingdings 3" panose="05040102010807070707" pitchFamily="18" charset="2"/>
              <a:buChar char=""/>
            </a:pPr>
            <a:r>
              <a:rPr lang="pt-BR" sz="2400" dirty="0" err="1" smtClean="0"/>
              <a:t>Scafold</a:t>
            </a:r>
            <a:r>
              <a:rPr lang="pt-BR" sz="2400" dirty="0" smtClean="0"/>
              <a:t> da primeira aplicação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 do código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Noções básicas de GIT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06: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Implementando Uma Calculadora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09" y="659572"/>
            <a:ext cx="428752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verbo GET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e PATH </a:t>
            </a:r>
            <a:r>
              <a:rPr lang="pt-BR" sz="2400" dirty="0" err="1" smtClean="0"/>
              <a:t>Parameters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Validação de entrada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OK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e Bad Request (Status code 200 e 400)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07: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Aprendendo Os Quatro Verbos Principais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28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1" y="525253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60" y="4907248"/>
            <a:ext cx="2367977" cy="1850833"/>
          </a:xfrm>
          <a:prstGeom prst="rect">
            <a:avLst/>
          </a:prstGeom>
        </p:spPr>
      </p:pic>
      <p:pic>
        <p:nvPicPr>
          <p:cNvPr id="5122" name="Picture 2" descr="Resultado de imagem para PUT GET POST DELE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594994"/>
            <a:ext cx="9548331" cy="3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01: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r>
              <a:rPr lang="pt-BR" sz="2400" dirty="0" smtClean="0"/>
              <a:t>, .</a:t>
            </a:r>
            <a:r>
              <a:rPr lang="pt-BR" sz="2400" dirty="0" err="1" smtClean="0"/>
              <a:t>gitignore</a:t>
            </a:r>
            <a:r>
              <a:rPr lang="pt-BR" sz="2400" dirty="0" smtClean="0"/>
              <a:t> e </a:t>
            </a:r>
            <a:r>
              <a:rPr lang="pt-BR" sz="2400" dirty="0" err="1" smtClean="0"/>
              <a:t>store</a:t>
            </a:r>
            <a:r>
              <a:rPr lang="pt-BR" sz="2400" dirty="0" smtClean="0"/>
              <a:t> </a:t>
            </a:r>
            <a:r>
              <a:rPr lang="pt-BR" sz="2400" dirty="0" err="1" smtClean="0"/>
              <a:t>credentials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Scafold</a:t>
            </a:r>
            <a:r>
              <a:rPr lang="pt-BR" sz="2400" dirty="0" smtClean="0"/>
              <a:t> do CRUD de Persons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GET e POST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PUT e DELETE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 – SOC (Services)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08: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Integrando A Aplicação Ao Banco De Dados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67" y="527006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03" y="492374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15" y="1126172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5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39" y="5063503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Heidi e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- Criação da base de dados, tabelas e </a:t>
            </a:r>
            <a:r>
              <a:rPr lang="pt-BR" sz="2400" dirty="0" err="1" smtClean="0"/>
              <a:t>alter</a:t>
            </a:r>
            <a:r>
              <a:rPr lang="pt-BR" sz="2400" dirty="0" smtClean="0"/>
              <a:t> </a:t>
            </a:r>
            <a:r>
              <a:rPr lang="pt-BR" sz="2400" dirty="0" err="1" smtClean="0"/>
              <a:t>table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Pomelo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Entity</a:t>
            </a:r>
            <a:r>
              <a:rPr lang="pt-BR" sz="2400" dirty="0" smtClean="0"/>
              <a:t> Framework (</a:t>
            </a:r>
            <a:r>
              <a:rPr lang="pt-BR" sz="2400" dirty="0" err="1" smtClean="0"/>
              <a:t>Context</a:t>
            </a:r>
            <a:r>
              <a:rPr lang="pt-BR" sz="2400" dirty="0" smtClean="0"/>
              <a:t> e </a:t>
            </a:r>
            <a:r>
              <a:rPr lang="pt-BR" sz="2400" dirty="0" err="1" smtClean="0"/>
              <a:t>DbSet</a:t>
            </a:r>
            <a:r>
              <a:rPr lang="pt-BR" sz="2400" dirty="0" smtClean="0"/>
              <a:t>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Configuração da conexão </a:t>
            </a:r>
            <a:r>
              <a:rPr lang="pt-BR" sz="2400" dirty="0" err="1" smtClean="0"/>
              <a:t>appsettings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URL de inicialização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Tratamento de exceções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GET, POST, PUT e DELETE na prática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67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09: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Versionamento Da Nossa API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62" y="1325360"/>
            <a:ext cx="6128471" cy="29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ASP.NET Core </a:t>
            </a:r>
            <a:r>
              <a:rPr lang="pt-BR" sz="2400" dirty="0" err="1" smtClean="0"/>
              <a:t>Versioning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onde começar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convenção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PATH/</a:t>
            </a:r>
            <a:r>
              <a:rPr lang="pt-BR" sz="2400" dirty="0" err="1" smtClean="0"/>
              <a:t>Route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</a:t>
            </a:r>
            <a:r>
              <a:rPr lang="pt-BR" sz="2400" dirty="0" err="1" smtClean="0"/>
              <a:t>namespace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10: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 Adotando Uma Arquitetura Em Camadas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-685800"/>
            <a:ext cx="9249802" cy="61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Overview Arquitetural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Service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Repository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02: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 smtClean="0">
                <a:solidFill>
                  <a:schemeClr val="accent4"/>
                </a:solidFill>
              </a:rPr>
              <a:t>Migrations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" y="530054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123" y="496946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37" y="5353791"/>
            <a:ext cx="3343929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58" y="501025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95" y="392018"/>
            <a:ext cx="6366971" cy="4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e configuração do Evolve no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MySQL Data Driver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Changelog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Criação de novas tabelas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</a:t>
            </a:r>
            <a:r>
              <a:rPr lang="pt-BR" dirty="0" err="1">
                <a:solidFill>
                  <a:schemeClr val="accent4"/>
                </a:solidFill>
              </a:rPr>
              <a:t>Generic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Repository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pository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99" y="59623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662896"/>
            <a:ext cx="12576585" cy="9528466"/>
          </a:xfrm>
        </p:spPr>
      </p:pic>
      <p:pic>
        <p:nvPicPr>
          <p:cNvPr id="5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Novo 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Annotations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Generic</a:t>
            </a:r>
            <a:r>
              <a:rPr lang="pt-BR" sz="2400" dirty="0" smtClean="0"/>
              <a:t> </a:t>
            </a:r>
            <a:r>
              <a:rPr lang="pt-BR" sz="2400" dirty="0" err="1" smtClean="0"/>
              <a:t>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Integrando o </a:t>
            </a:r>
            <a:r>
              <a:rPr lang="pt-BR" sz="2400" dirty="0" err="1"/>
              <a:t>Generic</a:t>
            </a:r>
            <a:r>
              <a:rPr lang="pt-BR" sz="2400" dirty="0"/>
              <a:t> </a:t>
            </a:r>
            <a:r>
              <a:rPr lang="pt-BR" sz="2400" dirty="0" err="1" smtClean="0"/>
              <a:t>Repository</a:t>
            </a:r>
            <a:r>
              <a:rPr lang="pt-BR" sz="2400" dirty="0"/>
              <a:t> </a:t>
            </a:r>
            <a:r>
              <a:rPr lang="pt-BR" sz="2400" dirty="0" smtClean="0"/>
              <a:t>ao Business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 com tipos genéricos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problemas com a </a:t>
            </a:r>
            <a:r>
              <a:rPr lang="pt-BR" sz="2400" dirty="0" err="1" smtClean="0"/>
              <a:t>DataContract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Value </a:t>
            </a:r>
            <a:r>
              <a:rPr lang="pt-BR" dirty="0" err="1">
                <a:solidFill>
                  <a:schemeClr val="accent4"/>
                </a:solidFill>
              </a:rPr>
              <a:t>Object</a:t>
            </a:r>
            <a:r>
              <a:rPr lang="pt-BR" dirty="0">
                <a:solidFill>
                  <a:schemeClr val="accent4"/>
                </a:solidFill>
              </a:rPr>
              <a:t> (VO)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43" y="-1115488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79" y="5194132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13907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2693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36530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02" y="5547546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Padrão de Projetos Value </a:t>
            </a:r>
            <a:r>
              <a:rPr lang="pt-BR" sz="2400" dirty="0" err="1" smtClean="0"/>
              <a:t>Object</a:t>
            </a:r>
            <a:r>
              <a:rPr lang="pt-BR" sz="2400" dirty="0" smtClean="0"/>
              <a:t> (VO)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Encapsulamento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Adapters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eb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 bwMode="auto">
          <a:xfrm>
            <a:off x="4248149" y="595329"/>
            <a:ext cx="4251326" cy="40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073" y="5323553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5007167"/>
            <a:ext cx="2367977" cy="1850833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5564156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7408161" y="523919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8522887" y="5479120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Data </a:t>
            </a:r>
            <a:r>
              <a:rPr lang="pt-BR" dirty="0" err="1">
                <a:solidFill>
                  <a:schemeClr val="accent4"/>
                </a:solidFill>
              </a:rPr>
              <a:t>Contract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m para data contract serializ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8" y="1021081"/>
            <a:ext cx="7392555" cy="34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contract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Name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Order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15: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Content </a:t>
            </a:r>
            <a:r>
              <a:rPr lang="pt-BR" dirty="0" err="1">
                <a:solidFill>
                  <a:schemeClr val="accent4"/>
                </a:solidFill>
              </a:rPr>
              <a:t>Negociation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34" y="1484514"/>
            <a:ext cx="2676592" cy="29097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474" y="1484514"/>
            <a:ext cx="2674944" cy="28906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100" y="1484514"/>
            <a:ext cx="2586968" cy="28811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5957" y="1484514"/>
            <a:ext cx="2637114" cy="2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negociation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XML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Serializer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Media </a:t>
            </a:r>
            <a:r>
              <a:rPr lang="pt-BR" sz="2400" dirty="0" err="1" smtClean="0"/>
              <a:t>type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/>
              <a:t>mappings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Header </a:t>
            </a:r>
            <a:r>
              <a:rPr lang="pt-BR" sz="2400" dirty="0" err="1" smtClean="0"/>
              <a:t>params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16: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HATEOAS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HATEO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9" y="1722120"/>
            <a:ext cx="8272204" cy="19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56" y="5153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é HATEOAS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Enricher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Hypermedia</a:t>
            </a:r>
            <a:r>
              <a:rPr lang="pt-BR" sz="2400" dirty="0" smtClean="0"/>
              <a:t> </a:t>
            </a:r>
            <a:r>
              <a:rPr lang="pt-BR" sz="2400" dirty="0" err="1" smtClean="0"/>
              <a:t>Filters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Filter</a:t>
            </a:r>
            <a:r>
              <a:rPr lang="pt-BR" sz="2400" dirty="0" smtClean="0"/>
              <a:t> </a:t>
            </a:r>
            <a:r>
              <a:rPr lang="pt-BR" sz="2400" dirty="0" err="1" smtClean="0"/>
              <a:t>Options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o bug do </a:t>
            </a:r>
            <a:r>
              <a:rPr lang="pt-BR" sz="2400" dirty="0" err="1" smtClean="0"/>
              <a:t>Routes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97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17: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>
                <a:solidFill>
                  <a:schemeClr val="accent4"/>
                </a:solidFill>
              </a:rPr>
              <a:t>Swagger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3963677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são web-services?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SOAP x REST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Request e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Tipos de parâmetros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Status codes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Verbos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Níveis de maturidade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HATEOAS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Autenticação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Indo além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Boas práticas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55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130" y="1346726"/>
            <a:ext cx="5746870" cy="1460016"/>
          </a:xfrm>
          <a:prstGeom prst="rect">
            <a:avLst/>
          </a:prstGeom>
        </p:spPr>
      </p:pic>
      <p:pic>
        <p:nvPicPr>
          <p:cNvPr id="18" name="Picture 2" descr="Resultado de imagem para Swagg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50" y="2737679"/>
            <a:ext cx="5518270" cy="14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Documentação com </a:t>
            </a: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Swasbuckle</a:t>
            </a:r>
            <a:r>
              <a:rPr lang="pt-BR" sz="2400" dirty="0" smtClean="0"/>
              <a:t> ASP.NET Core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Documentando os nossos </a:t>
            </a:r>
            <a:r>
              <a:rPr lang="pt-BR" sz="2400" dirty="0" err="1" smtClean="0"/>
              <a:t>controllers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Importando </a:t>
            </a:r>
            <a:r>
              <a:rPr lang="pt-BR" sz="2400" dirty="0" err="1" smtClean="0"/>
              <a:t>Swagger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68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18: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Autenticação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61" y="5414656"/>
            <a:ext cx="3568540" cy="1046108"/>
          </a:xfrm>
          <a:prstGeom prst="rect">
            <a:avLst/>
          </a:prstGeom>
        </p:spPr>
      </p:pic>
      <p:pic>
        <p:nvPicPr>
          <p:cNvPr id="10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90647" y="438598"/>
            <a:ext cx="2657309" cy="42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Configurações de 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Novas </a:t>
            </a: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UserRepository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Login</a:t>
            </a:r>
            <a:r>
              <a:rPr lang="pt-BR" sz="2400" dirty="0" smtClean="0"/>
              <a:t>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Configrações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Token -JWT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Bearer</a:t>
            </a:r>
            <a:r>
              <a:rPr lang="pt-BR" sz="2400" dirty="0" smtClean="0"/>
              <a:t> Token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Autorization</a:t>
            </a:r>
            <a:r>
              <a:rPr lang="pt-BR" sz="2400" dirty="0" smtClean="0"/>
              <a:t> via Header Param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3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19: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O Verbo PATH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9" y="6733"/>
            <a:ext cx="10733265" cy="5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PATCH x PUT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Quando usar PATCH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de novos itens à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43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20: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Query </a:t>
            </a:r>
            <a:r>
              <a:rPr lang="pt-BR" dirty="0" err="1">
                <a:solidFill>
                  <a:schemeClr val="accent4"/>
                </a:solidFill>
              </a:rPr>
              <a:t>Params</a:t>
            </a:r>
            <a:r>
              <a:rPr lang="pt-BR" dirty="0">
                <a:solidFill>
                  <a:schemeClr val="accent4"/>
                </a:solidFill>
              </a:rPr>
              <a:t> E Busca Paginada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794" name="Picture 2" descr="Resultado de imagem para pagin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73903"/>
            <a:ext cx="11028202" cy="35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86" y="5184546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03: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Windows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Query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Repositório específico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– Queries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Equals</a:t>
            </a:r>
            <a:r>
              <a:rPr lang="pt-BR" sz="2400" dirty="0" smtClean="0"/>
              <a:t> e </a:t>
            </a:r>
            <a:r>
              <a:rPr lang="pt-BR" sz="2400" dirty="0" err="1" smtClean="0"/>
              <a:t>contains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096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Trabalhando Com Arquivos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Resultado de imagem para download p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26" y="396575"/>
            <a:ext cx="71056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Directory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System.IO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Byte </a:t>
            </a:r>
            <a:r>
              <a:rPr lang="pt-BR" sz="2400" dirty="0" err="1" smtClean="0"/>
              <a:t>Array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File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Setando</a:t>
            </a:r>
            <a:r>
              <a:rPr lang="pt-BR" sz="2400" dirty="0" smtClean="0"/>
              <a:t> Byte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na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Testes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6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Adicionando Suporte Ao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3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5" y="622084"/>
            <a:ext cx="49434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9" y="4940878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Adicionando suporte ao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no projeto</a:t>
            </a:r>
          </a:p>
          <a:p>
            <a:pPr>
              <a:buClr>
                <a:schemeClr val="accent4"/>
              </a:buClr>
            </a:pPr>
            <a:r>
              <a:rPr lang="pt-BR" sz="2400" dirty="0" err="1"/>
              <a:t>Dockerfiles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Compose.yml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Imagens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Commands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4309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Volumes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Portas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Timezones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Restauração da base via SQL </a:t>
            </a:r>
            <a:r>
              <a:rPr lang="pt-BR" sz="2400" dirty="0" err="1" smtClean="0"/>
              <a:t>dump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Docker</a:t>
            </a:r>
            <a:r>
              <a:rPr lang="pt-BR" sz="2400" dirty="0" smtClean="0"/>
              <a:t> na linha de comando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Tornando o projeto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45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Restaurando a base com Shell Script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Comandos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Comandos do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o projeto no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Toolbox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Visual Studio em Máquina com </a:t>
            </a:r>
            <a:r>
              <a:rPr lang="pt-BR" sz="2400" dirty="0" err="1" smtClean="0"/>
              <a:t>HyperV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</a:t>
            </a:r>
            <a:r>
              <a:rPr lang="pt-BR" sz="2400" dirty="0" err="1" smtClean="0"/>
              <a:t>Powershell</a:t>
            </a:r>
            <a:r>
              <a:rPr lang="pt-BR" sz="2400" dirty="0" smtClean="0"/>
              <a:t> em </a:t>
            </a:r>
            <a:r>
              <a:rPr lang="pt-BR" sz="2400" dirty="0"/>
              <a:t>Máquina com </a:t>
            </a:r>
            <a:r>
              <a:rPr lang="pt-BR" sz="2400" dirty="0" err="1"/>
              <a:t>HyperV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Troubleshoot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logs do container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container via SSH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0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Deploy</a:t>
            </a:r>
            <a:r>
              <a:rPr lang="pt-BR" dirty="0">
                <a:solidFill>
                  <a:schemeClr val="accent4"/>
                </a:solidFill>
              </a:rPr>
              <a:t> Na </a:t>
            </a:r>
            <a:r>
              <a:rPr lang="pt-BR" dirty="0" err="1">
                <a:solidFill>
                  <a:schemeClr val="accent4"/>
                </a:solidFill>
              </a:rPr>
              <a:t>Azure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9" y="5284118"/>
            <a:ext cx="1659094" cy="14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7" y="5038794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2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Resultado de imagem para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538208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80568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40" y="4805680"/>
            <a:ext cx="1417319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85" y="480568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heidi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4783136"/>
            <a:ext cx="1462405" cy="1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46761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838000"/>
            <a:ext cx="8709837" cy="16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10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www.dotnetcurry.com/aspnet-mvc/1155/aspnet-mvc-repository-pattern-perform-database-operations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https://www.c-sharpcorner.com/UploadFile/8a67c0/repository-pattern-and-generic-repository-pattern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www.tugberkugurlu.com/archive/generic-repository-pattern-entity-framework-asp-net-mvc-and-unit-testing-triangle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www.codeproject.com/Articles/814768/CRUD-Operations-Using-the-Generic-Repository-Patte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hannesdorfmann.com/android/evolution-of-the-repository-pattern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martinfowler.com/bliki/PresentationDomainDataLayering.html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msdn.microsoft.com/en-us/library/ee658109.aspx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msdn.microsoft.com/en-us/library/ff648105.aspx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en.wikipedia.org/wiki/Multitier_architecture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www.linkedin.com/learning/practical-application-architecture-with-entity-framework-core/multi-layer-applications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0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hlinkClick r:id="rId2"/>
              </a:rPr>
              <a:t>https://martinfowler.com/bliki/ValueObject.html</a:t>
            </a:r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www.codeadventure.com/blog/why-you-should-use-value-objects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www.devmedia.com.br/diferenca-entre-os-patterns-po-pojo-bo-dto-e-vo/28162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imasters.com.br/artigo/7293/linguagens/padroes-de-projeto-value-object?trace=1519021197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/>
              <a:t>[Generic Repository and Unit of Work Pattern, Entity Framework, Unit Testing, </a:t>
            </a:r>
            <a:r>
              <a:rPr lang="en-US" dirty="0" err="1"/>
              <a:t>Autofac</a:t>
            </a:r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 Container and ASP.NET MVC](</a:t>
            </a:r>
            <a:r>
              <a:rPr lang="en-US" dirty="0">
                <a:hlinkClick r:id="rId5"/>
              </a:rPr>
              <a:t>https://techbrij.com/generic-repository-unit-of-work-entity-framework-unit-testing-asp-net-mvc</a:t>
            </a:r>
            <a:r>
              <a:rPr lang="en-US" dirty="0" smtClean="0"/>
              <a:t>)</a:t>
            </a:r>
          </a:p>
          <a:p>
            <a:r>
              <a:rPr lang="en-US" dirty="0" smtClean="0"/>
              <a:t>[</a:t>
            </a:r>
            <a:r>
              <a:rPr lang="en-US" dirty="0"/>
              <a:t>HATEOAS](</a:t>
            </a:r>
            <a:r>
              <a:rPr lang="en-US" dirty="0">
                <a:hlinkClick r:id="rId6"/>
              </a:rPr>
              <a:t>https://</a:t>
            </a:r>
            <a:r>
              <a:rPr lang="en-US">
                <a:hlinkClick r:id="rId6"/>
              </a:rPr>
              <a:t>shatzisblog.wordpress.com/2017/09/01/generating-hypermedia-links-for-an-asp-net-core-web-api</a:t>
            </a:r>
            <a:r>
              <a:rPr lang="en-US" smtClean="0">
                <a:hlinkClick r:id="rId6"/>
              </a:rPr>
              <a:t>/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/>
              <a:t>[Pragmatic REST: APIs without hypermedia and HATEOAS](</a:t>
            </a:r>
            <a:r>
              <a:rPr lang="en-US" dirty="0">
                <a:hlinkClick r:id="rId7"/>
              </a:rPr>
              <a:t>http://www.ben-morris.com/pragmatic-rest-apis-without-hypermedia-and-hateoas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msdn.microsoft.com/en-us/library/ff384251.aspx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https://nordicapis.com/introduction-to-api-versioning-best-practices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www.patrickniezen.com/2016/2/11/api-versioning-with-mvc-6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https://www.troyhunt.com/your-api-versioning-is-wrong-which-is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www.youtube.com/watch?v=55oIJuMUnDc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8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GIT/</a:t>
            </a:r>
            <a:r>
              <a:rPr lang="pt-BR" sz="2400" dirty="0" err="1" smtClean="0"/>
              <a:t>Gitbash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Heidi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04: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</a:t>
            </a:r>
            <a:r>
              <a:rPr lang="pt-BR" dirty="0" smtClean="0">
                <a:solidFill>
                  <a:schemeClr val="accent4"/>
                </a:solidFill>
              </a:rPr>
              <a:t>Linux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751</TotalTime>
  <Words>1157</Words>
  <Application>Microsoft Office PowerPoint</Application>
  <PresentationFormat>Widescreen</PresentationFormat>
  <Paragraphs>381</Paragraphs>
  <Slides>74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78" baseType="lpstr">
      <vt:lpstr>Arial</vt:lpstr>
      <vt:lpstr>Trebuchet MS</vt:lpstr>
      <vt:lpstr>Wingdings 3</vt:lpstr>
      <vt:lpstr>Facetado</vt:lpstr>
      <vt:lpstr>RESTFul API's do 0 à Nuvem Com ASP.NET Core 2.0 e Docker</vt:lpstr>
      <vt:lpstr>Seção 01: Fundamentos Teóricos Do REST</vt:lpstr>
      <vt:lpstr>Seção 02: Fundamentos Teóricos Do REST</vt:lpstr>
      <vt:lpstr>Apresentação do PowerPoint</vt:lpstr>
      <vt:lpstr>Recapitulando</vt:lpstr>
      <vt:lpstr>Seção 03: Configuração Do Ambiente No Windows</vt:lpstr>
      <vt:lpstr>Apresentação do PowerPoint</vt:lpstr>
      <vt:lpstr>Recapitulando</vt:lpstr>
      <vt:lpstr>Seção 04: Configuração Do Ambiente No Linux</vt:lpstr>
      <vt:lpstr>Apresentação do PowerPoint</vt:lpstr>
      <vt:lpstr>Recapitulando</vt:lpstr>
      <vt:lpstr>Seção 05: Primeiros Passos</vt:lpstr>
      <vt:lpstr>Apresentação do PowerPoint</vt:lpstr>
      <vt:lpstr>Recapitulando</vt:lpstr>
      <vt:lpstr>Seção 06:  Implementando Uma Calculadora</vt:lpstr>
      <vt:lpstr>Apresentação do PowerPoint</vt:lpstr>
      <vt:lpstr>Recapitulando</vt:lpstr>
      <vt:lpstr>Seção 07: Aprendendo Os Quatro Verbos Principais</vt:lpstr>
      <vt:lpstr>Apresentação do PowerPoint</vt:lpstr>
      <vt:lpstr>Recapitulando</vt:lpstr>
      <vt:lpstr>Seção 08:  Integrando A Aplicação Ao Banco De Dados</vt:lpstr>
      <vt:lpstr>Apresentação do PowerPoint</vt:lpstr>
      <vt:lpstr>Recapitulando</vt:lpstr>
      <vt:lpstr>Seção 09:  Versionamento Da Nossa API</vt:lpstr>
      <vt:lpstr>Apresentação do PowerPoint</vt:lpstr>
      <vt:lpstr>Recapitulando</vt:lpstr>
      <vt:lpstr>Seção 10:  Adotando Uma Arquitetura Em Camadas</vt:lpstr>
      <vt:lpstr>Apresentação do PowerPoint</vt:lpstr>
      <vt:lpstr>Recapitulando</vt:lpstr>
      <vt:lpstr>Seção 11: Migrations</vt:lpstr>
      <vt:lpstr>Apresentação do PowerPoint</vt:lpstr>
      <vt:lpstr>Recapitulando</vt:lpstr>
      <vt:lpstr>Seção 12: Padrão De Projeto Generic Repository</vt:lpstr>
      <vt:lpstr>Apresentação do PowerPoint</vt:lpstr>
      <vt:lpstr>Apresentação do PowerPoint</vt:lpstr>
      <vt:lpstr>Recapitulando</vt:lpstr>
      <vt:lpstr>Seção 13: Padrão De Projeto Value Object (VO)</vt:lpstr>
      <vt:lpstr>Apresentação do PowerPoint</vt:lpstr>
      <vt:lpstr>Recapitulando</vt:lpstr>
      <vt:lpstr>Seção 14: Data Contract</vt:lpstr>
      <vt:lpstr>Apresentação do PowerPoint</vt:lpstr>
      <vt:lpstr>Recapitulando</vt:lpstr>
      <vt:lpstr>Seção 15: Content Negociation</vt:lpstr>
      <vt:lpstr>Apresentação do PowerPoint</vt:lpstr>
      <vt:lpstr>Recapitulando</vt:lpstr>
      <vt:lpstr>Seção 16: HATEOAS</vt:lpstr>
      <vt:lpstr>Apresentação do PowerPoint</vt:lpstr>
      <vt:lpstr>Recapitulando</vt:lpstr>
      <vt:lpstr>Seção 17: Swagger</vt:lpstr>
      <vt:lpstr>Apresentação do PowerPoint</vt:lpstr>
      <vt:lpstr>Recapitulando</vt:lpstr>
      <vt:lpstr>Seção 18: Autenticação</vt:lpstr>
      <vt:lpstr>Apresentação do PowerPoint</vt:lpstr>
      <vt:lpstr>Recapitulando</vt:lpstr>
      <vt:lpstr>Seção 19: O Verbo PATH</vt:lpstr>
      <vt:lpstr>Apresentação do PowerPoint</vt:lpstr>
      <vt:lpstr>Recapitulando</vt:lpstr>
      <vt:lpstr>Seção 20: Query Params E Busca Paginada</vt:lpstr>
      <vt:lpstr>Apresentação do PowerPoint</vt:lpstr>
      <vt:lpstr>Recapitulando</vt:lpstr>
      <vt:lpstr>Seção 21:  Trabalhando Com Arquivos</vt:lpstr>
      <vt:lpstr>Apresentação do PowerPoint</vt:lpstr>
      <vt:lpstr>Recapitulando</vt:lpstr>
      <vt:lpstr>Seção 22:  Adicionando Suporte Ao Docker</vt:lpstr>
      <vt:lpstr>Apresentação do PowerPoint</vt:lpstr>
      <vt:lpstr>Recapitulando</vt:lpstr>
      <vt:lpstr>Recapitulando</vt:lpstr>
      <vt:lpstr>Seção 23:  Deploy Na Azure</vt:lpstr>
      <vt:lpstr>Apresentação do PowerPoint</vt:lpstr>
      <vt:lpstr>Recapitulando</vt:lpstr>
      <vt:lpstr>Referências</vt:lpstr>
      <vt:lpstr>Referências</vt:lpstr>
      <vt:lpstr>Referências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45</cp:revision>
  <dcterms:created xsi:type="dcterms:W3CDTF">2018-05-13T17:08:49Z</dcterms:created>
  <dcterms:modified xsi:type="dcterms:W3CDTF">2018-06-25T00:33:42Z</dcterms:modified>
</cp:coreProperties>
</file>