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9" r:id="rId3"/>
    <p:sldId id="370" r:id="rId4"/>
    <p:sldId id="371" r:id="rId5"/>
    <p:sldId id="356" r:id="rId6"/>
    <p:sldId id="365" r:id="rId7"/>
    <p:sldId id="367" r:id="rId8"/>
    <p:sldId id="368" r:id="rId9"/>
    <p:sldId id="366" r:id="rId10"/>
    <p:sldId id="355" r:id="rId11"/>
    <p:sldId id="359" r:id="rId12"/>
    <p:sldId id="358" r:id="rId13"/>
    <p:sldId id="357" r:id="rId14"/>
    <p:sldId id="360" r:id="rId15"/>
    <p:sldId id="372" r:id="rId16"/>
    <p:sldId id="373" r:id="rId17"/>
    <p:sldId id="374" r:id="rId18"/>
    <p:sldId id="375" r:id="rId19"/>
    <p:sldId id="259" r:id="rId20"/>
    <p:sldId id="328" r:id="rId21"/>
    <p:sldId id="292" r:id="rId22"/>
    <p:sldId id="276" r:id="rId23"/>
    <p:sldId id="330" r:id="rId24"/>
    <p:sldId id="293" r:id="rId25"/>
    <p:sldId id="278" r:id="rId26"/>
    <p:sldId id="332" r:id="rId27"/>
    <p:sldId id="294" r:id="rId28"/>
    <p:sldId id="280" r:id="rId29"/>
    <p:sldId id="331" r:id="rId30"/>
    <p:sldId id="296" r:id="rId31"/>
    <p:sldId id="283" r:id="rId32"/>
    <p:sldId id="329" r:id="rId33"/>
    <p:sldId id="295" r:id="rId34"/>
    <p:sldId id="286" r:id="rId35"/>
    <p:sldId id="333" r:id="rId36"/>
    <p:sldId id="299" r:id="rId37"/>
    <p:sldId id="288" r:id="rId38"/>
    <p:sldId id="338" r:id="rId39"/>
    <p:sldId id="297" r:id="rId40"/>
    <p:sldId id="274" r:id="rId41"/>
    <p:sldId id="336" r:id="rId42"/>
    <p:sldId id="298" r:id="rId43"/>
    <p:sldId id="291" r:id="rId44"/>
    <p:sldId id="334" r:id="rId45"/>
    <p:sldId id="300" r:id="rId46"/>
    <p:sldId id="301" r:id="rId47"/>
    <p:sldId id="335" r:id="rId48"/>
    <p:sldId id="302" r:id="rId49"/>
    <p:sldId id="303" r:id="rId50"/>
    <p:sldId id="272" r:id="rId51"/>
    <p:sldId id="337" r:id="rId52"/>
    <p:sldId id="304" r:id="rId53"/>
    <p:sldId id="305" r:id="rId54"/>
    <p:sldId id="339" r:id="rId55"/>
    <p:sldId id="306" r:id="rId56"/>
    <p:sldId id="307" r:id="rId57"/>
    <p:sldId id="340" r:id="rId58"/>
    <p:sldId id="308" r:id="rId59"/>
    <p:sldId id="309" r:id="rId60"/>
    <p:sldId id="341" r:id="rId61"/>
    <p:sldId id="310" r:id="rId62"/>
    <p:sldId id="311" r:id="rId63"/>
    <p:sldId id="342" r:id="rId64"/>
    <p:sldId id="312" r:id="rId65"/>
    <p:sldId id="313" r:id="rId66"/>
    <p:sldId id="343" r:id="rId67"/>
    <p:sldId id="314" r:id="rId68"/>
    <p:sldId id="315" r:id="rId69"/>
    <p:sldId id="350" r:id="rId70"/>
    <p:sldId id="316" r:id="rId71"/>
    <p:sldId id="317" r:id="rId72"/>
    <p:sldId id="345" r:id="rId73"/>
    <p:sldId id="318" r:id="rId74"/>
    <p:sldId id="319" r:id="rId75"/>
    <p:sldId id="346" r:id="rId76"/>
    <p:sldId id="320" r:id="rId77"/>
    <p:sldId id="321" r:id="rId78"/>
    <p:sldId id="347" r:id="rId79"/>
    <p:sldId id="322" r:id="rId80"/>
    <p:sldId id="323" r:id="rId81"/>
    <p:sldId id="352" r:id="rId82"/>
    <p:sldId id="351" r:id="rId83"/>
    <p:sldId id="324" r:id="rId84"/>
    <p:sldId id="326" r:id="rId85"/>
    <p:sldId id="353" r:id="rId86"/>
    <p:sldId id="327" r:id="rId87"/>
    <p:sldId id="376" r:id="rId88"/>
    <p:sldId id="377" r:id="rId89"/>
    <p:sldId id="378" r:id="rId90"/>
    <p:sldId id="361" r:id="rId91"/>
    <p:sldId id="362" r:id="rId92"/>
    <p:sldId id="363" r:id="rId93"/>
    <p:sldId id="364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55" autoAdjust="0"/>
    <p:restoredTop sz="94660"/>
  </p:normalViewPr>
  <p:slideViewPr>
    <p:cSldViewPr snapToGrid="0">
      <p:cViewPr>
        <p:scale>
          <a:sx n="50" d="100"/>
          <a:sy n="50" d="100"/>
        </p:scale>
        <p:origin x="1229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jpeg"/><Relationship Id="rId26" Type="http://schemas.openxmlformats.org/officeDocument/2006/relationships/image" Target="../media/image44.png"/><Relationship Id="rId3" Type="http://schemas.openxmlformats.org/officeDocument/2006/relationships/image" Target="../media/image23.png"/><Relationship Id="rId21" Type="http://schemas.openxmlformats.org/officeDocument/2006/relationships/image" Target="../media/image39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20.png"/><Relationship Id="rId25" Type="http://schemas.openxmlformats.org/officeDocument/2006/relationships/image" Target="../media/image43.png"/><Relationship Id="rId2" Type="http://schemas.openxmlformats.org/officeDocument/2006/relationships/image" Target="../media/image22.png"/><Relationship Id="rId16" Type="http://schemas.openxmlformats.org/officeDocument/2006/relationships/image" Target="../media/image19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2.png"/><Relationship Id="rId5" Type="http://schemas.openxmlformats.org/officeDocument/2006/relationships/image" Target="../media/image25.gif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60.jpe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4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9.png"/><Relationship Id="rId4" Type="http://schemas.openxmlformats.org/officeDocument/2006/relationships/image" Target="../media/image79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4"/>
                </a:solidFill>
              </a:rPr>
              <a:t>RESTFul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API's</a:t>
            </a:r>
            <a:r>
              <a:rPr lang="pt-BR" dirty="0">
                <a:solidFill>
                  <a:schemeClr val="accent4"/>
                </a:solidFill>
              </a:rPr>
              <a:t> do 0 à Nuvem Com ASP.NET Core 2.0 e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" y="1164129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8" y="4546046"/>
            <a:ext cx="1042621" cy="1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3" y="1678724"/>
            <a:ext cx="954568" cy="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30" y="3797436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10" y="184256"/>
            <a:ext cx="3832784" cy="7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36" y="0"/>
            <a:ext cx="3109975" cy="15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1666919" y="4629286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1" y="1321749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70" y="1608153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" y="2073453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361330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7" y="2496972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01" y="1673322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6" y="1587296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63" y="2750177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77" y="5389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9716" y="3843878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6" y="4506101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9" y="3466814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" y="2939867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296" y="2207973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58645" y="3075323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2530" y="4242297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6" y="2836879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2415857"/>
            <a:ext cx="197104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ureli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2802640"/>
            <a:ext cx="3933825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20" y="2721247"/>
            <a:ext cx="4142740" cy="1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 desenvolver uma API </a:t>
            </a:r>
            <a:r>
              <a:rPr lang="pt-BR" sz="2400" dirty="0" err="1"/>
              <a:t>RESTFul</a:t>
            </a:r>
            <a:r>
              <a:rPr lang="pt-BR" sz="2400" dirty="0"/>
              <a:t> do 0 absoluto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As boas práticas a se adotar ao desenvolver </a:t>
            </a:r>
            <a:r>
              <a:rPr lang="pt-BR" sz="2400" dirty="0" err="1"/>
              <a:t>API’s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Entenderá os conceitos teóricos que fundamentam o 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trabalhar com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Como fazer requests </a:t>
            </a:r>
            <a:r>
              <a:rPr lang="pt-BR" sz="2400" dirty="0" err="1"/>
              <a:t>RESTful</a:t>
            </a:r>
            <a:r>
              <a:rPr lang="pt-BR" sz="2400" dirty="0"/>
              <a:t> usando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endParaRPr lang="pt-BR" sz="240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Entenderá o modelo de maturidade </a:t>
            </a:r>
            <a:r>
              <a:rPr lang="pt-BR" sz="2400" dirty="0" err="1"/>
              <a:t>RESTful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Os principais Verbos do </a:t>
            </a:r>
            <a:r>
              <a:rPr lang="pt-BR" sz="2400" dirty="0" smtClean="0"/>
              <a:t>REST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Como usar parâmetros via query, path, header e </a:t>
            </a:r>
            <a:r>
              <a:rPr lang="pt-BR" sz="2400" dirty="0" err="1"/>
              <a:t>body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Paginação </a:t>
            </a:r>
            <a:r>
              <a:rPr lang="pt-BR" sz="2400" dirty="0" smtClean="0"/>
              <a:t>e versionamento de </a:t>
            </a:r>
            <a:r>
              <a:rPr lang="pt-BR" sz="2400" dirty="0" err="1" smtClean="0"/>
              <a:t>APIs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Disponibilizar </a:t>
            </a:r>
            <a:r>
              <a:rPr lang="pt-BR" sz="2400" dirty="0"/>
              <a:t>download de arquivos na sua API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Aprenderá </a:t>
            </a:r>
            <a:r>
              <a:rPr lang="pt-BR" sz="2400" dirty="0"/>
              <a:t>na prática HATEOAS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Documentar uma API com o </a:t>
            </a:r>
            <a:r>
              <a:rPr lang="pt-BR" sz="2400" dirty="0" err="1"/>
              <a:t>Swagger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Conceitos básicos de SQL e </a:t>
            </a:r>
            <a:r>
              <a:rPr lang="pt-BR" sz="2400" dirty="0" err="1"/>
              <a:t>Migrations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Técnicas de Autenticação REST com JWT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" y="1869440"/>
            <a:ext cx="3601562" cy="333248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961787" y="284481"/>
            <a:ext cx="6915253" cy="3037840"/>
          </a:xfrm>
        </p:spPr>
        <p:txBody>
          <a:bodyPr>
            <a:normAutofit fontScale="925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Aprenderão a usar alguns padrões de projetos 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Dividir a aplicação em diferentes camadas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Terá noções básicas de arquitetura de software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Conceitos básicos de </a:t>
            </a:r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Compose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BONUS -  Como implantar o projeto na nuvem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36" y="284481"/>
            <a:ext cx="4551679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147762"/>
            <a:ext cx="4219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mtlblog.com/uploads/296899_2d0f1fe01b60a8a6d3905797b43dec12c78cb303.jpeg_face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5280"/>
            <a:ext cx="13701486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follow the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1233671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615440"/>
            <a:ext cx="8171726" cy="485648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Desenvolvedor </a:t>
            </a:r>
            <a:r>
              <a:rPr lang="pt-BR" sz="2400" dirty="0" smtClean="0">
                <a:solidFill>
                  <a:schemeClr val="tx1"/>
                </a:solidFill>
              </a:rPr>
              <a:t>na Hub </a:t>
            </a:r>
            <a:r>
              <a:rPr lang="pt-BR" sz="2400" dirty="0" err="1" smtClean="0">
                <a:solidFill>
                  <a:schemeClr val="tx1"/>
                </a:solidFill>
              </a:rPr>
              <a:t>Fintech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Graduado </a:t>
            </a:r>
            <a:r>
              <a:rPr lang="pt-BR" sz="2400" dirty="0" smtClean="0">
                <a:solidFill>
                  <a:schemeClr val="tx1"/>
                </a:solidFill>
              </a:rPr>
              <a:t>em </a:t>
            </a:r>
            <a:r>
              <a:rPr lang="pt-BR" sz="2400" dirty="0" smtClean="0">
                <a:solidFill>
                  <a:schemeClr val="tx1"/>
                </a:solidFill>
              </a:rPr>
              <a:t>Sistemas </a:t>
            </a:r>
            <a:r>
              <a:rPr lang="pt-BR" sz="2400" dirty="0" smtClean="0">
                <a:solidFill>
                  <a:schemeClr val="tx1"/>
                </a:solidFill>
              </a:rPr>
              <a:t>de Informação pelo </a:t>
            </a:r>
            <a:r>
              <a:rPr lang="pt-BR" sz="2400" dirty="0" smtClean="0">
                <a:solidFill>
                  <a:schemeClr val="tx1"/>
                </a:solidFill>
              </a:rPr>
              <a:t>UNIPAM – Centro Universitário de Patos de Minas;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Pós </a:t>
            </a:r>
            <a:r>
              <a:rPr lang="pt-BR" sz="2400" dirty="0" smtClean="0">
                <a:solidFill>
                  <a:schemeClr val="tx1"/>
                </a:solidFill>
              </a:rPr>
              <a:t>graduado em Engenharia de Software </a:t>
            </a:r>
            <a:r>
              <a:rPr lang="pt-BR" sz="2400" dirty="0">
                <a:solidFill>
                  <a:schemeClr val="tx1"/>
                </a:solidFill>
              </a:rPr>
              <a:t>pelo </a:t>
            </a:r>
            <a:r>
              <a:rPr lang="pt-BR" sz="2400" dirty="0">
                <a:solidFill>
                  <a:schemeClr val="tx1"/>
                </a:solidFill>
              </a:rPr>
              <a:t>UNIPAM – Centro Universitário de Patos de Minas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508000"/>
            <a:ext cx="8171726" cy="596392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Trabalhei </a:t>
            </a:r>
            <a:r>
              <a:rPr lang="pt-BR" sz="2400" dirty="0">
                <a:solidFill>
                  <a:schemeClr val="tx1"/>
                </a:solidFill>
              </a:rPr>
              <a:t>em diferentes tamanhos de projetos nacionais e internacionais;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Participei do desenvolvimento de software para setores como: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varejo,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 err="1" smtClean="0">
                <a:solidFill>
                  <a:schemeClr val="tx1"/>
                </a:solidFill>
              </a:rPr>
              <a:t>farmaceutico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atacadista,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marketing,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governo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ERP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dirty="0" err="1">
                <a:solidFill>
                  <a:schemeClr val="tx1"/>
                </a:solidFill>
              </a:rPr>
              <a:t>fintechs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Participei de projetos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, "</a:t>
            </a:r>
            <a:r>
              <a:rPr lang="pt-BR" sz="2400" dirty="0" err="1">
                <a:solidFill>
                  <a:schemeClr val="tx1"/>
                </a:solidFill>
              </a:rPr>
              <a:t>Fake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", Cascata, RUP e claro me deparei com muito </a:t>
            </a:r>
            <a:r>
              <a:rPr lang="pt-BR" sz="2400" dirty="0" err="1">
                <a:solidFill>
                  <a:schemeClr val="tx1"/>
                </a:solidFill>
              </a:rPr>
              <a:t>Extremme</a:t>
            </a:r>
            <a:r>
              <a:rPr lang="pt-BR" sz="2400" dirty="0">
                <a:solidFill>
                  <a:schemeClr val="tx1"/>
                </a:solidFill>
              </a:rPr>
              <a:t> Go </a:t>
            </a:r>
            <a:r>
              <a:rPr lang="pt-BR" sz="2400" dirty="0" err="1">
                <a:solidFill>
                  <a:schemeClr val="tx1"/>
                </a:solidFill>
              </a:rPr>
              <a:t>Horse</a:t>
            </a:r>
            <a:r>
              <a:rPr lang="pt-BR" sz="2400" dirty="0">
                <a:solidFill>
                  <a:schemeClr val="tx1"/>
                </a:solidFill>
              </a:rPr>
              <a:t> e confesso que tive que fazer algumas gambiarras ao longo da carreira.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991360"/>
            <a:ext cx="8171726" cy="448056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De </a:t>
            </a:r>
            <a:r>
              <a:rPr lang="pt-BR" sz="2400" dirty="0" err="1">
                <a:solidFill>
                  <a:schemeClr val="tx1"/>
                </a:solidFill>
              </a:rPr>
              <a:t>JavaServer</a:t>
            </a:r>
            <a:r>
              <a:rPr lang="pt-BR" sz="2400" dirty="0">
                <a:solidFill>
                  <a:schemeClr val="tx1"/>
                </a:solidFill>
              </a:rPr>
              <a:t> Faces (JSF) Do Zero À </a:t>
            </a:r>
            <a:r>
              <a:rPr lang="pt-BR" sz="2400" dirty="0" smtClean="0">
                <a:solidFill>
                  <a:schemeClr val="tx1"/>
                </a:solidFill>
              </a:rPr>
              <a:t>Nuvem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Básico de </a:t>
            </a:r>
            <a:r>
              <a:rPr lang="pt-BR" sz="2400" dirty="0" err="1">
                <a:solidFill>
                  <a:schemeClr val="tx1"/>
                </a:solidFill>
              </a:rPr>
              <a:t>Grails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665832" y="2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24:</a:t>
            </a:r>
            <a:r>
              <a:rPr lang="pt-BR" dirty="0" smtClean="0">
                <a:solidFill>
                  <a:schemeClr val="accent4"/>
                </a:solidFill>
              </a:rPr>
              <a:t/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Conclusão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87715"/>
            <a:ext cx="12192000" cy="6520009"/>
          </a:xfrm>
          <a:prstGeom prst="rect">
            <a:avLst/>
          </a:prstGeom>
        </p:spPr>
      </p:pic>
      <p:pic>
        <p:nvPicPr>
          <p:cNvPr id="7170" name="Picture 2" descr="Resultado de imagem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3" y="2533015"/>
            <a:ext cx="2479231" cy="64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gith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0"/>
            <a:ext cx="2533015" cy="25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rest apis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199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Microsof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35400" r="10960" b="37800"/>
          <a:stretch/>
        </p:blipFill>
        <p:spPr bwMode="auto">
          <a:xfrm>
            <a:off x="7138238" y="458291"/>
            <a:ext cx="4602480" cy="10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spring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9"/>
          <a:stretch/>
        </p:blipFill>
        <p:spPr bwMode="auto">
          <a:xfrm>
            <a:off x="5794375" y="1760749"/>
            <a:ext cx="6446514" cy="10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m para codeproje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" y="1573610"/>
            <a:ext cx="3852916" cy="29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m para stackoverflow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19" y="5013961"/>
            <a:ext cx="6760693" cy="132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Resultado de imagem para dzone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7" y="546239"/>
            <a:ext cx="5102226" cy="10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Resultado de imagem para infoq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0" y="3397552"/>
            <a:ext cx="4411668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github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08" y="3617161"/>
            <a:ext cx="1808672" cy="4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github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71" y="1741624"/>
            <a:ext cx="1847909" cy="18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Resultado de imagem para youtube logo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9" y="4197376"/>
            <a:ext cx="3196968" cy="31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pic>
        <p:nvPicPr>
          <p:cNvPr id="6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" y="4151284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7" y="4060818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9" y="447785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52" y="3507142"/>
            <a:ext cx="3317143" cy="1941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07" y="4151284"/>
            <a:ext cx="2011061" cy="10035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7" y="4218099"/>
            <a:ext cx="1759866" cy="1113912"/>
          </a:xfrm>
          <a:prstGeom prst="rect">
            <a:avLst/>
          </a:prstGeom>
        </p:spPr>
      </p:pic>
      <p:pic>
        <p:nvPicPr>
          <p:cNvPr id="11" name="Picture 2" descr="Resultado de imagem para angul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14" y="3920605"/>
            <a:ext cx="1421548" cy="14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hibernate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5308077"/>
            <a:ext cx="5295332" cy="1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46" y="1267125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2" y="989175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#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28" y="1392113"/>
            <a:ext cx="1007381" cy="10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http://www.dotnetcurry.com/aspnet-mvc/1155/aspnet-mvc-repository-pattern-perform-database-operations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https://www.c-sharpcorner.com/UploadFile/8a67c0/repository-pattern-and-generic-repository-pattern/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http://www.tugberkugurlu.com/archive/generic-repository-pattern-entity-framework-asp-net-mvc-and-unit-testing-triangle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https://www.codeproject.com/Articles/814768/CRUD-Operations-Using-the-Generic-Repository-Patte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http://hannesdorfmann.com/android/evolution-of-the-repository-pattern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https://martinfowler.com/bliki/PresentationDomainDataLayering.html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https://msdn.microsoft.com/en-us/library/ee658109.aspx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https://msdn.microsoft.com/en-us/library/ff648105.aspx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https://en.wikipedia.org/wiki/Multitier_architecture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https://www.linkedin.com/learning/practical-application-architecture-with-entity-framework-core/multi-layer-applications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/>
              </a:buClr>
            </a:pPr>
            <a:r>
              <a:rPr lang="en-US" sz="2400" dirty="0"/>
              <a:t>https://martinfowler.com/bliki/ValueObject.html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https://www.codeadventure.com/blog/why-you-should-use-value-objects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https://www.devmedia.com.br/diferenca-entre-os-patterns-po-pojo-bo-dto-e-vo/28162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https://imasters.com.br/artigo/7293/linguagens/padroes-de-projeto-value-object?trace=1519021197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[Generic Repository and Unit of Work Pattern, Entity Framework, Unit Testing, </a:t>
            </a:r>
            <a:r>
              <a:rPr lang="en-US" sz="2400" dirty="0" err="1"/>
              <a:t>Autofac</a:t>
            </a:r>
            <a:r>
              <a:rPr lang="en-US" sz="2400" dirty="0"/>
              <a:t> </a:t>
            </a:r>
            <a:r>
              <a:rPr lang="en-US" sz="2400" dirty="0" err="1"/>
              <a:t>IoC</a:t>
            </a:r>
            <a:r>
              <a:rPr lang="en-US" sz="2400" dirty="0"/>
              <a:t> Container and ASP.NET MVC](https://techbrij.com/generic-repository-unit-of-work-entity-framework-unit-testing-asp-net-mvc)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[HATEOAS](https://shatzisblog.wordpress.com/2017/09/01/generating-hypermedia-links-for-an-asp-net-core-web-api/)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[Pragmatic REST: APIs without hypermedia and HATEOAS](http://www.ben-morris.com/pragmatic-rest-apis-without-hypermedia-and-hateoas/)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https://msdn.microsoft.com/en-us/library/ff384251.aspx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https://nordicapis.com/introduction-to-api-versioning-best-practices/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http://www.patrickniezen.com/2016/2/11/api-versioning-with-mvc-6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https://www.troyhunt.com/your-api-versioning-is-wrong-which-is/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https://www.youtube.com/watch?v=55oIJuMUnDc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6662</TotalTime>
  <Words>1493</Words>
  <Application>Microsoft Office PowerPoint</Application>
  <PresentationFormat>Widescreen</PresentationFormat>
  <Paragraphs>458</Paragraphs>
  <Slides>93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97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 do PowerPoint</vt:lpstr>
      <vt:lpstr>Apresentação do PowerPoint</vt:lpstr>
      <vt:lpstr>Apresentação do PowerPoint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As tecnologias</vt:lpstr>
      <vt:lpstr>Apresentação do PowerPoint</vt:lpstr>
      <vt:lpstr>Apresentação do PowerPoint</vt:lpstr>
      <vt:lpstr>O Projeto</vt:lpstr>
      <vt:lpstr>O Projeto</vt:lpstr>
      <vt:lpstr>O Projeto</vt:lpstr>
      <vt:lpstr>O Projeto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Seção 24: Conclusão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65</cp:revision>
  <dcterms:created xsi:type="dcterms:W3CDTF">2018-05-13T17:08:49Z</dcterms:created>
  <dcterms:modified xsi:type="dcterms:W3CDTF">2018-06-29T03:04:20Z</dcterms:modified>
</cp:coreProperties>
</file>