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800100" indent="-342900">
              <a:buFont typeface="+mj-lt"/>
              <a:buAutoNum type="arabicPeriod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257300" indent="-342900">
              <a:buFont typeface="+mj-lt"/>
              <a:buAutoNum type="arabicParenR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buFont typeface="Wingdings" panose="05000000000000000000" pitchFamily="2" charset="2"/>
              <a:buChar char="l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326F8-DDD8-4AFF-97B0-BAF4F23BC5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신호 최적화 최종발표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7A877C-6CD4-4D54-B6B2-9D997A777F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ETRI</a:t>
            </a:r>
            <a:r>
              <a:rPr lang="ko-KR" altLang="en-US" dirty="0"/>
              <a:t>연구연수생 강민수</a:t>
            </a:r>
          </a:p>
        </p:txBody>
      </p:sp>
    </p:spTree>
    <p:extLst>
      <p:ext uri="{BB962C8B-B14F-4D97-AF65-F5344CB8AC3E}">
        <p14:creationId xmlns:p14="http://schemas.microsoft.com/office/powerpoint/2010/main" val="183940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7B7F7-9BF6-4218-B34C-92E0C3F8A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8F44DC-0D9A-42B3-AC3F-08CC9CD97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Current Model</a:t>
            </a:r>
          </a:p>
          <a:p>
            <a:pPr lvl="1"/>
            <a:r>
              <a:rPr lang="en-US" altLang="ko-KR" dirty="0"/>
              <a:t>3x3Grid Single-Agent Model without Restraints(Depreciated)</a:t>
            </a:r>
          </a:p>
          <a:p>
            <a:pPr lvl="1"/>
            <a:r>
              <a:rPr lang="en-US" altLang="ko-KR" dirty="0"/>
              <a:t>3x3Grid Decentralized Model</a:t>
            </a:r>
            <a:r>
              <a:rPr lang="ko-KR" altLang="en-US" dirty="0"/>
              <a:t> </a:t>
            </a:r>
            <a:r>
              <a:rPr lang="en-US" altLang="ko-KR" dirty="0"/>
              <a:t>without Restraints(Depreciated)</a:t>
            </a:r>
          </a:p>
          <a:p>
            <a:pPr lvl="1"/>
            <a:r>
              <a:rPr lang="en-US" altLang="ko-KR" dirty="0"/>
              <a:t>3x3Grid Decentralized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with Practical</a:t>
            </a:r>
            <a:r>
              <a:rPr lang="ko-KR" altLang="en-US" dirty="0"/>
              <a:t> </a:t>
            </a:r>
            <a:r>
              <a:rPr lang="en-US" altLang="ko-KR" dirty="0"/>
              <a:t>Restraints</a:t>
            </a:r>
          </a:p>
          <a:p>
            <a:pPr lvl="1"/>
            <a:r>
              <a:rPr lang="en-US" altLang="ko-KR" dirty="0" err="1"/>
              <a:t>Dunsan</a:t>
            </a:r>
            <a:r>
              <a:rPr lang="en-US" altLang="ko-KR" dirty="0"/>
              <a:t> Decentralized Model with Practical Restraints</a:t>
            </a:r>
          </a:p>
          <a:p>
            <a:pPr lvl="1"/>
            <a:r>
              <a:rPr lang="en-US" altLang="ko-KR" dirty="0" err="1"/>
              <a:t>Dunsan</a:t>
            </a:r>
            <a:r>
              <a:rPr lang="en-US" altLang="ko-KR" dirty="0"/>
              <a:t> Decentralized CNN Model with Practical Restraints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Upcoming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</a:p>
          <a:p>
            <a:pPr lvl="1"/>
            <a:r>
              <a:rPr lang="en-US" altLang="ko-KR" dirty="0"/>
              <a:t>Continuous Action Model with practical restraints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68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7D05A-DD5D-48E1-96FD-237528AD8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3x3Grid Single-Agent/Decentralized Model </a:t>
            </a:r>
            <a:br>
              <a:rPr lang="en-US" altLang="ko-KR" dirty="0"/>
            </a:br>
            <a:r>
              <a:rPr lang="en-US" altLang="ko-KR" dirty="0"/>
              <a:t>without Restraints(Depreciated)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02EDA-4F3D-43FC-B28A-2BB95CB96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Condition (seed fixed)</a:t>
            </a:r>
          </a:p>
          <a:p>
            <a:pPr lvl="1"/>
            <a:r>
              <a:rPr lang="en-US" altLang="ko-KR" dirty="0"/>
              <a:t>Generating probability 0.133 (left, right), 0.388 (up, down)</a:t>
            </a:r>
          </a:p>
          <a:p>
            <a:pPr lvl="1"/>
            <a:r>
              <a:rPr lang="en-US" altLang="ko-KR" dirty="0"/>
              <a:t>Restricted direction of vehicles(via)/Not restricted direction(no via)</a:t>
            </a:r>
          </a:p>
          <a:p>
            <a:pPr lvl="1"/>
            <a:r>
              <a:rPr lang="en-US" altLang="ko-KR" dirty="0"/>
              <a:t>Central agent(n_1_1), 9 Agents(decentralized)</a:t>
            </a:r>
          </a:p>
          <a:p>
            <a:r>
              <a:rPr lang="en-US" altLang="ko-KR" dirty="0"/>
              <a:t>State</a:t>
            </a:r>
          </a:p>
          <a:p>
            <a:pPr lvl="1"/>
            <a:r>
              <a:rPr lang="en-US" altLang="ko-KR" dirty="0"/>
              <a:t>The number of inflow vehicles from each inflow edge(left, straight)</a:t>
            </a:r>
          </a:p>
          <a:p>
            <a:r>
              <a:rPr lang="en-US" altLang="ko-KR" dirty="0"/>
              <a:t>Action</a:t>
            </a:r>
          </a:p>
          <a:p>
            <a:pPr lvl="1"/>
            <a:r>
              <a:rPr lang="en-US" altLang="ko-KR" dirty="0"/>
              <a:t>Deciding next phase(without an order), every 20s (with all yellow 3 seconds)</a:t>
            </a:r>
          </a:p>
          <a:p>
            <a:r>
              <a:rPr lang="en-US" altLang="ko-KR" dirty="0"/>
              <a:t>Reward</a:t>
            </a:r>
          </a:p>
          <a:p>
            <a:pPr lvl="1"/>
            <a:r>
              <a:rPr lang="en-US" altLang="ko-KR" dirty="0"/>
              <a:t>Penalty on Pressure (= inflow-outflow)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0180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3463D-3872-418C-A232-DE2713D8C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 between Simulation &amp; Single Agent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AE2222-7B50-483F-8847-470589846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Simulation 0.133 (left, right), 0.388 (up, down), phase 42(G), 3(Y)</a:t>
            </a:r>
          </a:p>
          <a:p>
            <a:pPr lvl="1"/>
            <a:r>
              <a:rPr lang="en-US" altLang="ko-KR" dirty="0"/>
              <a:t>The number of arrived number: 8295 (no via), 8794 (via)</a:t>
            </a:r>
          </a:p>
          <a:p>
            <a:r>
              <a:rPr lang="en-US" altLang="ko-KR" dirty="0"/>
              <a:t>Experiment(Single-Agent Model)</a:t>
            </a:r>
          </a:p>
          <a:p>
            <a:pPr lvl="1"/>
            <a:r>
              <a:rPr lang="en-US" altLang="ko-KR" dirty="0"/>
              <a:t>The number of average arrived number: 9060 (no via), 9281 (via)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ADE9BD-6737-478A-842C-B44580978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832"/>
          <a:stretch/>
        </p:blipFill>
        <p:spPr>
          <a:xfrm>
            <a:off x="784959" y="3875468"/>
            <a:ext cx="2604193" cy="21946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9797318-B79E-4687-A387-4356B0669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500" r="462"/>
          <a:stretch/>
        </p:blipFill>
        <p:spPr>
          <a:xfrm>
            <a:off x="3496777" y="3816744"/>
            <a:ext cx="2599223" cy="21345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4B9553B-4A3B-4D0C-8C57-37273168D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625" y="3816744"/>
            <a:ext cx="2877075" cy="2666976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91C11B8D-054C-4A2A-A742-C9B15BCFF850}"/>
              </a:ext>
            </a:extLst>
          </p:cNvPr>
          <p:cNvSpPr/>
          <p:nvPr/>
        </p:nvSpPr>
        <p:spPr>
          <a:xfrm>
            <a:off x="7390773" y="4875606"/>
            <a:ext cx="486000" cy="4849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A7C8EC-1B9E-4553-9559-CCFFB5D190F1}"/>
              </a:ext>
            </a:extLst>
          </p:cNvPr>
          <p:cNvSpPr txBox="1"/>
          <p:nvPr/>
        </p:nvSpPr>
        <p:spPr>
          <a:xfrm>
            <a:off x="7767462" y="4506274"/>
            <a:ext cx="10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Agent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07706BC-ADE4-4039-9313-B24896652455}"/>
              </a:ext>
            </a:extLst>
          </p:cNvPr>
          <p:cNvCxnSpPr>
            <a:cxnSpLocks/>
          </p:cNvCxnSpPr>
          <p:nvPr/>
        </p:nvCxnSpPr>
        <p:spPr>
          <a:xfrm>
            <a:off x="5807977" y="2917433"/>
            <a:ext cx="576045" cy="4026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88701D-C772-4582-9CE0-504F27BF1056}"/>
              </a:ext>
            </a:extLst>
          </p:cNvPr>
          <p:cNvSpPr txBox="1"/>
          <p:nvPr/>
        </p:nvSpPr>
        <p:spPr>
          <a:xfrm>
            <a:off x="6308521" y="2917433"/>
            <a:ext cx="178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5~8% Increase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1F4C2A-1560-4D9A-9C8E-21BDC81BD95C}"/>
              </a:ext>
            </a:extLst>
          </p:cNvPr>
          <p:cNvSpPr txBox="1"/>
          <p:nvPr/>
        </p:nvSpPr>
        <p:spPr>
          <a:xfrm>
            <a:off x="7575258" y="6012428"/>
            <a:ext cx="96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300m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53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14280-C1D3-4238-82D2-DFD2A770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 between Simulation &amp; Decentralized Agents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E0773E-A351-4AC9-9D53-F3C6DC0BE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Simulation 0.133 (left, right), 0.388 (up, down), phase 20(G), 3(y)</a:t>
            </a:r>
          </a:p>
          <a:p>
            <a:pPr lvl="1"/>
            <a:r>
              <a:rPr lang="en-US" altLang="ko-KR" dirty="0"/>
              <a:t>The number of arrived number: 9474 (no via), 9765(via)</a:t>
            </a:r>
          </a:p>
          <a:p>
            <a:r>
              <a:rPr lang="en-US" altLang="ko-KR" dirty="0"/>
              <a:t>Experiment(Decentralized Agents Model)</a:t>
            </a:r>
          </a:p>
          <a:p>
            <a:pPr lvl="1"/>
            <a:r>
              <a:rPr lang="en-US" altLang="ko-KR" dirty="0"/>
              <a:t>The number of avg arrived number: 10600(no via, blue), 10800 (via, orange)</a:t>
            </a:r>
          </a:p>
          <a:p>
            <a:pPr lvl="1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0508C2-BD1D-42DE-918E-E3F644040B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5"/>
          <a:stretch/>
        </p:blipFill>
        <p:spPr>
          <a:xfrm>
            <a:off x="906517" y="5191273"/>
            <a:ext cx="6744243" cy="16667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1E187F-3055-4637-803D-D7608B887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517" y="3639481"/>
            <a:ext cx="6744243" cy="1626708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9335D71-2032-46B2-82F6-3209B8614A31}"/>
              </a:ext>
            </a:extLst>
          </p:cNvPr>
          <p:cNvCxnSpPr>
            <a:cxnSpLocks/>
          </p:cNvCxnSpPr>
          <p:nvPr/>
        </p:nvCxnSpPr>
        <p:spPr>
          <a:xfrm>
            <a:off x="5807977" y="2917433"/>
            <a:ext cx="617990" cy="40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9AA8F2-DA5C-46CD-B1C1-719FB2DC50C5}"/>
              </a:ext>
            </a:extLst>
          </p:cNvPr>
          <p:cNvSpPr txBox="1"/>
          <p:nvPr/>
        </p:nvSpPr>
        <p:spPr>
          <a:xfrm>
            <a:off x="6308521" y="2917433"/>
            <a:ext cx="198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10~11% Increase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508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64D48-3268-4030-91EC-466074A49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3x3Grid Decentralized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with Practical</a:t>
            </a:r>
            <a:r>
              <a:rPr lang="ko-KR" altLang="en-US" dirty="0"/>
              <a:t> </a:t>
            </a:r>
            <a:r>
              <a:rPr lang="en-US" altLang="ko-KR" dirty="0"/>
              <a:t>Restraints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CD6EE-0684-4774-A58A-2F4E9A624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Condition(seed fixed)</a:t>
            </a:r>
          </a:p>
          <a:p>
            <a:pPr lvl="1"/>
            <a:r>
              <a:rPr lang="en-US" altLang="ko-KR" dirty="0"/>
              <a:t>Random routing vehicle generation (period 0.8), scale 1.1 (by randomTrips.py)</a:t>
            </a:r>
          </a:p>
          <a:p>
            <a:pPr lvl="1"/>
            <a:r>
              <a:rPr lang="en-US" altLang="ko-KR" dirty="0"/>
              <a:t>9 Decentralized Agents(No offsets, Update Asynchronously)</a:t>
            </a:r>
          </a:p>
          <a:p>
            <a:pPr lvl="1"/>
            <a:r>
              <a:rPr lang="en-US" altLang="ko-KR" dirty="0"/>
              <a:t>4 Phases(Vertical/Horizontal</a:t>
            </a:r>
            <a:r>
              <a:rPr lang="ko-KR" altLang="en-US" dirty="0"/>
              <a:t> </a:t>
            </a:r>
            <a:r>
              <a:rPr lang="en-US" altLang="ko-KR" dirty="0"/>
              <a:t>straight and left) 37s each, followed by all yellow 3s</a:t>
            </a:r>
          </a:p>
          <a:p>
            <a:pPr lvl="1"/>
            <a:r>
              <a:rPr lang="en-US" altLang="ko-KR" dirty="0"/>
              <a:t>Model applied min/max duration(28s,49s) and phase period(160s)</a:t>
            </a:r>
          </a:p>
          <a:p>
            <a:r>
              <a:rPr lang="en-US" altLang="ko-KR" dirty="0"/>
              <a:t>State</a:t>
            </a:r>
          </a:p>
          <a:p>
            <a:pPr lvl="1"/>
            <a:r>
              <a:rPr lang="en-US" altLang="ko-KR" dirty="0"/>
              <a:t>The number of inflow vehicles from each inflow edge(left, straight)</a:t>
            </a:r>
          </a:p>
          <a:p>
            <a:pPr lvl="1"/>
            <a:r>
              <a:rPr lang="en-US" altLang="ko-KR" dirty="0"/>
              <a:t>Update current phase demand info from end of current phase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858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BD0C1-A4F9-4C8E-AD87-096B10556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3x3Grid Decentralized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with Practical</a:t>
            </a:r>
            <a:r>
              <a:rPr lang="ko-KR" altLang="en-US" dirty="0"/>
              <a:t> </a:t>
            </a:r>
            <a:r>
              <a:rPr lang="en-US" altLang="ko-KR" dirty="0"/>
              <a:t>Restraints</a:t>
            </a:r>
            <a:br>
              <a:rPr lang="en-US" altLang="ko-KR" dirty="0"/>
            </a:b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348E7CD-BD06-4087-85F9-CDA38D7714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Action</a:t>
                </a:r>
              </a:p>
              <a:p>
                <a:pPr lvl="1"/>
                <a:r>
                  <a:rPr lang="en-US" altLang="ko-KR" dirty="0"/>
                  <a:t>Common phase-based ratio discrete distribution</a:t>
                </a:r>
              </a:p>
              <a:p>
                <a:pPr lvl="1"/>
                <a:r>
                  <a:rPr lang="en-US" altLang="ko-KR" dirty="0"/>
                  <a:t>2 Actions/agent = time action, rate action</a:t>
                </a:r>
              </a:p>
              <a:p>
                <a:r>
                  <a:rPr lang="en-US" altLang="ko-KR" dirty="0"/>
                  <a:t>Action Space</a:t>
                </a:r>
              </a:p>
              <a:p>
                <a:pPr lvl="1"/>
                <a:r>
                  <a:rPr lang="en-US" altLang="ko-KR" dirty="0"/>
                  <a:t>Time action space: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</m:t>
                    </m:r>
                    <m:limLow>
                      <m:limLow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lim>
                    </m:limLow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phaseM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𝑐𝑜𝑚𝑚𝑜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𝑐𝑜𝑚𝑚𝑜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𝑝h𝑎𝑠𝑒𝑀𝑖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Rate action space: 18, distributing time action ex) [0,1,0,-1],[0,0,0,0],[1,1,-1,-1]</a:t>
                </a:r>
              </a:p>
              <a:p>
                <a:r>
                  <a:rPr lang="en-US" altLang="ko-KR" dirty="0"/>
                  <a:t>Reward</a:t>
                </a:r>
              </a:p>
              <a:p>
                <a:pPr lvl="1"/>
                <a:r>
                  <a:rPr lang="en-US" altLang="ko-KR" dirty="0"/>
                  <a:t>Reward= -Pressure = (inflow </a:t>
                </a:r>
                <a:r>
                  <a:rPr lang="en-US" altLang="ko-KR" dirty="0" err="1"/>
                  <a:t>HaltingNumber</a:t>
                </a:r>
                <a:r>
                  <a:rPr lang="en-US" altLang="ko-KR" dirty="0"/>
                  <a:t> – outflow </a:t>
                </a:r>
                <a:r>
                  <a:rPr lang="en-US" altLang="ko-KR" dirty="0" err="1"/>
                  <a:t>VehicleNumber</a:t>
                </a:r>
                <a:r>
                  <a:rPr lang="en-US" altLang="ko-KR" dirty="0"/>
                  <a:t>)</a:t>
                </a:r>
              </a:p>
              <a:p>
                <a:pPr lvl="1"/>
                <a:r>
                  <a:rPr lang="en-US" altLang="ko-KR" dirty="0"/>
                  <a:t>If action is beyond the threshold(min/max duration), give penalties</a:t>
                </a:r>
              </a:p>
              <a:p>
                <a:pPr lvl="1"/>
                <a:r>
                  <a:rPr lang="en-US" altLang="ko-KR" dirty="0"/>
                  <a:t>Update end of phase period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348E7CD-BD06-4087-85F9-CDA38D7714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 b="-7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95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A7521-F0B7-4081-927B-7E6F3D1B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3x3Grid Decentralized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with Practical</a:t>
            </a:r>
            <a:r>
              <a:rPr lang="ko-KR" altLang="en-US" dirty="0"/>
              <a:t> </a:t>
            </a:r>
            <a:r>
              <a:rPr lang="en-US" altLang="ko-KR" dirty="0"/>
              <a:t>Restraints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E84B35-C853-4134-BE56-E4704DBBA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680981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181</TotalTime>
  <Words>500</Words>
  <Application>Microsoft Office PowerPoint</Application>
  <PresentationFormat>와이드스크린</PresentationFormat>
  <Paragraphs>58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맑은 고딕</vt:lpstr>
      <vt:lpstr>Arial</vt:lpstr>
      <vt:lpstr>Cambria Math</vt:lpstr>
      <vt:lpstr>Trebuchet MS</vt:lpstr>
      <vt:lpstr>Wingdings</vt:lpstr>
      <vt:lpstr>Wingdings 3</vt:lpstr>
      <vt:lpstr>패싯</vt:lpstr>
      <vt:lpstr>신호 최적화 최종발표</vt:lpstr>
      <vt:lpstr>Contents</vt:lpstr>
      <vt:lpstr>3x3Grid Single-Agent/Decentralized Model  without Restraints(Depreciated)</vt:lpstr>
      <vt:lpstr>Comparison between Simulation &amp; Single Agent</vt:lpstr>
      <vt:lpstr>Comparison between Simulation &amp; Decentralized Agents</vt:lpstr>
      <vt:lpstr>3x3Grid Decentralized Model with Practical Restraints </vt:lpstr>
      <vt:lpstr>3x3Grid Decentralized Model with Practical Restraints </vt:lpstr>
      <vt:lpstr>3x3Grid Decentralized Model with Practical Restraints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신호 최적화 최종발표</dc:title>
  <dc:creator>강민수</dc:creator>
  <cp:lastModifiedBy>강민수</cp:lastModifiedBy>
  <cp:revision>15</cp:revision>
  <dcterms:created xsi:type="dcterms:W3CDTF">2021-02-18T02:05:40Z</dcterms:created>
  <dcterms:modified xsi:type="dcterms:W3CDTF">2021-02-19T08:56:28Z</dcterms:modified>
</cp:coreProperties>
</file>