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0" r:id="rId8"/>
    <p:sldId id="267" r:id="rId9"/>
    <p:sldId id="266" r:id="rId10"/>
    <p:sldId id="261" r:id="rId11"/>
    <p:sldId id="265" r:id="rId12"/>
    <p:sldId id="269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800100" indent="-342900">
              <a:buFont typeface="+mj-lt"/>
              <a:buAutoNum type="arabicPeriod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257300" indent="-342900">
              <a:buFont typeface="+mj-lt"/>
              <a:buAutoNum type="arabicParenR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buFont typeface="Wingdings" panose="05000000000000000000" pitchFamily="2" charset="2"/>
              <a:buChar char="l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326F8-DDD8-4AFF-97B0-BAF4F23BC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신호 최적화 최종발표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7A877C-6CD4-4D54-B6B2-9D997A777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ETRI</a:t>
            </a:r>
            <a:r>
              <a:rPr lang="ko-KR" altLang="en-US" dirty="0"/>
              <a:t>연구연수생 강민수</a:t>
            </a:r>
          </a:p>
        </p:txBody>
      </p:sp>
    </p:spTree>
    <p:extLst>
      <p:ext uri="{BB962C8B-B14F-4D97-AF65-F5344CB8AC3E}">
        <p14:creationId xmlns:p14="http://schemas.microsoft.com/office/powerpoint/2010/main" val="183940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A7521-F0B7-4081-927B-7E6F3D1B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84B35-C853-4134-BE56-E4704DBBA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16995" cy="3880773"/>
          </a:xfrm>
        </p:spPr>
        <p:txBody>
          <a:bodyPr/>
          <a:lstStyle/>
          <a:p>
            <a:r>
              <a:rPr lang="en-US" altLang="ko-KR" dirty="0"/>
              <a:t> 3x3 grid</a:t>
            </a:r>
          </a:p>
          <a:p>
            <a:pPr lvl="1"/>
            <a:r>
              <a:rPr lang="en-US" altLang="ko-KR" dirty="0"/>
              <a:t>9 Agents</a:t>
            </a:r>
          </a:p>
          <a:p>
            <a:pPr lvl="1"/>
            <a:r>
              <a:rPr lang="en-US" altLang="ko-KR" dirty="0"/>
              <a:t>Random Routing Generation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1 period, 1.5 scaled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8E84B35-C853-4134-BE56-E4704DBBA595}"/>
              </a:ext>
            </a:extLst>
          </p:cNvPr>
          <p:cNvSpPr txBox="1">
            <a:spLocks/>
          </p:cNvSpPr>
          <p:nvPr/>
        </p:nvSpPr>
        <p:spPr>
          <a:xfrm>
            <a:off x="5060769" y="2160589"/>
            <a:ext cx="431699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8001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2573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arenR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</a:t>
            </a:r>
            <a:r>
              <a:rPr lang="en-US" altLang="ko-KR" dirty="0" err="1"/>
              <a:t>Dunsan</a:t>
            </a:r>
            <a:endParaRPr lang="en-US" altLang="ko-KR" dirty="0"/>
          </a:p>
          <a:p>
            <a:pPr lvl="1"/>
            <a:r>
              <a:rPr lang="en-US" altLang="ko-KR" dirty="0"/>
              <a:t>11 Agents</a:t>
            </a:r>
          </a:p>
          <a:p>
            <a:pPr lvl="1"/>
            <a:r>
              <a:rPr lang="en-US" altLang="ko-KR" dirty="0"/>
              <a:t>Real Demand based training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0-3am, 2.0 scaled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402" b="11548"/>
          <a:stretch/>
        </p:blipFill>
        <p:spPr>
          <a:xfrm>
            <a:off x="6916831" y="1939056"/>
            <a:ext cx="2796732" cy="1041354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39722"/>
              </p:ext>
            </p:extLst>
          </p:nvPr>
        </p:nvGraphicFramePr>
        <p:xfrm>
          <a:off x="5384940" y="3579104"/>
          <a:ext cx="4160723" cy="2118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33">
                  <a:extLst>
                    <a:ext uri="{9D8B030D-6E8A-4147-A177-3AD203B41FA5}">
                      <a16:colId xmlns:a16="http://schemas.microsoft.com/office/drawing/2014/main" val="3455510951"/>
                    </a:ext>
                  </a:extLst>
                </a:gridCol>
                <a:gridCol w="1336866">
                  <a:extLst>
                    <a:ext uri="{9D8B030D-6E8A-4147-A177-3AD203B41FA5}">
                      <a16:colId xmlns:a16="http://schemas.microsoft.com/office/drawing/2014/main" val="718858861"/>
                    </a:ext>
                  </a:extLst>
                </a:gridCol>
                <a:gridCol w="1672524">
                  <a:extLst>
                    <a:ext uri="{9D8B030D-6E8A-4147-A177-3AD203B41FA5}">
                      <a16:colId xmlns:a16="http://schemas.microsoft.com/office/drawing/2014/main" val="3835679529"/>
                    </a:ext>
                  </a:extLst>
                </a:gridCol>
              </a:tblGrid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Avg</a:t>
                      </a:r>
                      <a:r>
                        <a:rPr lang="en-US" altLang="ko-KR" sz="1600" baseline="0" dirty="0"/>
                        <a:t> Value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Simulation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Decentralized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13489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Travel Time</a:t>
                      </a:r>
                    </a:p>
                    <a:p>
                      <a:pPr latinLnBrk="1"/>
                      <a:r>
                        <a:rPr lang="en-US" altLang="ko-KR" sz="1200" dirty="0"/>
                        <a:t>(per edge)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13.82s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14.52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75826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Velocity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5.93m/s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5.769m/s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64071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Waiting Time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(whole</a:t>
                      </a:r>
                      <a:r>
                        <a:rPr lang="en-US" altLang="ko-KR" sz="1200" baseline="0" dirty="0"/>
                        <a:t> trip)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495.5s/</a:t>
                      </a:r>
                      <a:r>
                        <a:rPr lang="en-US" altLang="ko-KR" sz="1600" dirty="0" err="1"/>
                        <a:t>veh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534.1s/</a:t>
                      </a:r>
                      <a:r>
                        <a:rPr lang="en-US" altLang="ko-KR" sz="1600" dirty="0" err="1"/>
                        <a:t>veh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17479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Arrived </a:t>
                      </a:r>
                      <a:r>
                        <a:rPr lang="en-US" altLang="ko-KR" sz="1200" dirty="0" err="1"/>
                        <a:t>Num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10951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10863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29328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39802"/>
              </p:ext>
            </p:extLst>
          </p:nvPr>
        </p:nvGraphicFramePr>
        <p:xfrm>
          <a:off x="678267" y="3590725"/>
          <a:ext cx="4156848" cy="171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33">
                  <a:extLst>
                    <a:ext uri="{9D8B030D-6E8A-4147-A177-3AD203B41FA5}">
                      <a16:colId xmlns:a16="http://schemas.microsoft.com/office/drawing/2014/main" val="3455510951"/>
                    </a:ext>
                  </a:extLst>
                </a:gridCol>
                <a:gridCol w="1335573">
                  <a:extLst>
                    <a:ext uri="{9D8B030D-6E8A-4147-A177-3AD203B41FA5}">
                      <a16:colId xmlns:a16="http://schemas.microsoft.com/office/drawing/2014/main" val="718858861"/>
                    </a:ext>
                  </a:extLst>
                </a:gridCol>
                <a:gridCol w="1669942">
                  <a:extLst>
                    <a:ext uri="{9D8B030D-6E8A-4147-A177-3AD203B41FA5}">
                      <a16:colId xmlns:a16="http://schemas.microsoft.com/office/drawing/2014/main" val="3835679529"/>
                    </a:ext>
                  </a:extLst>
                </a:gridCol>
              </a:tblGrid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Avg</a:t>
                      </a:r>
                      <a:r>
                        <a:rPr lang="en-US" altLang="ko-KR" sz="1600" baseline="0" dirty="0"/>
                        <a:t> Value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Simulation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Decentralized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13489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Travel Time</a:t>
                      </a:r>
                    </a:p>
                    <a:p>
                      <a:pPr latinLnBrk="1"/>
                      <a:r>
                        <a:rPr lang="en-US" altLang="ko-KR" sz="1200" dirty="0"/>
                        <a:t>(per edge)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25.5s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75826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Velocity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2.13m/s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64071"/>
                  </a:ext>
                </a:extLst>
              </a:tr>
              <a:tr h="4012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Waiting Time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(whole</a:t>
                      </a:r>
                      <a:r>
                        <a:rPr lang="en-US" altLang="ko-KR" sz="1200" baseline="0" dirty="0"/>
                        <a:t> trip)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4205.5s/</a:t>
                      </a:r>
                      <a:r>
                        <a:rPr lang="en-US" altLang="ko-KR" sz="1600" dirty="0" err="1"/>
                        <a:t>veh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1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8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Dunsan</a:t>
            </a:r>
            <a:r>
              <a:rPr lang="en-US" altLang="ko-KR" dirty="0"/>
              <a:t> Decentralized CNN/CNN-reduced Model with Practical Restraints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CNN based Decentralized Model</a:t>
            </a:r>
          </a:p>
          <a:p>
            <a:pPr lvl="1"/>
            <a:r>
              <a:rPr lang="en-US" altLang="ko-KR" dirty="0"/>
              <a:t>CNN: Convolution Neural Network</a:t>
            </a:r>
          </a:p>
          <a:p>
            <a:pPr lvl="2"/>
            <a:r>
              <a:rPr lang="en-US" altLang="ko-KR" dirty="0"/>
              <a:t>Feature extraction in selected region </a:t>
            </a:r>
            <a:r>
              <a:rPr lang="en-US" altLang="ko-KR" dirty="0">
                <a:sym typeface="Wingdings" panose="05000000000000000000" pitchFamily="2" charset="2"/>
              </a:rPr>
              <a:t> Apply to intersection information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Advantage: less parameters than Fully Connected Network  </a:t>
            </a:r>
            <a:r>
              <a:rPr lang="en-US" altLang="ko-KR" dirty="0" err="1">
                <a:sym typeface="Wingdings" panose="05000000000000000000" pitchFamily="2" charset="2"/>
              </a:rPr>
              <a:t>Lightweighting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CNN based Model (Feature Extraction)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Current Channel: 8 (zero-padded demand of vehicles from inflow edge)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After CNN, the number of channel: 16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Learning Time: 8h 11m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CNN based Lightweight Model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By using Conv1d, dimensionality reduced to 1 channel with feature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Learning Time: 6h 10m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967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Dunsan</a:t>
            </a:r>
            <a:r>
              <a:rPr lang="en-US" altLang="ko-KR" dirty="0"/>
              <a:t> Decentralized CNN/CNN-reduced Model with Practical Restraints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CNN based model(Single Agent based Model)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D81DCE0-C3BC-4703-9EEE-134F89FB8FFA}"/>
              </a:ext>
            </a:extLst>
          </p:cNvPr>
          <p:cNvGrpSpPr/>
          <p:nvPr/>
        </p:nvGrpSpPr>
        <p:grpSpPr>
          <a:xfrm>
            <a:off x="1534810" y="3288715"/>
            <a:ext cx="180000" cy="310100"/>
            <a:chOff x="2508728" y="2197354"/>
            <a:chExt cx="180000" cy="310100"/>
          </a:xfrm>
        </p:grpSpPr>
        <p:sp>
          <p:nvSpPr>
            <p:cNvPr id="6" name="정육면체 5">
              <a:extLst>
                <a:ext uri="{FF2B5EF4-FFF2-40B4-BE49-F238E27FC236}">
                  <a16:creationId xmlns:a16="http://schemas.microsoft.com/office/drawing/2014/main" id="{3E9E52CB-2C3A-4DFF-9FB9-ADF5C5D08740}"/>
                </a:ext>
              </a:extLst>
            </p:cNvPr>
            <p:cNvSpPr/>
            <p:nvPr/>
          </p:nvSpPr>
          <p:spPr>
            <a:xfrm>
              <a:off x="2508728" y="2327454"/>
              <a:ext cx="180000" cy="180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6A7D97DC-0215-4DA4-93CB-C2713FDA16E8}"/>
                </a:ext>
              </a:extLst>
            </p:cNvPr>
            <p:cNvSpPr/>
            <p:nvPr/>
          </p:nvSpPr>
          <p:spPr>
            <a:xfrm>
              <a:off x="2508728" y="2197354"/>
              <a:ext cx="180000" cy="180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D22EB1-ABFF-434F-9821-4C1DA959BD5E}"/>
              </a:ext>
            </a:extLst>
          </p:cNvPr>
          <p:cNvGrpSpPr/>
          <p:nvPr/>
        </p:nvGrpSpPr>
        <p:grpSpPr>
          <a:xfrm>
            <a:off x="1534810" y="3936162"/>
            <a:ext cx="180000" cy="310100"/>
            <a:chOff x="2603978" y="3105404"/>
            <a:chExt cx="180000" cy="3101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66EF86FE-579D-42D8-BEB1-DBFA2E31C4CD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정육면체 9">
              <a:extLst>
                <a:ext uri="{FF2B5EF4-FFF2-40B4-BE49-F238E27FC236}">
                  <a16:creationId xmlns:a16="http://schemas.microsoft.com/office/drawing/2014/main" id="{DD10A0BB-237C-4E8A-A5BB-14C1AF4D7DF2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975A180-116B-4C2D-9572-D5649C44A19C}"/>
              </a:ext>
            </a:extLst>
          </p:cNvPr>
          <p:cNvGrpSpPr/>
          <p:nvPr/>
        </p:nvGrpSpPr>
        <p:grpSpPr>
          <a:xfrm>
            <a:off x="1534810" y="4583609"/>
            <a:ext cx="180000" cy="310100"/>
            <a:chOff x="2603978" y="3105404"/>
            <a:chExt cx="180000" cy="3101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455B01D4-4533-4A3D-A394-9F831391464D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정육면체 12">
              <a:extLst>
                <a:ext uri="{FF2B5EF4-FFF2-40B4-BE49-F238E27FC236}">
                  <a16:creationId xmlns:a16="http://schemas.microsoft.com/office/drawing/2014/main" id="{8E8668F5-02B2-441D-8B85-575EB79CC1DD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8C48D8-6554-494B-98E2-3F70CD15870F}"/>
              </a:ext>
            </a:extLst>
          </p:cNvPr>
          <p:cNvGrpSpPr/>
          <p:nvPr/>
        </p:nvGrpSpPr>
        <p:grpSpPr>
          <a:xfrm>
            <a:off x="1528460" y="5231056"/>
            <a:ext cx="180000" cy="310100"/>
            <a:chOff x="2603978" y="3105404"/>
            <a:chExt cx="180000" cy="3101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B29F1270-5224-4FAD-A2AE-AB84AE771946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2BECEB3C-98A7-4684-AC24-7011460D6986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2407DC3-FA95-40E9-A970-BAA30B3CAA5F}"/>
              </a:ext>
            </a:extLst>
          </p:cNvPr>
          <p:cNvGrpSpPr/>
          <p:nvPr/>
        </p:nvGrpSpPr>
        <p:grpSpPr>
          <a:xfrm>
            <a:off x="2947924" y="4704326"/>
            <a:ext cx="471190" cy="607470"/>
            <a:chOff x="4429685" y="2317996"/>
            <a:chExt cx="471190" cy="607470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D6F81F9-CEF0-4009-8EC8-436A9B674F09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696D2838-FBD5-4A19-AFA8-5863E2582FE7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5" name="정육면체 54">
                  <a:extLst>
                    <a:ext uri="{FF2B5EF4-FFF2-40B4-BE49-F238E27FC236}">
                      <a16:creationId xmlns:a16="http://schemas.microsoft.com/office/drawing/2014/main" id="{AC86CA83-7B60-4F02-A4BC-D32F2C61B7DC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정육면체 55">
                  <a:extLst>
                    <a:ext uri="{FF2B5EF4-FFF2-40B4-BE49-F238E27FC236}">
                      <a16:creationId xmlns:a16="http://schemas.microsoft.com/office/drawing/2014/main" id="{CB1400E8-78A9-44D8-85CA-58195A83207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21F840B-CB0A-44CB-BB15-70C5DA73FC41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53" name="정육면체 52">
                  <a:extLst>
                    <a:ext uri="{FF2B5EF4-FFF2-40B4-BE49-F238E27FC236}">
                      <a16:creationId xmlns:a16="http://schemas.microsoft.com/office/drawing/2014/main" id="{FADED308-EC6E-4514-9584-55A87F1013A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정육면체 53">
                  <a:extLst>
                    <a:ext uri="{FF2B5EF4-FFF2-40B4-BE49-F238E27FC236}">
                      <a16:creationId xmlns:a16="http://schemas.microsoft.com/office/drawing/2014/main" id="{3E8E4100-27E3-4AED-8F94-F107D98DFA3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B81045EC-DA70-4DDE-B6AB-B70D4DF1B3D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1" name="정육면체 50">
                  <a:extLst>
                    <a:ext uri="{FF2B5EF4-FFF2-40B4-BE49-F238E27FC236}">
                      <a16:creationId xmlns:a16="http://schemas.microsoft.com/office/drawing/2014/main" id="{B3866C50-B427-4D5B-BDB9-F2469ECA9994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정육면체 51">
                  <a:extLst>
                    <a:ext uri="{FF2B5EF4-FFF2-40B4-BE49-F238E27FC236}">
                      <a16:creationId xmlns:a16="http://schemas.microsoft.com/office/drawing/2014/main" id="{25FD30EF-5F21-4267-B03C-2FAD360D987B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8B820C28-844B-4092-8097-926D766739FE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49" name="정육면체 48">
                  <a:extLst>
                    <a:ext uri="{FF2B5EF4-FFF2-40B4-BE49-F238E27FC236}">
                      <a16:creationId xmlns:a16="http://schemas.microsoft.com/office/drawing/2014/main" id="{C7AC4693-54EC-498C-A472-3FD4E8DEB4A0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정육면체 49">
                  <a:extLst>
                    <a:ext uri="{FF2B5EF4-FFF2-40B4-BE49-F238E27FC236}">
                      <a16:creationId xmlns:a16="http://schemas.microsoft.com/office/drawing/2014/main" id="{56F73FA2-3B87-4301-98B3-1469A5B338F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051554D-F4C4-4037-9C4F-B3D7F60C0779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1D711E12-581F-424D-8B4C-DDE19C69804F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43" name="정육면체 42">
                  <a:extLst>
                    <a:ext uri="{FF2B5EF4-FFF2-40B4-BE49-F238E27FC236}">
                      <a16:creationId xmlns:a16="http://schemas.microsoft.com/office/drawing/2014/main" id="{5A2853AC-EC0B-4AF2-B2F8-2645FBAD612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정육면체 43">
                  <a:extLst>
                    <a:ext uri="{FF2B5EF4-FFF2-40B4-BE49-F238E27FC236}">
                      <a16:creationId xmlns:a16="http://schemas.microsoft.com/office/drawing/2014/main" id="{2E3D22E5-7EBB-4114-B2A3-2B5E45DF273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C1D56D04-B1D6-4D8C-971A-7FD26877FFB5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41" name="정육면체 40">
                  <a:extLst>
                    <a:ext uri="{FF2B5EF4-FFF2-40B4-BE49-F238E27FC236}">
                      <a16:creationId xmlns:a16="http://schemas.microsoft.com/office/drawing/2014/main" id="{F520D035-2013-40B1-8EE2-F55570A0F11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정육면체 41">
                  <a:extLst>
                    <a:ext uri="{FF2B5EF4-FFF2-40B4-BE49-F238E27FC236}">
                      <a16:creationId xmlns:a16="http://schemas.microsoft.com/office/drawing/2014/main" id="{DD9A2F5C-0E09-4F43-ABAE-34A2D00AFBE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84652B5-7CA6-4391-997A-DFF5D0830244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39" name="정육면체 38">
                  <a:extLst>
                    <a:ext uri="{FF2B5EF4-FFF2-40B4-BE49-F238E27FC236}">
                      <a16:creationId xmlns:a16="http://schemas.microsoft.com/office/drawing/2014/main" id="{FD038192-7BAA-443D-ABDF-F559CA871DEB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정육면체 39">
                  <a:extLst>
                    <a:ext uri="{FF2B5EF4-FFF2-40B4-BE49-F238E27FC236}">
                      <a16:creationId xmlns:a16="http://schemas.microsoft.com/office/drawing/2014/main" id="{C3896C7A-CE3C-4465-95C3-0FD21FB491F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67AF05E5-C97A-4CBA-83AF-1402EA0C09C1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37" name="정육면체 36">
                  <a:extLst>
                    <a:ext uri="{FF2B5EF4-FFF2-40B4-BE49-F238E27FC236}">
                      <a16:creationId xmlns:a16="http://schemas.microsoft.com/office/drawing/2014/main" id="{76F0C000-E68C-4201-8A62-66BE52F4488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정육면체 37">
                  <a:extLst>
                    <a:ext uri="{FF2B5EF4-FFF2-40B4-BE49-F238E27FC236}">
                      <a16:creationId xmlns:a16="http://schemas.microsoft.com/office/drawing/2014/main" id="{AC746DB4-4282-430D-83FE-CBE2D19EB06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7220F71-3BB4-4B5B-ADA2-0D406C04B94A}"/>
              </a:ext>
            </a:extLst>
          </p:cNvPr>
          <p:cNvGrpSpPr/>
          <p:nvPr/>
        </p:nvGrpSpPr>
        <p:grpSpPr>
          <a:xfrm>
            <a:off x="2947599" y="3744068"/>
            <a:ext cx="471190" cy="607470"/>
            <a:chOff x="4429685" y="2317996"/>
            <a:chExt cx="471190" cy="607470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E355364B-CBBD-45FF-9761-5303924A22A8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D0DDCA1F-08E1-45AA-9613-C670DF126572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2" name="정육면체 81">
                  <a:extLst>
                    <a:ext uri="{FF2B5EF4-FFF2-40B4-BE49-F238E27FC236}">
                      <a16:creationId xmlns:a16="http://schemas.microsoft.com/office/drawing/2014/main" id="{98870647-3713-4A0E-B334-739849E381B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정육면체 82">
                  <a:extLst>
                    <a:ext uri="{FF2B5EF4-FFF2-40B4-BE49-F238E27FC236}">
                      <a16:creationId xmlns:a16="http://schemas.microsoft.com/office/drawing/2014/main" id="{981FC5A8-99DE-40ED-A21B-CBD6B0106E19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8DBF61B-12EE-43FD-8E8F-214A068FBECD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80" name="정육면체 79">
                  <a:extLst>
                    <a:ext uri="{FF2B5EF4-FFF2-40B4-BE49-F238E27FC236}">
                      <a16:creationId xmlns:a16="http://schemas.microsoft.com/office/drawing/2014/main" id="{F95F1609-A44A-49A6-B316-F7E2FE2F6B17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정육면체 80">
                  <a:extLst>
                    <a:ext uri="{FF2B5EF4-FFF2-40B4-BE49-F238E27FC236}">
                      <a16:creationId xmlns:a16="http://schemas.microsoft.com/office/drawing/2014/main" id="{71C10068-A61A-4043-A6D4-7D2044EE679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8234D96B-2ACA-47F6-82C2-039F06B46A65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78" name="정육면체 77">
                  <a:extLst>
                    <a:ext uri="{FF2B5EF4-FFF2-40B4-BE49-F238E27FC236}">
                      <a16:creationId xmlns:a16="http://schemas.microsoft.com/office/drawing/2014/main" id="{B6229A8B-D861-4900-9C04-87CDF8796219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정육면체 78">
                  <a:extLst>
                    <a:ext uri="{FF2B5EF4-FFF2-40B4-BE49-F238E27FC236}">
                      <a16:creationId xmlns:a16="http://schemas.microsoft.com/office/drawing/2014/main" id="{67E91737-2B3C-4CEF-BBA3-D8F5A3D6959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0226A6F8-7913-4909-BA6E-74EA575B94E4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76" name="정육면체 75">
                  <a:extLst>
                    <a:ext uri="{FF2B5EF4-FFF2-40B4-BE49-F238E27FC236}">
                      <a16:creationId xmlns:a16="http://schemas.microsoft.com/office/drawing/2014/main" id="{544E3F96-F7EC-4DCE-B406-F2E71CA91C5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정육면체 76">
                  <a:extLst>
                    <a:ext uri="{FF2B5EF4-FFF2-40B4-BE49-F238E27FC236}">
                      <a16:creationId xmlns:a16="http://schemas.microsoft.com/office/drawing/2014/main" id="{DEDB1831-219C-4995-9DDB-46E42B062BB7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EF543562-6533-4297-B2C8-443E025A1B38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F5D56B79-C54D-4616-875A-B8699FBE1C53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70" name="정육면체 69">
                  <a:extLst>
                    <a:ext uri="{FF2B5EF4-FFF2-40B4-BE49-F238E27FC236}">
                      <a16:creationId xmlns:a16="http://schemas.microsoft.com/office/drawing/2014/main" id="{1CB6C066-062C-4083-BDBB-8CE350DA27A8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정육면체 70">
                  <a:extLst>
                    <a:ext uri="{FF2B5EF4-FFF2-40B4-BE49-F238E27FC236}">
                      <a16:creationId xmlns:a16="http://schemas.microsoft.com/office/drawing/2014/main" id="{F400564D-92CD-4A8C-9180-F12597E97EC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79458309-622E-4DDF-8A2A-1333DAE2BB4F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68" name="정육면체 67">
                  <a:extLst>
                    <a:ext uri="{FF2B5EF4-FFF2-40B4-BE49-F238E27FC236}">
                      <a16:creationId xmlns:a16="http://schemas.microsoft.com/office/drawing/2014/main" id="{4EFE57FD-4E63-4115-81C8-3A096AB15AB2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정육면체 68">
                  <a:extLst>
                    <a:ext uri="{FF2B5EF4-FFF2-40B4-BE49-F238E27FC236}">
                      <a16:creationId xmlns:a16="http://schemas.microsoft.com/office/drawing/2014/main" id="{EAE8E323-8692-4ED0-AD3F-7A6870F26AB4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9925F191-2A99-4546-B7E8-C52D4FC0655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66" name="정육면체 65">
                  <a:extLst>
                    <a:ext uri="{FF2B5EF4-FFF2-40B4-BE49-F238E27FC236}">
                      <a16:creationId xmlns:a16="http://schemas.microsoft.com/office/drawing/2014/main" id="{C37945F7-8D4E-4EE9-8994-499E4C38D90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정육면체 66">
                  <a:extLst>
                    <a:ext uri="{FF2B5EF4-FFF2-40B4-BE49-F238E27FC236}">
                      <a16:creationId xmlns:a16="http://schemas.microsoft.com/office/drawing/2014/main" id="{3DF030F5-27B4-45BE-9287-0D5B11AC7E5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383AA0F6-7BE0-4187-98AB-5B9ED5E70192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64" name="정육면체 63">
                  <a:extLst>
                    <a:ext uri="{FF2B5EF4-FFF2-40B4-BE49-F238E27FC236}">
                      <a16:creationId xmlns:a16="http://schemas.microsoft.com/office/drawing/2014/main" id="{5F5D4492-AEDB-400D-8F65-2F1CB9535B6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정육면체 64">
                  <a:extLst>
                    <a:ext uri="{FF2B5EF4-FFF2-40B4-BE49-F238E27FC236}">
                      <a16:creationId xmlns:a16="http://schemas.microsoft.com/office/drawing/2014/main" id="{8AB1452A-1E97-4D7F-AFC6-2693088AD200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C1FD463-6EF8-4084-AC08-5B32ACDE77F4}"/>
              </a:ext>
            </a:extLst>
          </p:cNvPr>
          <p:cNvGrpSpPr/>
          <p:nvPr/>
        </p:nvGrpSpPr>
        <p:grpSpPr>
          <a:xfrm>
            <a:off x="2947599" y="3468715"/>
            <a:ext cx="471190" cy="607470"/>
            <a:chOff x="4429685" y="2317996"/>
            <a:chExt cx="471190" cy="6074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33E22690-2082-49B8-9D60-E6A0424094B4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083E953F-8EA3-4C25-8171-BBE01D7159BB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09" name="정육면체 108">
                  <a:extLst>
                    <a:ext uri="{FF2B5EF4-FFF2-40B4-BE49-F238E27FC236}">
                      <a16:creationId xmlns:a16="http://schemas.microsoft.com/office/drawing/2014/main" id="{FE5B2B0D-1E09-46CA-B7A5-94437D04DA1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정육면체 109">
                  <a:extLst>
                    <a:ext uri="{FF2B5EF4-FFF2-40B4-BE49-F238E27FC236}">
                      <a16:creationId xmlns:a16="http://schemas.microsoft.com/office/drawing/2014/main" id="{37144B2E-984B-4175-BC45-617307BA9B4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80090E94-E6D9-44BA-9A36-2933609BBC16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107" name="정육면체 106">
                  <a:extLst>
                    <a:ext uri="{FF2B5EF4-FFF2-40B4-BE49-F238E27FC236}">
                      <a16:creationId xmlns:a16="http://schemas.microsoft.com/office/drawing/2014/main" id="{11B31E5C-3394-49E0-B0FA-928120309071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정육면체 107">
                  <a:extLst>
                    <a:ext uri="{FF2B5EF4-FFF2-40B4-BE49-F238E27FC236}">
                      <a16:creationId xmlns:a16="http://schemas.microsoft.com/office/drawing/2014/main" id="{4EC51649-F531-496D-875C-BC62F1A8A7DB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A220328B-E6E0-48A9-83C0-C85CBBB592A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05" name="정육면체 104">
                  <a:extLst>
                    <a:ext uri="{FF2B5EF4-FFF2-40B4-BE49-F238E27FC236}">
                      <a16:creationId xmlns:a16="http://schemas.microsoft.com/office/drawing/2014/main" id="{1071A67D-A58A-4301-9D9A-E5B6D3A160B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정육면체 105">
                  <a:extLst>
                    <a:ext uri="{FF2B5EF4-FFF2-40B4-BE49-F238E27FC236}">
                      <a16:creationId xmlns:a16="http://schemas.microsoft.com/office/drawing/2014/main" id="{CC16ED63-B093-40CE-A62C-91CF0231316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0B28CE1D-8777-4ABC-954C-54059AF264D7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103" name="정육면체 102">
                  <a:extLst>
                    <a:ext uri="{FF2B5EF4-FFF2-40B4-BE49-F238E27FC236}">
                      <a16:creationId xmlns:a16="http://schemas.microsoft.com/office/drawing/2014/main" id="{9FC566CB-589E-4584-A28A-EEEF56580FE1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정육면체 103">
                  <a:extLst>
                    <a:ext uri="{FF2B5EF4-FFF2-40B4-BE49-F238E27FC236}">
                      <a16:creationId xmlns:a16="http://schemas.microsoft.com/office/drawing/2014/main" id="{6BE3F296-A783-4D97-85EB-27661DDF3A13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CD955356-0103-4DF6-8CD5-1A1EB2D649A9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10140614-E248-4FE4-9D2E-8EAAF9218FF4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97" name="정육면체 96">
                  <a:extLst>
                    <a:ext uri="{FF2B5EF4-FFF2-40B4-BE49-F238E27FC236}">
                      <a16:creationId xmlns:a16="http://schemas.microsoft.com/office/drawing/2014/main" id="{16509930-C498-4C80-A6C5-47D6945F99F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정육면체 97">
                  <a:extLst>
                    <a:ext uri="{FF2B5EF4-FFF2-40B4-BE49-F238E27FC236}">
                      <a16:creationId xmlns:a16="http://schemas.microsoft.com/office/drawing/2014/main" id="{3B854D41-9B63-448A-9026-65BCAA959094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069DF31F-BE26-4A68-869F-601F68947E9E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95" name="정육면체 94">
                  <a:extLst>
                    <a:ext uri="{FF2B5EF4-FFF2-40B4-BE49-F238E27FC236}">
                      <a16:creationId xmlns:a16="http://schemas.microsoft.com/office/drawing/2014/main" id="{7261BC85-ECF5-4A15-AAEC-E44448C4935D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정육면체 95">
                  <a:extLst>
                    <a:ext uri="{FF2B5EF4-FFF2-40B4-BE49-F238E27FC236}">
                      <a16:creationId xmlns:a16="http://schemas.microsoft.com/office/drawing/2014/main" id="{69BA4F06-BB94-463D-9185-C6997D9918F9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D61814DE-7013-48C5-B879-0827D2633E27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93" name="정육면체 92">
                  <a:extLst>
                    <a:ext uri="{FF2B5EF4-FFF2-40B4-BE49-F238E27FC236}">
                      <a16:creationId xmlns:a16="http://schemas.microsoft.com/office/drawing/2014/main" id="{12666930-7981-4FD3-A4DD-8BBC1A840B4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정육면체 93">
                  <a:extLst>
                    <a:ext uri="{FF2B5EF4-FFF2-40B4-BE49-F238E27FC236}">
                      <a16:creationId xmlns:a16="http://schemas.microsoft.com/office/drawing/2014/main" id="{8867220D-86EE-416C-83A5-1BFA485F775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E5C5063B-764D-41B6-88CF-89BE49B8BCCC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91" name="정육면체 90">
                  <a:extLst>
                    <a:ext uri="{FF2B5EF4-FFF2-40B4-BE49-F238E27FC236}">
                      <a16:creationId xmlns:a16="http://schemas.microsoft.com/office/drawing/2014/main" id="{30F919EC-7DC2-4DE7-B5C8-0DEF6A267989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정육면체 91">
                  <a:extLst>
                    <a:ext uri="{FF2B5EF4-FFF2-40B4-BE49-F238E27FC236}">
                      <a16:creationId xmlns:a16="http://schemas.microsoft.com/office/drawing/2014/main" id="{55A2A14A-62FA-483F-8DA2-1DE06C680DDA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111" name="타원 110">
            <a:extLst>
              <a:ext uri="{FF2B5EF4-FFF2-40B4-BE49-F238E27FC236}">
                <a16:creationId xmlns:a16="http://schemas.microsoft.com/office/drawing/2014/main" id="{A6770A8E-C29B-4122-91E3-53FDF9642B97}"/>
              </a:ext>
            </a:extLst>
          </p:cNvPr>
          <p:cNvSpPr/>
          <p:nvPr/>
        </p:nvSpPr>
        <p:spPr>
          <a:xfrm>
            <a:off x="3153551" y="4382843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A17DD8C-AC3C-4C08-B342-FD859BEE5D82}"/>
              </a:ext>
            </a:extLst>
          </p:cNvPr>
          <p:cNvSpPr/>
          <p:nvPr/>
        </p:nvSpPr>
        <p:spPr>
          <a:xfrm>
            <a:off x="3153551" y="4511249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BDBC9FE1-67E5-4A72-8A13-62E494DEB38C}"/>
              </a:ext>
            </a:extLst>
          </p:cNvPr>
          <p:cNvSpPr/>
          <p:nvPr/>
        </p:nvSpPr>
        <p:spPr>
          <a:xfrm>
            <a:off x="3153551" y="4632951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2" name="그룹 161"/>
          <p:cNvGrpSpPr/>
          <p:nvPr/>
        </p:nvGrpSpPr>
        <p:grpSpPr>
          <a:xfrm>
            <a:off x="5265512" y="3063664"/>
            <a:ext cx="1013175" cy="2417370"/>
            <a:chOff x="4772667" y="3163915"/>
            <a:chExt cx="1013175" cy="2417370"/>
          </a:xfrm>
        </p:grpSpPr>
        <p:sp>
          <p:nvSpPr>
            <p:cNvPr id="114" name="평행 사변형 113">
              <a:extLst>
                <a:ext uri="{FF2B5EF4-FFF2-40B4-BE49-F238E27FC236}">
                  <a16:creationId xmlns:a16="http://schemas.microsoft.com/office/drawing/2014/main" id="{346FF888-F781-4D35-A049-3576EC7FCED3}"/>
                </a:ext>
              </a:extLst>
            </p:cNvPr>
            <p:cNvSpPr/>
            <p:nvPr/>
          </p:nvSpPr>
          <p:spPr>
            <a:xfrm rot="16200000" flipV="1">
              <a:off x="4070570" y="3866012"/>
              <a:ext cx="2112570" cy="708375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평행 사변형 114">
              <a:extLst>
                <a:ext uri="{FF2B5EF4-FFF2-40B4-BE49-F238E27FC236}">
                  <a16:creationId xmlns:a16="http://schemas.microsoft.com/office/drawing/2014/main" id="{E23C0ADB-2584-4E80-A26A-53852579FD95}"/>
                </a:ext>
              </a:extLst>
            </p:cNvPr>
            <p:cNvSpPr/>
            <p:nvPr/>
          </p:nvSpPr>
          <p:spPr>
            <a:xfrm rot="16200000" flipV="1">
              <a:off x="4222970" y="4018412"/>
              <a:ext cx="2112570" cy="708375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평행 사변형 115">
              <a:extLst>
                <a:ext uri="{FF2B5EF4-FFF2-40B4-BE49-F238E27FC236}">
                  <a16:creationId xmlns:a16="http://schemas.microsoft.com/office/drawing/2014/main" id="{B6084F2B-730A-428C-A0AE-B73A02626CAF}"/>
                </a:ext>
              </a:extLst>
            </p:cNvPr>
            <p:cNvSpPr/>
            <p:nvPr/>
          </p:nvSpPr>
          <p:spPr>
            <a:xfrm rot="16200000" flipV="1">
              <a:off x="4375370" y="4170812"/>
              <a:ext cx="2112570" cy="708375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6393083-74ED-4B92-ADD7-29B9230A4C74}"/>
              </a:ext>
            </a:extLst>
          </p:cNvPr>
          <p:cNvGrpSpPr/>
          <p:nvPr/>
        </p:nvGrpSpPr>
        <p:grpSpPr>
          <a:xfrm>
            <a:off x="7783199" y="3963176"/>
            <a:ext cx="690823" cy="1502680"/>
            <a:chOff x="8546777" y="3358970"/>
            <a:chExt cx="782763" cy="1815615"/>
          </a:xfrm>
        </p:grpSpPr>
        <p:sp>
          <p:nvSpPr>
            <p:cNvPr id="118" name="평행 사변형 117">
              <a:extLst>
                <a:ext uri="{FF2B5EF4-FFF2-40B4-BE49-F238E27FC236}">
                  <a16:creationId xmlns:a16="http://schemas.microsoft.com/office/drawing/2014/main" id="{1A4E63C5-85AE-4F14-B039-1C0F12A94637}"/>
                </a:ext>
              </a:extLst>
            </p:cNvPr>
            <p:cNvSpPr/>
            <p:nvPr/>
          </p:nvSpPr>
          <p:spPr>
            <a:xfrm rot="16200000" flipV="1">
              <a:off x="8030351" y="38753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평행 사변형 118">
              <a:extLst>
                <a:ext uri="{FF2B5EF4-FFF2-40B4-BE49-F238E27FC236}">
                  <a16:creationId xmlns:a16="http://schemas.microsoft.com/office/drawing/2014/main" id="{EBA14181-BF6A-423F-B674-FDE84DED93DD}"/>
                </a:ext>
              </a:extLst>
            </p:cNvPr>
            <p:cNvSpPr/>
            <p:nvPr/>
          </p:nvSpPr>
          <p:spPr>
            <a:xfrm rot="16200000" flipV="1">
              <a:off x="8182751" y="40277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평행 사변형 119">
              <a:extLst>
                <a:ext uri="{FF2B5EF4-FFF2-40B4-BE49-F238E27FC236}">
                  <a16:creationId xmlns:a16="http://schemas.microsoft.com/office/drawing/2014/main" id="{0D59FE44-40BA-41FA-90A5-F83553B0D540}"/>
                </a:ext>
              </a:extLst>
            </p:cNvPr>
            <p:cNvSpPr/>
            <p:nvPr/>
          </p:nvSpPr>
          <p:spPr>
            <a:xfrm rot="16200000" flipV="1">
              <a:off x="8335151" y="41801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6857502" y="2689934"/>
            <a:ext cx="617905" cy="1457761"/>
            <a:chOff x="6292397" y="2537632"/>
            <a:chExt cx="782763" cy="1815615"/>
          </a:xfrm>
        </p:grpSpPr>
        <p:sp>
          <p:nvSpPr>
            <p:cNvPr id="122" name="평행 사변형 121">
              <a:extLst>
                <a:ext uri="{FF2B5EF4-FFF2-40B4-BE49-F238E27FC236}">
                  <a16:creationId xmlns:a16="http://schemas.microsoft.com/office/drawing/2014/main" id="{163DBB0A-C445-4C30-B791-4FADBEFC16C8}"/>
                </a:ext>
              </a:extLst>
            </p:cNvPr>
            <p:cNvSpPr/>
            <p:nvPr/>
          </p:nvSpPr>
          <p:spPr>
            <a:xfrm rot="16200000" flipV="1">
              <a:off x="5775971" y="30540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평행 사변형 122">
              <a:extLst>
                <a:ext uri="{FF2B5EF4-FFF2-40B4-BE49-F238E27FC236}">
                  <a16:creationId xmlns:a16="http://schemas.microsoft.com/office/drawing/2014/main" id="{9010345D-8BD1-4D91-93DE-CBCAA938C915}"/>
                </a:ext>
              </a:extLst>
            </p:cNvPr>
            <p:cNvSpPr/>
            <p:nvPr/>
          </p:nvSpPr>
          <p:spPr>
            <a:xfrm rot="16200000" flipV="1">
              <a:off x="5928371" y="32064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평행 사변형 123">
              <a:extLst>
                <a:ext uri="{FF2B5EF4-FFF2-40B4-BE49-F238E27FC236}">
                  <a16:creationId xmlns:a16="http://schemas.microsoft.com/office/drawing/2014/main" id="{1683D6F2-3A9A-4407-9B9D-8F66D3D86086}"/>
                </a:ext>
              </a:extLst>
            </p:cNvPr>
            <p:cNvSpPr/>
            <p:nvPr/>
          </p:nvSpPr>
          <p:spPr>
            <a:xfrm rot="16200000" flipV="1">
              <a:off x="6080771" y="33588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5" name="직선 화살표 연결선 124"/>
          <p:cNvCxnSpPr/>
          <p:nvPr/>
        </p:nvCxnSpPr>
        <p:spPr>
          <a:xfrm>
            <a:off x="6492466" y="4737837"/>
            <a:ext cx="1189991" cy="2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6500590" y="3579859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8234814" y="3429952"/>
            <a:ext cx="5551" cy="4210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1201118" y="2801319"/>
            <a:ext cx="5205967" cy="31035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화살표 연결선 128"/>
          <p:cNvCxnSpPr/>
          <p:nvPr/>
        </p:nvCxnSpPr>
        <p:spPr>
          <a:xfrm>
            <a:off x="677334" y="3468714"/>
            <a:ext cx="7756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566" y="3473529"/>
            <a:ext cx="1256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Vehicle Info</a:t>
            </a:r>
            <a:br>
              <a:rPr lang="en-US" altLang="ko-KR" sz="1600" dirty="0"/>
            </a:br>
            <a:r>
              <a:rPr lang="en-US" altLang="ko-KR" sz="1600" dirty="0"/>
              <a:t>from Traci</a:t>
            </a:r>
            <a:endParaRPr lang="ko-KR" altLang="en-US" sz="1600" dirty="0"/>
          </a:p>
        </p:txBody>
      </p:sp>
      <p:cxnSp>
        <p:nvCxnSpPr>
          <p:cNvPr id="131" name="직선 화살표 연결선 130"/>
          <p:cNvCxnSpPr>
            <a:endCxn id="7" idx="5"/>
          </p:cNvCxnSpPr>
          <p:nvPr/>
        </p:nvCxnSpPr>
        <p:spPr>
          <a:xfrm flipH="1">
            <a:off x="1714810" y="2989558"/>
            <a:ext cx="615776" cy="366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endCxn id="6" idx="5"/>
          </p:cNvCxnSpPr>
          <p:nvPr/>
        </p:nvCxnSpPr>
        <p:spPr>
          <a:xfrm flipH="1">
            <a:off x="1714810" y="3238304"/>
            <a:ext cx="604201" cy="2480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297982" y="2820356"/>
            <a:ext cx="178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Left Demand</a:t>
            </a:r>
            <a:br>
              <a:rPr lang="en-US" altLang="ko-KR" sz="1400" dirty="0"/>
            </a:br>
            <a:r>
              <a:rPr lang="en-US" altLang="ko-KR" sz="1400" dirty="0"/>
              <a:t>Straight Demand</a:t>
            </a:r>
            <a:endParaRPr lang="ko-KR" altLang="en-US" sz="1400" dirty="0"/>
          </a:p>
        </p:txBody>
      </p:sp>
      <p:cxnSp>
        <p:nvCxnSpPr>
          <p:cNvPr id="134" name="직선 화살표 연결선 133"/>
          <p:cNvCxnSpPr/>
          <p:nvPr/>
        </p:nvCxnSpPr>
        <p:spPr>
          <a:xfrm flipV="1">
            <a:off x="1616155" y="5642876"/>
            <a:ext cx="2305" cy="66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71041" y="6311607"/>
            <a:ext cx="1638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Inflow Demand</a:t>
            </a:r>
            <a:br>
              <a:rPr lang="en-US" altLang="ko-KR" sz="1600" dirty="0">
                <a:solidFill>
                  <a:srgbClr val="92D050"/>
                </a:solidFill>
              </a:rPr>
            </a:br>
            <a:r>
              <a:rPr lang="en-US" altLang="ko-KR" sz="1200" dirty="0">
                <a:solidFill>
                  <a:srgbClr val="92D050"/>
                </a:solidFill>
              </a:rPr>
              <a:t>(Zero Padded)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cxnSp>
        <p:nvCxnSpPr>
          <p:cNvPr id="136" name="직선 화살표 연결선 135"/>
          <p:cNvCxnSpPr/>
          <p:nvPr/>
        </p:nvCxnSpPr>
        <p:spPr>
          <a:xfrm flipV="1">
            <a:off x="3136404" y="5498509"/>
            <a:ext cx="2305" cy="66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48" name="그룹 147"/>
          <p:cNvGrpSpPr/>
          <p:nvPr/>
        </p:nvGrpSpPr>
        <p:grpSpPr>
          <a:xfrm>
            <a:off x="1820192" y="4202513"/>
            <a:ext cx="1124743" cy="889016"/>
            <a:chOff x="2025467" y="4156262"/>
            <a:chExt cx="1124743" cy="88901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13DDEE7-D09E-4647-86C8-CC75179B0587}"/>
                </a:ext>
              </a:extLst>
            </p:cNvPr>
            <p:cNvGrpSpPr/>
            <p:nvPr/>
          </p:nvGrpSpPr>
          <p:grpSpPr>
            <a:xfrm>
              <a:off x="2409475" y="4156262"/>
              <a:ext cx="471190" cy="470060"/>
              <a:chOff x="3629619" y="3401669"/>
              <a:chExt cx="471190" cy="470060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C4253F97-D3CE-441C-8575-70F85E6A961C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28" name="정육면체 27">
                  <a:extLst>
                    <a:ext uri="{FF2B5EF4-FFF2-40B4-BE49-F238E27FC236}">
                      <a16:creationId xmlns:a16="http://schemas.microsoft.com/office/drawing/2014/main" id="{7BC73EB0-4797-42B9-AD1A-B0D7F3C868B5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정육면체 28">
                  <a:extLst>
                    <a:ext uri="{FF2B5EF4-FFF2-40B4-BE49-F238E27FC236}">
                      <a16:creationId xmlns:a16="http://schemas.microsoft.com/office/drawing/2014/main" id="{AE2ECF4F-DDBC-4FAE-892E-A27D606E97EF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D999C480-3F4A-4AC5-87DF-E95A7A142938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26" name="정육면체 25">
                  <a:extLst>
                    <a:ext uri="{FF2B5EF4-FFF2-40B4-BE49-F238E27FC236}">
                      <a16:creationId xmlns:a16="http://schemas.microsoft.com/office/drawing/2014/main" id="{8564BABD-8C7B-4690-84F5-69333F32A552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정육면체 26">
                  <a:extLst>
                    <a:ext uri="{FF2B5EF4-FFF2-40B4-BE49-F238E27FC236}">
                      <a16:creationId xmlns:a16="http://schemas.microsoft.com/office/drawing/2014/main" id="{2B570F56-B4B0-457D-A422-C5CDFE0671EF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85124D6B-0584-4029-BD34-E96E0B705C19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24" name="정육면체 23">
                  <a:extLst>
                    <a:ext uri="{FF2B5EF4-FFF2-40B4-BE49-F238E27FC236}">
                      <a16:creationId xmlns:a16="http://schemas.microsoft.com/office/drawing/2014/main" id="{656E1CE6-659F-42BA-9762-31B6563C6CC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정육면체 24">
                  <a:extLst>
                    <a:ext uri="{FF2B5EF4-FFF2-40B4-BE49-F238E27FC236}">
                      <a16:creationId xmlns:a16="http://schemas.microsoft.com/office/drawing/2014/main" id="{9F67AF14-F624-4CC2-BD9C-BD6023E86FFA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0781FA5-53B1-4FE0-A1ED-CCF0434459AA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22" name="정육면체 21">
                  <a:extLst>
                    <a:ext uri="{FF2B5EF4-FFF2-40B4-BE49-F238E27FC236}">
                      <a16:creationId xmlns:a16="http://schemas.microsoft.com/office/drawing/2014/main" id="{3A3F3838-1FD2-4798-96C5-795FDA1772D0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정육면체 22">
                  <a:extLst>
                    <a:ext uri="{FF2B5EF4-FFF2-40B4-BE49-F238E27FC236}">
                      <a16:creationId xmlns:a16="http://schemas.microsoft.com/office/drawing/2014/main" id="{55FFA23A-FADA-4CC0-9246-E050861D442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37" name="TextBox 136"/>
            <p:cNvSpPr txBox="1"/>
            <p:nvPr/>
          </p:nvSpPr>
          <p:spPr>
            <a:xfrm>
              <a:off x="2025467" y="4645168"/>
              <a:ext cx="11247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Intersection </a:t>
              </a:r>
              <a:br>
                <a:rPr lang="en-US" altLang="ko-KR" sz="1000" dirty="0"/>
              </a:br>
              <a:r>
                <a:rPr lang="en-US" altLang="ko-KR" sz="1000" dirty="0"/>
                <a:t>Traffic Demand</a:t>
              </a:r>
              <a:endParaRPr lang="ko-KR" altLang="en-US" sz="1000" dirty="0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2405354" y="6261401"/>
            <a:ext cx="1638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Concatenated</a:t>
            </a:r>
          </a:p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Traffic Demand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106236" y="5570743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Super Q Network</a:t>
            </a:r>
            <a:endParaRPr lang="ko-KR" alt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7550320" y="5541156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Time Q Network</a:t>
            </a:r>
            <a:endParaRPr lang="ko-KR" altLang="en-US" sz="1000" dirty="0"/>
          </a:p>
        </p:txBody>
      </p:sp>
      <p:sp>
        <p:nvSpPr>
          <p:cNvPr id="141" name="TextBox 140"/>
          <p:cNvSpPr txBox="1"/>
          <p:nvPr/>
        </p:nvSpPr>
        <p:spPr>
          <a:xfrm>
            <a:off x="6500590" y="4183422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Rate Q Network</a:t>
            </a:r>
            <a:endParaRPr lang="ko-KR" altLang="en-US" sz="1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041115" y="2500083"/>
            <a:ext cx="3003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Neural Net (Shared </a:t>
            </a:r>
            <a:r>
              <a:rPr lang="en-US" altLang="ko-KR" sz="1400" dirty="0" err="1">
                <a:solidFill>
                  <a:srgbClr val="C00000"/>
                </a:solidFill>
              </a:rPr>
              <a:t>Params</a:t>
            </a:r>
            <a:r>
              <a:rPr lang="en-US" altLang="ko-KR" sz="1400" dirty="0">
                <a:solidFill>
                  <a:srgbClr val="C00000"/>
                </a:solidFill>
              </a:rPr>
              <a:t>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43" name="직선 화살표 연결선 142"/>
          <p:cNvCxnSpPr/>
          <p:nvPr/>
        </p:nvCxnSpPr>
        <p:spPr>
          <a:xfrm>
            <a:off x="4889026" y="4487556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>
            <a:off x="7559342" y="3288934"/>
            <a:ext cx="288301" cy="2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 flipV="1">
            <a:off x="8584365" y="4636708"/>
            <a:ext cx="305718" cy="7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817821" y="3136347"/>
            <a:ext cx="16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argmaxQ</a:t>
            </a:r>
            <a:r>
              <a:rPr lang="en-US" altLang="ko-KR" sz="1000" dirty="0"/>
              <a:t> = </a:t>
            </a:r>
            <a:r>
              <a:rPr lang="en-US" altLang="ko-KR" sz="1100" b="1" dirty="0">
                <a:solidFill>
                  <a:srgbClr val="00B050"/>
                </a:solidFill>
              </a:rPr>
              <a:t>rate action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859083" y="4491032"/>
            <a:ext cx="16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argmaxQ</a:t>
            </a:r>
            <a:r>
              <a:rPr lang="en-US" altLang="ko-KR" sz="1000" dirty="0"/>
              <a:t> = </a:t>
            </a:r>
            <a:r>
              <a:rPr lang="en-US" altLang="ko-KR" sz="1100" b="1" dirty="0">
                <a:solidFill>
                  <a:srgbClr val="00B050"/>
                </a:solidFill>
              </a:rPr>
              <a:t>time action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09FFEC43-2207-46B5-9BF6-DCD43317EFB7}"/>
              </a:ext>
            </a:extLst>
          </p:cNvPr>
          <p:cNvGrpSpPr/>
          <p:nvPr/>
        </p:nvGrpSpPr>
        <p:grpSpPr>
          <a:xfrm>
            <a:off x="3928379" y="3533431"/>
            <a:ext cx="843882" cy="2112570"/>
            <a:chOff x="5666186" y="1797555"/>
            <a:chExt cx="843882" cy="2112570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EF3806A-1C46-41E0-B9D6-41847137ACFD}"/>
                </a:ext>
              </a:extLst>
            </p:cNvPr>
            <p:cNvSpPr/>
            <p:nvPr/>
          </p:nvSpPr>
          <p:spPr>
            <a:xfrm>
              <a:off x="6330068" y="1797555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86D41DB6-028A-4B70-AF51-B9A509CE3C37}"/>
                </a:ext>
              </a:extLst>
            </p:cNvPr>
            <p:cNvSpPr/>
            <p:nvPr/>
          </p:nvSpPr>
          <p:spPr>
            <a:xfrm>
              <a:off x="6192044" y="1912457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FAACB72-DA9D-4F57-A079-C2EB3FBBBBED}"/>
                </a:ext>
              </a:extLst>
            </p:cNvPr>
            <p:cNvSpPr/>
            <p:nvPr/>
          </p:nvSpPr>
          <p:spPr>
            <a:xfrm>
              <a:off x="6061680" y="2042232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5FE8525C-2703-4159-9EE5-124853CB46BE}"/>
                </a:ext>
              </a:extLst>
            </p:cNvPr>
            <p:cNvSpPr/>
            <p:nvPr/>
          </p:nvSpPr>
          <p:spPr>
            <a:xfrm>
              <a:off x="5917482" y="2226528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776F2935-126E-47BB-95AC-96DE713B9BDA}"/>
                </a:ext>
              </a:extLst>
            </p:cNvPr>
            <p:cNvSpPr/>
            <p:nvPr/>
          </p:nvSpPr>
          <p:spPr>
            <a:xfrm>
              <a:off x="5777498" y="2332947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366D915-FC49-45F0-AD99-52BACE3F31A8}"/>
                </a:ext>
              </a:extLst>
            </p:cNvPr>
            <p:cNvSpPr/>
            <p:nvPr/>
          </p:nvSpPr>
          <p:spPr>
            <a:xfrm>
              <a:off x="5666186" y="2470125"/>
              <a:ext cx="180000" cy="14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23C34198-1F1F-4AFB-A027-D96876F746FC}"/>
                </a:ext>
              </a:extLst>
            </p:cNvPr>
            <p:cNvSpPr/>
            <p:nvPr/>
          </p:nvSpPr>
          <p:spPr>
            <a:xfrm>
              <a:off x="5666844" y="3239582"/>
              <a:ext cx="180000" cy="180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D9FEA057-FA47-4037-8FC6-5B8D5A60F0A4}"/>
                </a:ext>
              </a:extLst>
            </p:cNvPr>
            <p:cNvSpPr/>
            <p:nvPr/>
          </p:nvSpPr>
          <p:spPr>
            <a:xfrm>
              <a:off x="6003619" y="2894625"/>
              <a:ext cx="180000" cy="180000"/>
            </a:xfrm>
            <a:prstGeom prst="rect">
              <a:avLst/>
            </a:prstGeom>
            <a:noFill/>
            <a:ln w="1397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53A5F7A6-0F0D-4958-BA0D-3C90F758C718}"/>
                </a:ext>
              </a:extLst>
            </p:cNvPr>
            <p:cNvSpPr/>
            <p:nvPr/>
          </p:nvSpPr>
          <p:spPr>
            <a:xfrm>
              <a:off x="6329858" y="2565022"/>
              <a:ext cx="180000" cy="180000"/>
            </a:xfrm>
            <a:prstGeom prst="rect">
              <a:avLst/>
            </a:prstGeom>
            <a:noFill/>
            <a:ln w="1397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B3F83E4A-428D-4EEA-AE70-B8663D13AA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1913" y="2562641"/>
              <a:ext cx="663014" cy="66613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4F87B250-138C-45EC-BDF3-8BD37543B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4042" y="2744791"/>
              <a:ext cx="663014" cy="666138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직선 화살표 연결선 162"/>
          <p:cNvCxnSpPr/>
          <p:nvPr/>
        </p:nvCxnSpPr>
        <p:spPr>
          <a:xfrm>
            <a:off x="3542926" y="4552185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402610" y="3943124"/>
            <a:ext cx="692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Conv1d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606913" y="5663759"/>
            <a:ext cx="146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 Activation Maps/</a:t>
            </a:r>
          </a:p>
          <a:p>
            <a:r>
              <a:rPr lang="en-US" altLang="ko-KR" sz="1200" dirty="0"/>
              <a:t>1 Activation Map</a:t>
            </a:r>
            <a:endParaRPr lang="ko-KR" altLang="en-US" sz="1200" dirty="0"/>
          </a:p>
        </p:txBody>
      </p:sp>
      <p:sp>
        <p:nvSpPr>
          <p:cNvPr id="168" name="아래쪽 화살표 167"/>
          <p:cNvSpPr/>
          <p:nvPr/>
        </p:nvSpPr>
        <p:spPr>
          <a:xfrm rot="19258669">
            <a:off x="6150073" y="5124148"/>
            <a:ext cx="873664" cy="1091320"/>
          </a:xfrm>
          <a:prstGeom prst="downArrow">
            <a:avLst>
              <a:gd name="adj1" fmla="val 23446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6354771" y="6166510"/>
            <a:ext cx="1428427" cy="432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Other Agents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A5C2C1BB-9B66-495A-9CC9-7F747BD1BFE6}"/>
              </a:ext>
            </a:extLst>
          </p:cNvPr>
          <p:cNvCxnSpPr>
            <a:cxnSpLocks/>
          </p:cNvCxnSpPr>
          <p:nvPr/>
        </p:nvCxnSpPr>
        <p:spPr>
          <a:xfrm>
            <a:off x="1820192" y="3606125"/>
            <a:ext cx="423218" cy="6234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29CFC6F0-9A03-47A5-B508-C2132B7FA70D}"/>
              </a:ext>
            </a:extLst>
          </p:cNvPr>
          <p:cNvCxnSpPr>
            <a:cxnSpLocks/>
          </p:cNvCxnSpPr>
          <p:nvPr/>
        </p:nvCxnSpPr>
        <p:spPr>
          <a:xfrm flipV="1">
            <a:off x="1821888" y="5131796"/>
            <a:ext cx="350423" cy="229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Dunsan</a:t>
            </a:r>
            <a:r>
              <a:rPr lang="en-US" altLang="ko-KR" dirty="0"/>
              <a:t> Decentralized CNN/CNN-reduced Model with Practical Restraints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4483602" cy="3880773"/>
          </a:xfrm>
        </p:spPr>
        <p:txBody>
          <a:bodyPr/>
          <a:lstStyle/>
          <a:p>
            <a:r>
              <a:rPr lang="en-US" altLang="ko-KR" dirty="0"/>
              <a:t>CNN Model</a:t>
            </a:r>
          </a:p>
          <a:p>
            <a:pPr lvl="1"/>
            <a:r>
              <a:rPr lang="en-US" altLang="ko-KR" sz="1400" dirty="0"/>
              <a:t>8 feature </a:t>
            </a:r>
            <a:r>
              <a:rPr lang="en-US" altLang="ko-KR" sz="1400" dirty="0">
                <a:sym typeface="Wingdings" panose="05000000000000000000" pitchFamily="2" charset="2"/>
              </a:rPr>
              <a:t> Checking demand change</a:t>
            </a:r>
            <a:endParaRPr lang="ko-KR" altLang="en-US" sz="1400" dirty="0"/>
          </a:p>
        </p:txBody>
      </p:sp>
      <p:pic>
        <p:nvPicPr>
          <p:cNvPr id="325" name="그림 3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039400"/>
            <a:ext cx="3772877" cy="1348232"/>
          </a:xfrm>
          <a:prstGeom prst="rect">
            <a:avLst/>
          </a:prstGeom>
        </p:spPr>
      </p:pic>
      <p:sp>
        <p:nvSpPr>
          <p:cNvPr id="326" name="내용 개체 틀 2"/>
          <p:cNvSpPr txBox="1">
            <a:spLocks/>
          </p:cNvSpPr>
          <p:nvPr/>
        </p:nvSpPr>
        <p:spPr>
          <a:xfrm>
            <a:off x="5091767" y="2160589"/>
            <a:ext cx="430924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8001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eriod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2573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+mj-lt"/>
              <a:buAutoNum type="arabicParenR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CNN-reduced Model</a:t>
            </a:r>
          </a:p>
          <a:p>
            <a:pPr lvl="1"/>
            <a:r>
              <a:rPr lang="en-US" altLang="ko-KR" sz="1400" dirty="0"/>
              <a:t>1 feature </a:t>
            </a:r>
            <a:r>
              <a:rPr lang="en-US" altLang="ko-KR" sz="1400" dirty="0">
                <a:sym typeface="Wingdings" panose="05000000000000000000" pitchFamily="2" charset="2"/>
              </a:rPr>
              <a:t> Current traffic info</a:t>
            </a:r>
            <a:endParaRPr lang="ko-KR" altLang="en-US" sz="1400" dirty="0"/>
          </a:p>
        </p:txBody>
      </p:sp>
      <p:pic>
        <p:nvPicPr>
          <p:cNvPr id="327" name="그림 3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580" y="4958486"/>
            <a:ext cx="4156726" cy="1510060"/>
          </a:xfrm>
          <a:prstGeom prst="rect">
            <a:avLst/>
          </a:prstGeom>
        </p:spPr>
      </p:pic>
      <p:graphicFrame>
        <p:nvGraphicFramePr>
          <p:cNvPr id="328" name="표 3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2101"/>
              </p:ext>
            </p:extLst>
          </p:nvPr>
        </p:nvGraphicFramePr>
        <p:xfrm>
          <a:off x="781943" y="2983423"/>
          <a:ext cx="8164454" cy="199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452">
                  <a:extLst>
                    <a:ext uri="{9D8B030D-6E8A-4147-A177-3AD203B41FA5}">
                      <a16:colId xmlns:a16="http://schemas.microsoft.com/office/drawing/2014/main" val="3455510951"/>
                    </a:ext>
                  </a:extLst>
                </a:gridCol>
                <a:gridCol w="1319695">
                  <a:extLst>
                    <a:ext uri="{9D8B030D-6E8A-4147-A177-3AD203B41FA5}">
                      <a16:colId xmlns:a16="http://schemas.microsoft.com/office/drawing/2014/main" val="718858861"/>
                    </a:ext>
                  </a:extLst>
                </a:gridCol>
                <a:gridCol w="2081820">
                  <a:extLst>
                    <a:ext uri="{9D8B030D-6E8A-4147-A177-3AD203B41FA5}">
                      <a16:colId xmlns:a16="http://schemas.microsoft.com/office/drawing/2014/main" val="3835679529"/>
                    </a:ext>
                  </a:extLst>
                </a:gridCol>
                <a:gridCol w="3151487">
                  <a:extLst>
                    <a:ext uri="{9D8B030D-6E8A-4147-A177-3AD203B41FA5}">
                      <a16:colId xmlns:a16="http://schemas.microsoft.com/office/drawing/2014/main" val="4264042593"/>
                    </a:ext>
                  </a:extLst>
                </a:gridCol>
              </a:tblGrid>
              <a:tr h="33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/>
                        <a:t>Avg</a:t>
                      </a:r>
                      <a:r>
                        <a:rPr lang="en-US" altLang="ko-KR" sz="1300" baseline="0" dirty="0"/>
                        <a:t> Value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Simulation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Decentralized-CNN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Decentralized-CNN-reduced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13489"/>
                  </a:ext>
                </a:extLst>
              </a:tr>
              <a:tr h="411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Travel Time</a:t>
                      </a:r>
                    </a:p>
                    <a:p>
                      <a:pPr latinLnBrk="1"/>
                      <a:r>
                        <a:rPr lang="en-US" altLang="ko-KR" sz="1300" dirty="0"/>
                        <a:t>(per edge)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13.82s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14.5s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14.4s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75826"/>
                  </a:ext>
                </a:extLst>
              </a:tr>
              <a:tr h="33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Velocity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5.93m/s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5.79m/s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5.80m/s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64071"/>
                  </a:ext>
                </a:extLst>
              </a:tr>
              <a:tr h="411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Waiting Time</a:t>
                      </a:r>
                      <a:br>
                        <a:rPr lang="en-US" altLang="ko-KR" sz="1300" dirty="0"/>
                      </a:br>
                      <a:r>
                        <a:rPr lang="en-US" altLang="ko-KR" sz="1300" dirty="0"/>
                        <a:t>(whole</a:t>
                      </a:r>
                      <a:r>
                        <a:rPr lang="en-US" altLang="ko-KR" sz="1300" baseline="0" dirty="0"/>
                        <a:t> trip)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495.5s/</a:t>
                      </a:r>
                      <a:r>
                        <a:rPr lang="en-US" altLang="ko-KR" sz="1300" dirty="0" err="1"/>
                        <a:t>veh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534s/</a:t>
                      </a:r>
                      <a:r>
                        <a:rPr lang="en-US" altLang="ko-KR" sz="1300" dirty="0" err="1"/>
                        <a:t>veh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530s/</a:t>
                      </a:r>
                      <a:r>
                        <a:rPr lang="en-US" altLang="ko-KR" sz="1300" dirty="0" err="1"/>
                        <a:t>veh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17479"/>
                  </a:ext>
                </a:extLst>
              </a:tr>
              <a:tr h="3383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Arrived </a:t>
                      </a:r>
                      <a:r>
                        <a:rPr lang="en-US" altLang="ko-KR" sz="1300" dirty="0" err="1"/>
                        <a:t>Num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10951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11022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11024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2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55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Continuous Action Model with Practical Restraints</a:t>
            </a:r>
            <a:br>
              <a:rPr lang="en-US" altLang="ko-KR" dirty="0"/>
            </a:b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 DDPG based Model</a:t>
                </a:r>
              </a:p>
              <a:p>
                <a:pPr lvl="1"/>
                <a:r>
                  <a:rPr lang="en-US" altLang="ko-KR" dirty="0"/>
                  <a:t>Current action space: Time, Rate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Phase length (for each phase)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Splitting rest of time (Total TL period – sum of min durations for each phase)</a:t>
                </a:r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Phase distribution by the results of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softmax</a:t>
                </a:r>
                <a:r>
                  <a:rPr lang="en-US" altLang="ko-KR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)</a:t>
                </a:r>
              </a:p>
              <a:p>
                <a:pPr lvl="2"/>
                <a:r>
                  <a:rPr lang="en-US" altLang="ko-KR" dirty="0">
                    <a:sym typeface="Wingdings" panose="05000000000000000000" pitchFamily="2" charset="2"/>
                  </a:rPr>
                  <a:t>Sum of results by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softmax</a:t>
                </a:r>
                <a:r>
                  <a:rPr lang="en-US" altLang="ko-KR" dirty="0">
                    <a:sym typeface="Wingdings" panose="05000000000000000000" pitchFamily="2" charset="2"/>
                  </a:rPr>
                  <a:t> function =1  Easy to distribute length of phase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1255363" y="5281047"/>
            <a:ext cx="216976" cy="9415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41880" y="5153186"/>
            <a:ext cx="216976" cy="10693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98621" y="5040824"/>
            <a:ext cx="216976" cy="11817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85139" y="5498024"/>
            <a:ext cx="216976" cy="7245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55363" y="5560017"/>
            <a:ext cx="1246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Min Duration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1255363" y="5002078"/>
            <a:ext cx="216976" cy="27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98621" y="4552627"/>
            <a:ext cx="216976" cy="488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41879" y="4971979"/>
            <a:ext cx="216976" cy="179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85139" y="4715359"/>
            <a:ext cx="216976" cy="782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318503" y="4627339"/>
            <a:ext cx="1246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Action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370881" y="4432515"/>
            <a:ext cx="2483604" cy="13987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907957" y="4122286"/>
            <a:ext cx="3003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7030A0"/>
                </a:solidFill>
              </a:rPr>
              <a:t>DDPG target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87119" y="4552627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690386" y="5252785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534905" y="4607769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584701" y="4657339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39519" y="4705027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Actor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36672" y="5306482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82958" y="5360179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834715" y="5400960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Critic</a:t>
            </a:r>
            <a:endParaRPr lang="ko-KR" altLang="en-US" dirty="0">
              <a:solidFill>
                <a:srgbClr val="92D050"/>
              </a:solidFill>
            </a:endParaRPr>
          </a:p>
        </p:txBody>
      </p:sp>
      <p:cxnSp>
        <p:nvCxnSpPr>
          <p:cNvPr id="27" name="꺾인 연결선 26"/>
          <p:cNvCxnSpPr>
            <a:stCxn id="22" idx="2"/>
            <a:endCxn id="19" idx="1"/>
          </p:cNvCxnSpPr>
          <p:nvPr/>
        </p:nvCxnSpPr>
        <p:spPr>
          <a:xfrm rot="16200000" flipH="1">
            <a:off x="4223044" y="4976688"/>
            <a:ext cx="356514" cy="578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4075107" y="5382302"/>
                <a:ext cx="4564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107" y="5382302"/>
                <a:ext cx="456472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/>
          <p:cNvSpPr/>
          <p:nvPr/>
        </p:nvSpPr>
        <p:spPr>
          <a:xfrm>
            <a:off x="3383471" y="6332900"/>
            <a:ext cx="2458421" cy="4481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Environment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>
            <a:stCxn id="29" idx="1"/>
            <a:endCxn id="18" idx="1"/>
          </p:cNvCxnSpPr>
          <p:nvPr/>
        </p:nvCxnSpPr>
        <p:spPr>
          <a:xfrm rot="10800000" flipH="1">
            <a:off x="3383471" y="4743873"/>
            <a:ext cx="103648" cy="1813081"/>
          </a:xfrm>
          <a:prstGeom prst="bentConnector3">
            <a:avLst>
              <a:gd name="adj1" fmla="val -2205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9" idx="1"/>
            <a:endCxn id="25" idx="2"/>
          </p:cNvCxnSpPr>
          <p:nvPr/>
        </p:nvCxnSpPr>
        <p:spPr>
          <a:xfrm rot="10800000" flipH="1">
            <a:off x="3383471" y="5783449"/>
            <a:ext cx="1923942" cy="773504"/>
          </a:xfrm>
          <a:prstGeom prst="bentConnector4">
            <a:avLst>
              <a:gd name="adj1" fmla="val -11882"/>
              <a:gd name="adj2" fmla="val 644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25056" y="5804120"/>
            <a:ext cx="724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State</a:t>
            </a:r>
            <a:endParaRPr lang="ko-KR" altLang="en-US" sz="1200" dirty="0"/>
          </a:p>
        </p:txBody>
      </p:sp>
      <p:cxnSp>
        <p:nvCxnSpPr>
          <p:cNvPr id="38" name="꺾인 연결선 37"/>
          <p:cNvCxnSpPr>
            <a:stCxn id="19" idx="0"/>
            <a:endCxn id="22" idx="3"/>
          </p:cNvCxnSpPr>
          <p:nvPr/>
        </p:nvCxnSpPr>
        <p:spPr>
          <a:xfrm rot="16200000" flipV="1">
            <a:off x="4695744" y="4785444"/>
            <a:ext cx="356513" cy="5781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90107" y="4560421"/>
            <a:ext cx="1943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92D050"/>
                </a:solidFill>
              </a:rPr>
              <a:t>Update,      </a:t>
            </a:r>
            <a:r>
              <a:rPr lang="en-US" altLang="ko-KR" sz="1600" dirty="0">
                <a:solidFill>
                  <a:srgbClr val="0070C0"/>
                </a:solidFill>
              </a:rPr>
              <a:t>Approx.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734015" y="4432515"/>
            <a:ext cx="2200759" cy="13987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22" idx="2"/>
          </p:cNvCxnSpPr>
          <p:nvPr/>
        </p:nvCxnSpPr>
        <p:spPr>
          <a:xfrm flipH="1">
            <a:off x="4112216" y="5087516"/>
            <a:ext cx="1" cy="124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06198" y="4126381"/>
            <a:ext cx="3003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DDPG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859307" y="4561661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907093" y="4616803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956889" y="4666373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011707" y="4714061"/>
            <a:ext cx="945396" cy="38248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Actor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757956" y="5229921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804242" y="5283618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850528" y="5337315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902285" y="5378096"/>
            <a:ext cx="945396" cy="3824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92D050"/>
                </a:solidFill>
              </a:rPr>
              <a:t>Critic</a:t>
            </a:r>
            <a:endParaRPr lang="ko-KR" altLang="en-US" dirty="0">
              <a:solidFill>
                <a:srgbClr val="92D050"/>
              </a:solidFill>
            </a:endParaRPr>
          </a:p>
        </p:txBody>
      </p:sp>
      <p:cxnSp>
        <p:nvCxnSpPr>
          <p:cNvPr id="53" name="직선 화살표 연결선 52"/>
          <p:cNvCxnSpPr>
            <a:stCxn id="47" idx="1"/>
          </p:cNvCxnSpPr>
          <p:nvPr/>
        </p:nvCxnSpPr>
        <p:spPr>
          <a:xfrm flipH="1" flipV="1">
            <a:off x="5146352" y="4903226"/>
            <a:ext cx="1865355" cy="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16" idx="3"/>
            <a:endCxn id="40" idx="1"/>
          </p:cNvCxnSpPr>
          <p:nvPr/>
        </p:nvCxnSpPr>
        <p:spPr>
          <a:xfrm>
            <a:off x="5854485" y="5131876"/>
            <a:ext cx="879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813390" y="5136097"/>
            <a:ext cx="977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Soft Update</a:t>
            </a:r>
            <a:endParaRPr lang="ko-KR" altLang="en-US" sz="1100" dirty="0"/>
          </a:p>
        </p:txBody>
      </p:sp>
      <p:cxnSp>
        <p:nvCxnSpPr>
          <p:cNvPr id="64" name="직선 화살표 연결선 63"/>
          <p:cNvCxnSpPr>
            <a:stCxn id="48" idx="1"/>
            <a:endCxn id="25" idx="3"/>
          </p:cNvCxnSpPr>
          <p:nvPr/>
        </p:nvCxnSpPr>
        <p:spPr>
          <a:xfrm flipH="1">
            <a:off x="5780111" y="5421166"/>
            <a:ext cx="1977845" cy="17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867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3600" dirty="0"/>
              <a:t>Thank you</a:t>
            </a:r>
            <a:endParaRPr lang="ko-KR" altLang="en-US" sz="3600" dirty="0"/>
          </a:p>
        </p:txBody>
      </p:sp>
      <p:sp>
        <p:nvSpPr>
          <p:cNvPr id="5" name="그림 개체 틀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57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7B7F7-9BF6-4218-B34C-92E0C3F8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F44DC-0D9A-42B3-AC3F-08CC9CD97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Current Model</a:t>
            </a:r>
          </a:p>
          <a:p>
            <a:pPr lvl="1"/>
            <a:r>
              <a:rPr lang="en-US" altLang="ko-KR" dirty="0"/>
              <a:t>3x3Grid Single-Agent Model without Restraints(Depreciated)</a:t>
            </a:r>
          </a:p>
          <a:p>
            <a:pPr lvl="1"/>
            <a:r>
              <a:rPr lang="en-US" altLang="ko-KR" dirty="0"/>
              <a:t>3x3Grid Decentralized Model</a:t>
            </a:r>
            <a:r>
              <a:rPr lang="ko-KR" altLang="en-US" dirty="0"/>
              <a:t> </a:t>
            </a:r>
            <a:r>
              <a:rPr lang="en-US" altLang="ko-KR" dirty="0"/>
              <a:t>without Restraints(Depreciated)</a:t>
            </a:r>
          </a:p>
          <a:p>
            <a:pPr lvl="1"/>
            <a:r>
              <a:rPr lang="en-US" altLang="ko-KR" dirty="0"/>
              <a:t>3x3Grid/</a:t>
            </a:r>
            <a:r>
              <a:rPr lang="en-US" altLang="ko-KR" dirty="0" err="1"/>
              <a:t>Dunsan</a:t>
            </a:r>
            <a:r>
              <a:rPr lang="en-US" altLang="ko-KR" dirty="0"/>
              <a:t>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</a:p>
          <a:p>
            <a:pPr lvl="1"/>
            <a:r>
              <a:rPr lang="en-US" altLang="ko-KR" dirty="0" err="1"/>
              <a:t>Dunsan</a:t>
            </a:r>
            <a:r>
              <a:rPr lang="en-US" altLang="ko-KR" dirty="0"/>
              <a:t> Decentralized CNN/CNN-reduced Model with Practical Restraints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Upcoming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  <a:p>
            <a:pPr lvl="1"/>
            <a:r>
              <a:rPr lang="en-US" altLang="ko-KR" dirty="0"/>
              <a:t>Continuous Action Model with Practical Restraints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68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7D05A-DD5D-48E1-96FD-237528AD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Single-Agent/Decentralized Model </a:t>
            </a:r>
            <a:br>
              <a:rPr lang="en-US" altLang="ko-KR" dirty="0"/>
            </a:br>
            <a:r>
              <a:rPr lang="en-US" altLang="ko-KR" dirty="0"/>
              <a:t>without Restraints(Depreciated)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02EDA-4F3D-43FC-B28A-2BB95CB9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Condition (seed fixed)</a:t>
            </a:r>
          </a:p>
          <a:p>
            <a:pPr lvl="1"/>
            <a:r>
              <a:rPr lang="en-US" altLang="ko-KR" dirty="0"/>
              <a:t>Generating probability 0.133 (left, right), 0.388 (up, down)</a:t>
            </a:r>
          </a:p>
          <a:p>
            <a:pPr lvl="1"/>
            <a:r>
              <a:rPr lang="en-US" altLang="ko-KR" dirty="0"/>
              <a:t>Restricted direction of vehicles(via)/Not restricted direction(no via)</a:t>
            </a:r>
          </a:p>
          <a:p>
            <a:pPr lvl="1"/>
            <a:r>
              <a:rPr lang="en-US" altLang="ko-KR" dirty="0"/>
              <a:t>Central agent(n_1_1), 9 Agents(decentralized)</a:t>
            </a:r>
          </a:p>
          <a:p>
            <a:r>
              <a:rPr lang="en-US" altLang="ko-KR" dirty="0"/>
              <a:t>State</a:t>
            </a:r>
          </a:p>
          <a:p>
            <a:pPr lvl="1"/>
            <a:r>
              <a:rPr lang="en-US" altLang="ko-KR" dirty="0"/>
              <a:t>The number of inflow vehicles from each inflow edge(left, straight)</a:t>
            </a:r>
          </a:p>
          <a:p>
            <a:r>
              <a:rPr lang="en-US" altLang="ko-KR" dirty="0"/>
              <a:t>Action</a:t>
            </a:r>
          </a:p>
          <a:p>
            <a:pPr lvl="1"/>
            <a:r>
              <a:rPr lang="en-US" altLang="ko-KR" dirty="0"/>
              <a:t>Deciding next phase(without an order), every 20s (with all yellow 3 seconds)</a:t>
            </a:r>
          </a:p>
          <a:p>
            <a:r>
              <a:rPr lang="en-US" altLang="ko-KR" dirty="0"/>
              <a:t>Reward</a:t>
            </a:r>
          </a:p>
          <a:p>
            <a:pPr lvl="1"/>
            <a:r>
              <a:rPr lang="en-US" altLang="ko-KR" dirty="0"/>
              <a:t>Penalty on Pressure (= inflow-outflow)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18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3463D-3872-418C-A232-DE2713D8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between Simulation &amp; Single Agent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E2222-7B50-483F-8847-47058984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Simulation 0.133 (left, right), 0.388 (up, down), phase 42(G), 3(Y)</a:t>
            </a:r>
          </a:p>
          <a:p>
            <a:pPr lvl="1"/>
            <a:r>
              <a:rPr lang="en-US" altLang="ko-KR" dirty="0"/>
              <a:t>The number of arrived number: 8295 (no via), 8794 (via)</a:t>
            </a:r>
          </a:p>
          <a:p>
            <a:r>
              <a:rPr lang="en-US" altLang="ko-KR" dirty="0"/>
              <a:t>Experiment(Single-Agent Model)</a:t>
            </a:r>
          </a:p>
          <a:p>
            <a:pPr lvl="1"/>
            <a:r>
              <a:rPr lang="en-US" altLang="ko-KR" dirty="0"/>
              <a:t>The number of average arrived number: 9060 (no via), 9281 (via)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ADE9BD-6737-478A-842C-B445809783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32"/>
          <a:stretch/>
        </p:blipFill>
        <p:spPr>
          <a:xfrm>
            <a:off x="784959" y="3875468"/>
            <a:ext cx="2604193" cy="21946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797318-B79E-4687-A387-4356B0669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00" r="462"/>
          <a:stretch/>
        </p:blipFill>
        <p:spPr>
          <a:xfrm>
            <a:off x="3496777" y="3816744"/>
            <a:ext cx="2599223" cy="21345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B9553B-4A3B-4D0C-8C57-37273168D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625" y="3816744"/>
            <a:ext cx="2877075" cy="266697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1C11B8D-054C-4A2A-A742-C9B15BCFF850}"/>
              </a:ext>
            </a:extLst>
          </p:cNvPr>
          <p:cNvSpPr/>
          <p:nvPr/>
        </p:nvSpPr>
        <p:spPr>
          <a:xfrm>
            <a:off x="7390773" y="4875606"/>
            <a:ext cx="486000" cy="4849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7C8EC-1B9E-4553-9559-CCFFB5D190F1}"/>
              </a:ext>
            </a:extLst>
          </p:cNvPr>
          <p:cNvSpPr txBox="1"/>
          <p:nvPr/>
        </p:nvSpPr>
        <p:spPr>
          <a:xfrm>
            <a:off x="7767462" y="4506274"/>
            <a:ext cx="10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Agent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07706BC-ADE4-4039-9313-B24896652455}"/>
              </a:ext>
            </a:extLst>
          </p:cNvPr>
          <p:cNvCxnSpPr>
            <a:cxnSpLocks/>
          </p:cNvCxnSpPr>
          <p:nvPr/>
        </p:nvCxnSpPr>
        <p:spPr>
          <a:xfrm>
            <a:off x="5807977" y="2917433"/>
            <a:ext cx="576045" cy="4026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88701D-C772-4582-9CE0-504F27BF1056}"/>
              </a:ext>
            </a:extLst>
          </p:cNvPr>
          <p:cNvSpPr txBox="1"/>
          <p:nvPr/>
        </p:nvSpPr>
        <p:spPr>
          <a:xfrm>
            <a:off x="6308521" y="2917433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5~8% Increase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F4C2A-1560-4D9A-9C8E-21BDC81BD95C}"/>
              </a:ext>
            </a:extLst>
          </p:cNvPr>
          <p:cNvSpPr txBox="1"/>
          <p:nvPr/>
        </p:nvSpPr>
        <p:spPr>
          <a:xfrm>
            <a:off x="7575258" y="6012428"/>
            <a:ext cx="96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300m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53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14280-C1D3-4238-82D2-DFD2A770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 between Simulation &amp; Decentralized Agents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0773E-A351-4AC9-9D53-F3C6DC0B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Simulation 0.133 (left, right), 0.388 (up, down), phase 20(G), 3(y)</a:t>
            </a:r>
          </a:p>
          <a:p>
            <a:pPr lvl="1"/>
            <a:r>
              <a:rPr lang="en-US" altLang="ko-KR" dirty="0"/>
              <a:t>The number of arrived number: 9474 (no via), 9765(via)</a:t>
            </a:r>
          </a:p>
          <a:p>
            <a:r>
              <a:rPr lang="en-US" altLang="ko-KR" dirty="0"/>
              <a:t>Experiment(Decentralized Agents Model)</a:t>
            </a:r>
          </a:p>
          <a:p>
            <a:pPr lvl="1"/>
            <a:r>
              <a:rPr lang="en-US" altLang="ko-KR" dirty="0"/>
              <a:t>The number of avg arrived number: 10600(no via, blue), 10800 (via, orange)</a:t>
            </a:r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0508C2-BD1D-42DE-918E-E3F644040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5"/>
          <a:stretch/>
        </p:blipFill>
        <p:spPr>
          <a:xfrm>
            <a:off x="906517" y="5191273"/>
            <a:ext cx="6744243" cy="16667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1E187F-3055-4637-803D-D7608B887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17" y="3639481"/>
            <a:ext cx="6744243" cy="162670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9335D71-2032-46B2-82F6-3209B8614A31}"/>
              </a:ext>
            </a:extLst>
          </p:cNvPr>
          <p:cNvCxnSpPr>
            <a:cxnSpLocks/>
          </p:cNvCxnSpPr>
          <p:nvPr/>
        </p:nvCxnSpPr>
        <p:spPr>
          <a:xfrm>
            <a:off x="5807977" y="2917433"/>
            <a:ext cx="617990" cy="40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9AA8F2-DA5C-46CD-B1C1-719FB2DC50C5}"/>
              </a:ext>
            </a:extLst>
          </p:cNvPr>
          <p:cNvSpPr txBox="1"/>
          <p:nvPr/>
        </p:nvSpPr>
        <p:spPr>
          <a:xfrm>
            <a:off x="6308521" y="2917433"/>
            <a:ext cx="198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10~11% Increase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0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64D48-3268-4030-91EC-466074A4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CD6EE-0684-4774-A58A-2F4E9A624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Condition(seed fixed)</a:t>
            </a:r>
          </a:p>
          <a:p>
            <a:pPr lvl="1"/>
            <a:r>
              <a:rPr lang="en-US" altLang="ko-KR" dirty="0"/>
              <a:t>Random routing vehicle generation (period 0.8), scale 1.1 (by randomTrips.py)</a:t>
            </a:r>
          </a:p>
          <a:p>
            <a:pPr lvl="1"/>
            <a:r>
              <a:rPr lang="en-US" altLang="ko-KR" dirty="0"/>
              <a:t>9 Decentralized Agents(No offsets, Update Asynchronously)</a:t>
            </a:r>
          </a:p>
          <a:p>
            <a:pPr lvl="1"/>
            <a:r>
              <a:rPr lang="en-US" altLang="ko-KR" dirty="0"/>
              <a:t>4 Phases(Vertical/Horizontal</a:t>
            </a:r>
            <a:r>
              <a:rPr lang="ko-KR" altLang="en-US" dirty="0"/>
              <a:t> </a:t>
            </a:r>
            <a:r>
              <a:rPr lang="en-US" altLang="ko-KR" dirty="0"/>
              <a:t>straight and left) 37s each, followed by all yellow 3s</a:t>
            </a:r>
          </a:p>
          <a:p>
            <a:pPr lvl="1"/>
            <a:r>
              <a:rPr lang="en-US" altLang="ko-KR" dirty="0"/>
              <a:t>Model applied min/max duration(28s,49s) and phase period(160s)</a:t>
            </a:r>
          </a:p>
          <a:p>
            <a:r>
              <a:rPr lang="en-US" altLang="ko-KR" dirty="0"/>
              <a:t>State</a:t>
            </a:r>
          </a:p>
          <a:p>
            <a:pPr lvl="1"/>
            <a:r>
              <a:rPr lang="en-US" altLang="ko-KR" dirty="0"/>
              <a:t>The number of inflow vehicles from each inflow edge(left, straight)</a:t>
            </a:r>
          </a:p>
          <a:p>
            <a:pPr lvl="1"/>
            <a:r>
              <a:rPr lang="en-US" altLang="ko-KR" dirty="0"/>
              <a:t>Update phase demand(# of vehicles inflow) from end of phase period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58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BD0C1-A4F9-4C8E-AD87-096B10556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  <a:br>
              <a:rPr lang="en-US" altLang="ko-KR" dirty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48E7CD-BD06-4087-85F9-CDA38D771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912242" cy="388077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Action</a:t>
                </a:r>
              </a:p>
              <a:p>
                <a:pPr lvl="1"/>
                <a:r>
                  <a:rPr lang="en-US" altLang="ko-KR" dirty="0"/>
                  <a:t>Common phase-based ratio discrete distribution</a:t>
                </a:r>
              </a:p>
              <a:p>
                <a:pPr lvl="1"/>
                <a:r>
                  <a:rPr lang="en-US" altLang="ko-KR" dirty="0"/>
                  <a:t>2 Actions/agent = time action, rate action</a:t>
                </a:r>
              </a:p>
              <a:p>
                <a:r>
                  <a:rPr lang="en-US" altLang="ko-KR" dirty="0"/>
                  <a:t>Action Space</a:t>
                </a:r>
              </a:p>
              <a:p>
                <a:pPr lvl="1"/>
                <a:r>
                  <a:rPr lang="en-US" altLang="ko-KR" dirty="0"/>
                  <a:t>Time action space: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limLow>
                      <m:limLow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lim>
                    </m:limLow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phaseM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𝑐𝑜𝑚𝑚𝑜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𝑐𝑜𝑚𝑚𝑜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𝑝h𝑎𝑠𝑒𝑀𝑖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Rate action space: 17, distributing time to each phase ex) [0,1,0,-1],[0,0,0,0],[1,1,-1,-1]</a:t>
                </a:r>
              </a:p>
              <a:p>
                <a:r>
                  <a:rPr lang="en-US" altLang="ko-KR" dirty="0"/>
                  <a:t>Reward</a:t>
                </a:r>
              </a:p>
              <a:p>
                <a:pPr lvl="1"/>
                <a:r>
                  <a:rPr lang="en-US" altLang="ko-KR" dirty="0"/>
                  <a:t>Reward= -Pressure = (inflow </a:t>
                </a:r>
                <a:r>
                  <a:rPr lang="en-US" altLang="ko-KR" dirty="0" err="1"/>
                  <a:t>HaltingNumber</a:t>
                </a:r>
                <a:r>
                  <a:rPr lang="en-US" altLang="ko-KR" dirty="0"/>
                  <a:t> – outflow </a:t>
                </a:r>
                <a:r>
                  <a:rPr lang="en-US" altLang="ko-KR" dirty="0" err="1"/>
                  <a:t>VehicleNumber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dirty="0"/>
                  <a:t>If action is beyond the threshold(min/max duration), give penalties</a:t>
                </a:r>
              </a:p>
              <a:p>
                <a:pPr lvl="1"/>
                <a:r>
                  <a:rPr lang="en-US" altLang="ko-KR" dirty="0"/>
                  <a:t>Update end of each phase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48E7CD-BD06-4087-85F9-CDA38D771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912242" cy="3880773"/>
              </a:xfrm>
              <a:blipFill>
                <a:blip r:embed="rId2"/>
                <a:stretch>
                  <a:fillRect l="-137" t="-785" b="-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9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RL Modeling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78251" y="3215900"/>
            <a:ext cx="1669942" cy="147233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Environment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176" y="3634999"/>
            <a:ext cx="1669942" cy="634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Traci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" idx="3"/>
            <a:endCxn id="4" idx="1"/>
          </p:cNvCxnSpPr>
          <p:nvPr/>
        </p:nvCxnSpPr>
        <p:spPr>
          <a:xfrm>
            <a:off x="1852118" y="3952068"/>
            <a:ext cx="42613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227643" y="3561469"/>
            <a:ext cx="1669942" cy="7811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Neural Net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en-US" altLang="ko-KR" sz="1600" dirty="0">
                <a:solidFill>
                  <a:schemeClr val="tx1"/>
                </a:solidFill>
              </a:rPr>
              <a:t>(shared </a:t>
            </a:r>
            <a:r>
              <a:rPr lang="en-US" altLang="ko-KR" sz="1600" dirty="0" err="1">
                <a:solidFill>
                  <a:schemeClr val="tx1"/>
                </a:solidFill>
              </a:rPr>
              <a:t>params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4" idx="3"/>
            <a:endCxn id="8" idx="1"/>
          </p:cNvCxnSpPr>
          <p:nvPr/>
        </p:nvCxnSpPr>
        <p:spPr>
          <a:xfrm flipV="1">
            <a:off x="3948193" y="3952068"/>
            <a:ext cx="127945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249306" y="2377797"/>
            <a:ext cx="4894693" cy="314854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8" idx="3"/>
            <a:endCxn id="15" idx="1"/>
          </p:cNvCxnSpPr>
          <p:nvPr/>
        </p:nvCxnSpPr>
        <p:spPr>
          <a:xfrm flipV="1">
            <a:off x="6897585" y="2863959"/>
            <a:ext cx="252299" cy="10881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7149884" y="2647630"/>
            <a:ext cx="1623430" cy="692113"/>
            <a:chOff x="7095640" y="2473274"/>
            <a:chExt cx="1623430" cy="692113"/>
          </a:xfrm>
        </p:grpSpPr>
        <p:sp>
          <p:nvSpPr>
            <p:cNvPr id="15" name="직사각형 14"/>
            <p:cNvSpPr/>
            <p:nvPr/>
          </p:nvSpPr>
          <p:spPr>
            <a:xfrm>
              <a:off x="7095640" y="2473274"/>
              <a:ext cx="1428427" cy="432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Agent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160641" y="2559759"/>
              <a:ext cx="1428427" cy="432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Agent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225642" y="2646244"/>
              <a:ext cx="1428427" cy="432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Agent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290643" y="2732729"/>
              <a:ext cx="1428427" cy="432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Agent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꺾인 연결선 20"/>
          <p:cNvCxnSpPr>
            <a:stCxn id="15" idx="0"/>
            <a:endCxn id="4" idx="0"/>
          </p:cNvCxnSpPr>
          <p:nvPr/>
        </p:nvCxnSpPr>
        <p:spPr>
          <a:xfrm rot="16200000" flipH="1" flipV="1">
            <a:off x="5204525" y="556327"/>
            <a:ext cx="568270" cy="4750876"/>
          </a:xfrm>
          <a:prstGeom prst="bentConnector3">
            <a:avLst>
              <a:gd name="adj1" fmla="val -105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661115" y="1642488"/>
                <a:ext cx="1790053" cy="382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dirty="0"/>
                  <a:t>Action: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115" y="1642488"/>
                <a:ext cx="1790053" cy="382412"/>
              </a:xfrm>
              <a:prstGeom prst="rect">
                <a:avLst/>
              </a:prstGeom>
              <a:blipFill>
                <a:blip r:embed="rId2"/>
                <a:stretch>
                  <a:fillRect l="-3072" t="-4762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직사각형 36"/>
          <p:cNvSpPr/>
          <p:nvPr/>
        </p:nvSpPr>
        <p:spPr>
          <a:xfrm>
            <a:off x="4581040" y="4775715"/>
            <a:ext cx="1669942" cy="46882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Update Mask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4" idx="2"/>
            <a:endCxn id="37" idx="1"/>
          </p:cNvCxnSpPr>
          <p:nvPr/>
        </p:nvCxnSpPr>
        <p:spPr>
          <a:xfrm rot="16200000" flipH="1">
            <a:off x="3686187" y="4115273"/>
            <a:ext cx="321889" cy="1467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13222" y="5010127"/>
            <a:ext cx="1136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TL_Period</a:t>
            </a:r>
            <a:endParaRPr lang="ko-KR" altLang="en-US" sz="1600" dirty="0"/>
          </a:p>
        </p:txBody>
      </p:sp>
      <p:cxnSp>
        <p:nvCxnSpPr>
          <p:cNvPr id="42" name="꺾인 연결선 41"/>
          <p:cNvCxnSpPr>
            <a:stCxn id="37" idx="3"/>
            <a:endCxn id="20" idx="2"/>
          </p:cNvCxnSpPr>
          <p:nvPr/>
        </p:nvCxnSpPr>
        <p:spPr>
          <a:xfrm flipV="1">
            <a:off x="6250982" y="3339743"/>
            <a:ext cx="1808119" cy="1670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4" idx="2"/>
            <a:endCxn id="20" idx="2"/>
          </p:cNvCxnSpPr>
          <p:nvPr/>
        </p:nvCxnSpPr>
        <p:spPr>
          <a:xfrm rot="5400000" flipH="1" flipV="1">
            <a:off x="4911913" y="1541051"/>
            <a:ext cx="1348495" cy="4945879"/>
          </a:xfrm>
          <a:prstGeom prst="bentConnector3">
            <a:avLst>
              <a:gd name="adj1" fmla="val -1002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920617" y="6067067"/>
                <a:ext cx="1274829" cy="350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Reward: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617" y="6067067"/>
                <a:ext cx="1274829" cy="350224"/>
              </a:xfrm>
              <a:prstGeom prst="rect">
                <a:avLst/>
              </a:prstGeom>
              <a:blipFill>
                <a:blip r:embed="rId3"/>
                <a:stretch>
                  <a:fillRect l="-2392" t="-3448" b="-189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249305" y="3572103"/>
                <a:ext cx="1039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State</a:t>
                </a:r>
                <a:r>
                  <a:rPr lang="en-US" altLang="ko-KR" b="0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305" y="3572103"/>
                <a:ext cx="1039492" cy="369332"/>
              </a:xfrm>
              <a:prstGeom prst="rect">
                <a:avLst/>
              </a:prstGeom>
              <a:blipFill>
                <a:blip r:embed="rId4"/>
                <a:stretch>
                  <a:fillRect l="-4678" t="-11475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/>
              <p:cNvSpPr/>
              <p:nvPr/>
            </p:nvSpPr>
            <p:spPr>
              <a:xfrm>
                <a:off x="6517872" y="4653648"/>
                <a:ext cx="3346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직사각형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872" y="4653648"/>
                <a:ext cx="3346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39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3x3Grid Decentralized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with Practical</a:t>
            </a:r>
            <a:r>
              <a:rPr lang="ko-KR" altLang="en-US" dirty="0"/>
              <a:t> </a:t>
            </a:r>
            <a:r>
              <a:rPr lang="en-US" altLang="ko-KR" dirty="0"/>
              <a:t>Restraints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DNN Modeling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81DCE0-C3BC-4703-9EEE-134F89FB8FFA}"/>
              </a:ext>
            </a:extLst>
          </p:cNvPr>
          <p:cNvGrpSpPr/>
          <p:nvPr/>
        </p:nvGrpSpPr>
        <p:grpSpPr>
          <a:xfrm>
            <a:off x="1534810" y="3288715"/>
            <a:ext cx="180000" cy="310100"/>
            <a:chOff x="2508728" y="2197354"/>
            <a:chExt cx="180000" cy="310100"/>
          </a:xfrm>
        </p:grpSpPr>
        <p:sp>
          <p:nvSpPr>
            <p:cNvPr id="5" name="정육면체 4">
              <a:extLst>
                <a:ext uri="{FF2B5EF4-FFF2-40B4-BE49-F238E27FC236}">
                  <a16:creationId xmlns:a16="http://schemas.microsoft.com/office/drawing/2014/main" id="{3E9E52CB-2C3A-4DFF-9FB9-ADF5C5D08740}"/>
                </a:ext>
              </a:extLst>
            </p:cNvPr>
            <p:cNvSpPr/>
            <p:nvPr/>
          </p:nvSpPr>
          <p:spPr>
            <a:xfrm>
              <a:off x="2508728" y="2327454"/>
              <a:ext cx="180000" cy="180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정육면체 5">
              <a:extLst>
                <a:ext uri="{FF2B5EF4-FFF2-40B4-BE49-F238E27FC236}">
                  <a16:creationId xmlns:a16="http://schemas.microsoft.com/office/drawing/2014/main" id="{6A7D97DC-0215-4DA4-93CB-C2713FDA16E8}"/>
                </a:ext>
              </a:extLst>
            </p:cNvPr>
            <p:cNvSpPr/>
            <p:nvPr/>
          </p:nvSpPr>
          <p:spPr>
            <a:xfrm>
              <a:off x="2508728" y="2197354"/>
              <a:ext cx="180000" cy="180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1D22EB1-ABFF-434F-9821-4C1DA959BD5E}"/>
              </a:ext>
            </a:extLst>
          </p:cNvPr>
          <p:cNvGrpSpPr/>
          <p:nvPr/>
        </p:nvGrpSpPr>
        <p:grpSpPr>
          <a:xfrm>
            <a:off x="1534810" y="3936162"/>
            <a:ext cx="180000" cy="310100"/>
            <a:chOff x="2603978" y="3105404"/>
            <a:chExt cx="180000" cy="3101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66EF86FE-579D-42D8-BEB1-DBFA2E31C4CD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DD10A0BB-237C-4E8A-A5BB-14C1AF4D7DF2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975A180-116B-4C2D-9572-D5649C44A19C}"/>
              </a:ext>
            </a:extLst>
          </p:cNvPr>
          <p:cNvGrpSpPr/>
          <p:nvPr/>
        </p:nvGrpSpPr>
        <p:grpSpPr>
          <a:xfrm>
            <a:off x="1534810" y="4583609"/>
            <a:ext cx="180000" cy="310100"/>
            <a:chOff x="2603978" y="3105404"/>
            <a:chExt cx="180000" cy="3101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" name="정육면체 10">
              <a:extLst>
                <a:ext uri="{FF2B5EF4-FFF2-40B4-BE49-F238E27FC236}">
                  <a16:creationId xmlns:a16="http://schemas.microsoft.com/office/drawing/2014/main" id="{455B01D4-4533-4A3D-A394-9F831391464D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8E8668F5-02B2-441D-8B85-575EB79CC1DD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C8C48D8-6554-494B-98E2-3F70CD15870F}"/>
              </a:ext>
            </a:extLst>
          </p:cNvPr>
          <p:cNvGrpSpPr/>
          <p:nvPr/>
        </p:nvGrpSpPr>
        <p:grpSpPr>
          <a:xfrm>
            <a:off x="1528460" y="5231056"/>
            <a:ext cx="180000" cy="310100"/>
            <a:chOff x="2603978" y="3105404"/>
            <a:chExt cx="180000" cy="3101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B29F1270-5224-4FAD-A2AE-AB84AE771946}"/>
                </a:ext>
              </a:extLst>
            </p:cNvPr>
            <p:cNvSpPr/>
            <p:nvPr/>
          </p:nvSpPr>
          <p:spPr>
            <a:xfrm>
              <a:off x="2603978" y="3235504"/>
              <a:ext cx="180000" cy="18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2BECEB3C-98A7-4684-AC24-7011460D6986}"/>
                </a:ext>
              </a:extLst>
            </p:cNvPr>
            <p:cNvSpPr/>
            <p:nvPr/>
          </p:nvSpPr>
          <p:spPr>
            <a:xfrm>
              <a:off x="2603978" y="3105404"/>
              <a:ext cx="180000" cy="180000"/>
            </a:xfrm>
            <a:prstGeom prst="cub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13DDEE7-D09E-4647-86C8-CC75179B0587}"/>
              </a:ext>
            </a:extLst>
          </p:cNvPr>
          <p:cNvGrpSpPr/>
          <p:nvPr/>
        </p:nvGrpSpPr>
        <p:grpSpPr>
          <a:xfrm>
            <a:off x="2409475" y="4156262"/>
            <a:ext cx="471190" cy="470060"/>
            <a:chOff x="3629619" y="3401669"/>
            <a:chExt cx="471190" cy="47006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4253F97-D3CE-441C-8575-70F85E6A961C}"/>
                </a:ext>
              </a:extLst>
            </p:cNvPr>
            <p:cNvGrpSpPr/>
            <p:nvPr/>
          </p:nvGrpSpPr>
          <p:grpSpPr>
            <a:xfrm>
              <a:off x="3881599" y="3401669"/>
              <a:ext cx="219210" cy="219108"/>
              <a:chOff x="3879218" y="3404050"/>
              <a:chExt cx="219210" cy="21910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7BC73EB0-4797-42B9-AD1A-B0D7F3C868B5}"/>
                  </a:ext>
                </a:extLst>
              </p:cNvPr>
              <p:cNvSpPr/>
              <p:nvPr/>
            </p:nvSpPr>
            <p:spPr>
              <a:xfrm>
                <a:off x="3918428" y="3404050"/>
                <a:ext cx="180000" cy="18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AE2ECF4F-DDBC-4FAE-892E-A27D606E97EF}"/>
                  </a:ext>
                </a:extLst>
              </p:cNvPr>
              <p:cNvSpPr/>
              <p:nvPr/>
            </p:nvSpPr>
            <p:spPr>
              <a:xfrm>
                <a:off x="3879218" y="3443158"/>
                <a:ext cx="180000" cy="180000"/>
              </a:xfrm>
              <a:prstGeom prst="cub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999C480-3F4A-4AC5-87DF-E95A7A142938}"/>
                </a:ext>
              </a:extLst>
            </p:cNvPr>
            <p:cNvGrpSpPr/>
            <p:nvPr/>
          </p:nvGrpSpPr>
          <p:grpSpPr>
            <a:xfrm>
              <a:off x="3798742" y="3484526"/>
              <a:ext cx="219210" cy="219108"/>
              <a:chOff x="3879218" y="3404050"/>
              <a:chExt cx="219210" cy="219108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8564BABD-8C7B-4690-84F5-69333F32A552}"/>
                  </a:ext>
                </a:extLst>
              </p:cNvPr>
              <p:cNvSpPr/>
              <p:nvPr/>
            </p:nvSpPr>
            <p:spPr>
              <a:xfrm>
                <a:off x="3918428" y="3404050"/>
                <a:ext cx="180000" cy="18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2B570F56-B4B0-457D-A422-C5CDFE0671EF}"/>
                  </a:ext>
                </a:extLst>
              </p:cNvPr>
              <p:cNvSpPr/>
              <p:nvPr/>
            </p:nvSpPr>
            <p:spPr>
              <a:xfrm>
                <a:off x="3879218" y="3443158"/>
                <a:ext cx="180000" cy="180000"/>
              </a:xfrm>
              <a:prstGeom prst="cub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5124D6B-0584-4029-BD34-E96E0B705C19}"/>
                </a:ext>
              </a:extLst>
            </p:cNvPr>
            <p:cNvGrpSpPr/>
            <p:nvPr/>
          </p:nvGrpSpPr>
          <p:grpSpPr>
            <a:xfrm>
              <a:off x="3713504" y="3569764"/>
              <a:ext cx="219210" cy="219108"/>
              <a:chOff x="3879218" y="3404050"/>
              <a:chExt cx="219210" cy="219108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656E1CE6-659F-42BA-9762-31B6563C6CC3}"/>
                  </a:ext>
                </a:extLst>
              </p:cNvPr>
              <p:cNvSpPr/>
              <p:nvPr/>
            </p:nvSpPr>
            <p:spPr>
              <a:xfrm>
                <a:off x="3918428" y="3404050"/>
                <a:ext cx="180000" cy="18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9F67AF14-F624-4CC2-BD9C-BD6023E86FFA}"/>
                  </a:ext>
                </a:extLst>
              </p:cNvPr>
              <p:cNvSpPr/>
              <p:nvPr/>
            </p:nvSpPr>
            <p:spPr>
              <a:xfrm>
                <a:off x="3879218" y="3443158"/>
                <a:ext cx="180000" cy="180000"/>
              </a:xfrm>
              <a:prstGeom prst="cub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0781FA5-53B1-4FE0-A1ED-CCF0434459AA}"/>
                </a:ext>
              </a:extLst>
            </p:cNvPr>
            <p:cNvGrpSpPr/>
            <p:nvPr/>
          </p:nvGrpSpPr>
          <p:grpSpPr>
            <a:xfrm>
              <a:off x="3629619" y="3652621"/>
              <a:ext cx="219210" cy="219108"/>
              <a:chOff x="3879218" y="3404050"/>
              <a:chExt cx="219210" cy="219108"/>
            </a:xfrm>
          </p:grpSpPr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3A3F3838-1FD2-4798-96C5-795FDA1772D0}"/>
                  </a:ext>
                </a:extLst>
              </p:cNvPr>
              <p:cNvSpPr/>
              <p:nvPr/>
            </p:nvSpPr>
            <p:spPr>
              <a:xfrm>
                <a:off x="3918428" y="3404050"/>
                <a:ext cx="180000" cy="1800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55FFA23A-FADA-4CC0-9246-E050861D4425}"/>
                  </a:ext>
                </a:extLst>
              </p:cNvPr>
              <p:cNvSpPr/>
              <p:nvPr/>
            </p:nvSpPr>
            <p:spPr>
              <a:xfrm>
                <a:off x="3879218" y="3443158"/>
                <a:ext cx="180000" cy="180000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2407DC3-FA95-40E9-A970-BAA30B3CAA5F}"/>
              </a:ext>
            </a:extLst>
          </p:cNvPr>
          <p:cNvGrpSpPr/>
          <p:nvPr/>
        </p:nvGrpSpPr>
        <p:grpSpPr>
          <a:xfrm>
            <a:off x="3374129" y="4704326"/>
            <a:ext cx="471190" cy="607470"/>
            <a:chOff x="4429685" y="2317996"/>
            <a:chExt cx="471190" cy="60747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D6F81F9-CEF0-4009-8EC8-436A9B674F09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96D2838-FBD5-4A19-AFA8-5863E2582FE7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4" name="정육면체 53">
                  <a:extLst>
                    <a:ext uri="{FF2B5EF4-FFF2-40B4-BE49-F238E27FC236}">
                      <a16:creationId xmlns:a16="http://schemas.microsoft.com/office/drawing/2014/main" id="{AC86CA83-7B60-4F02-A4BC-D32F2C61B7DC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정육면체 54">
                  <a:extLst>
                    <a:ext uri="{FF2B5EF4-FFF2-40B4-BE49-F238E27FC236}">
                      <a16:creationId xmlns:a16="http://schemas.microsoft.com/office/drawing/2014/main" id="{CB1400E8-78A9-44D8-85CA-58195A83207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F21F840B-CB0A-44CB-BB15-70C5DA73FC41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52" name="정육면체 51">
                  <a:extLst>
                    <a:ext uri="{FF2B5EF4-FFF2-40B4-BE49-F238E27FC236}">
                      <a16:creationId xmlns:a16="http://schemas.microsoft.com/office/drawing/2014/main" id="{FADED308-EC6E-4514-9584-55A87F1013A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정육면체 52">
                  <a:extLst>
                    <a:ext uri="{FF2B5EF4-FFF2-40B4-BE49-F238E27FC236}">
                      <a16:creationId xmlns:a16="http://schemas.microsoft.com/office/drawing/2014/main" id="{3E8E4100-27E3-4AED-8F94-F107D98DFA3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B81045EC-DA70-4DDE-B6AB-B70D4DF1B3D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0" name="정육면체 49">
                  <a:extLst>
                    <a:ext uri="{FF2B5EF4-FFF2-40B4-BE49-F238E27FC236}">
                      <a16:creationId xmlns:a16="http://schemas.microsoft.com/office/drawing/2014/main" id="{B3866C50-B427-4D5B-BDB9-F2469ECA9994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정육면체 50">
                  <a:extLst>
                    <a:ext uri="{FF2B5EF4-FFF2-40B4-BE49-F238E27FC236}">
                      <a16:creationId xmlns:a16="http://schemas.microsoft.com/office/drawing/2014/main" id="{25FD30EF-5F21-4267-B03C-2FAD360D987B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8B820C28-844B-4092-8097-926D766739FE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48" name="정육면체 47">
                  <a:extLst>
                    <a:ext uri="{FF2B5EF4-FFF2-40B4-BE49-F238E27FC236}">
                      <a16:creationId xmlns:a16="http://schemas.microsoft.com/office/drawing/2014/main" id="{C7AC4693-54EC-498C-A472-3FD4E8DEB4A0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정육면체 48">
                  <a:extLst>
                    <a:ext uri="{FF2B5EF4-FFF2-40B4-BE49-F238E27FC236}">
                      <a16:creationId xmlns:a16="http://schemas.microsoft.com/office/drawing/2014/main" id="{56F73FA2-3B87-4301-98B3-1469A5B338F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051554D-F4C4-4037-9C4F-B3D7F60C0779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1D711E12-581F-424D-8B4C-DDE19C69804F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42" name="정육면체 41">
                  <a:extLst>
                    <a:ext uri="{FF2B5EF4-FFF2-40B4-BE49-F238E27FC236}">
                      <a16:creationId xmlns:a16="http://schemas.microsoft.com/office/drawing/2014/main" id="{5A2853AC-EC0B-4AF2-B2F8-2645FBAD612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정육면체 42">
                  <a:extLst>
                    <a:ext uri="{FF2B5EF4-FFF2-40B4-BE49-F238E27FC236}">
                      <a16:creationId xmlns:a16="http://schemas.microsoft.com/office/drawing/2014/main" id="{2E3D22E5-7EBB-4114-B2A3-2B5E45DF273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C1D56D04-B1D6-4D8C-971A-7FD26877FFB5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40" name="정육면체 39">
                  <a:extLst>
                    <a:ext uri="{FF2B5EF4-FFF2-40B4-BE49-F238E27FC236}">
                      <a16:creationId xmlns:a16="http://schemas.microsoft.com/office/drawing/2014/main" id="{F520D035-2013-40B1-8EE2-F55570A0F11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정육면체 40">
                  <a:extLst>
                    <a:ext uri="{FF2B5EF4-FFF2-40B4-BE49-F238E27FC236}">
                      <a16:creationId xmlns:a16="http://schemas.microsoft.com/office/drawing/2014/main" id="{DD9A2F5C-0E09-4F43-ABAE-34A2D00AFBE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684652B5-7CA6-4391-997A-DFF5D0830244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38" name="정육면체 37">
                  <a:extLst>
                    <a:ext uri="{FF2B5EF4-FFF2-40B4-BE49-F238E27FC236}">
                      <a16:creationId xmlns:a16="http://schemas.microsoft.com/office/drawing/2014/main" id="{FD038192-7BAA-443D-ABDF-F559CA871DEB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정육면체 38">
                  <a:extLst>
                    <a:ext uri="{FF2B5EF4-FFF2-40B4-BE49-F238E27FC236}">
                      <a16:creationId xmlns:a16="http://schemas.microsoft.com/office/drawing/2014/main" id="{C3896C7A-CE3C-4465-95C3-0FD21FB491F8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7AF05E5-C97A-4CBA-83AF-1402EA0C09C1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36" name="정육면체 35">
                  <a:extLst>
                    <a:ext uri="{FF2B5EF4-FFF2-40B4-BE49-F238E27FC236}">
                      <a16:creationId xmlns:a16="http://schemas.microsoft.com/office/drawing/2014/main" id="{76F0C000-E68C-4201-8A62-66BE52F4488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정육면체 36">
                  <a:extLst>
                    <a:ext uri="{FF2B5EF4-FFF2-40B4-BE49-F238E27FC236}">
                      <a16:creationId xmlns:a16="http://schemas.microsoft.com/office/drawing/2014/main" id="{AC746DB4-4282-430D-83FE-CBE2D19EB06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7220F71-3BB4-4B5B-ADA2-0D406C04B94A}"/>
              </a:ext>
            </a:extLst>
          </p:cNvPr>
          <p:cNvGrpSpPr/>
          <p:nvPr/>
        </p:nvGrpSpPr>
        <p:grpSpPr>
          <a:xfrm>
            <a:off x="3373804" y="3744068"/>
            <a:ext cx="471190" cy="607470"/>
            <a:chOff x="4429685" y="2317996"/>
            <a:chExt cx="471190" cy="607470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E355364B-CBBD-45FF-9761-5303924A22A8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D0DDCA1F-08E1-45AA-9613-C670DF126572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1" name="정육면체 80">
                  <a:extLst>
                    <a:ext uri="{FF2B5EF4-FFF2-40B4-BE49-F238E27FC236}">
                      <a16:creationId xmlns:a16="http://schemas.microsoft.com/office/drawing/2014/main" id="{98870647-3713-4A0E-B334-739849E381B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정육면체 81">
                  <a:extLst>
                    <a:ext uri="{FF2B5EF4-FFF2-40B4-BE49-F238E27FC236}">
                      <a16:creationId xmlns:a16="http://schemas.microsoft.com/office/drawing/2014/main" id="{981FC5A8-99DE-40ED-A21B-CBD6B0106E19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F8DBF61B-12EE-43FD-8E8F-214A068FBECD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79" name="정육면체 78">
                  <a:extLst>
                    <a:ext uri="{FF2B5EF4-FFF2-40B4-BE49-F238E27FC236}">
                      <a16:creationId xmlns:a16="http://schemas.microsoft.com/office/drawing/2014/main" id="{F95F1609-A44A-49A6-B316-F7E2FE2F6B17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정육면체 79">
                  <a:extLst>
                    <a:ext uri="{FF2B5EF4-FFF2-40B4-BE49-F238E27FC236}">
                      <a16:creationId xmlns:a16="http://schemas.microsoft.com/office/drawing/2014/main" id="{71C10068-A61A-4043-A6D4-7D2044EE679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8234D96B-2ACA-47F6-82C2-039F06B46A65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77" name="정육면체 76">
                  <a:extLst>
                    <a:ext uri="{FF2B5EF4-FFF2-40B4-BE49-F238E27FC236}">
                      <a16:creationId xmlns:a16="http://schemas.microsoft.com/office/drawing/2014/main" id="{B6229A8B-D861-4900-9C04-87CDF8796219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정육면체 77">
                  <a:extLst>
                    <a:ext uri="{FF2B5EF4-FFF2-40B4-BE49-F238E27FC236}">
                      <a16:creationId xmlns:a16="http://schemas.microsoft.com/office/drawing/2014/main" id="{67E91737-2B3C-4CEF-BBA3-D8F5A3D69591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0226A6F8-7913-4909-BA6E-74EA575B94E4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75" name="정육면체 74">
                  <a:extLst>
                    <a:ext uri="{FF2B5EF4-FFF2-40B4-BE49-F238E27FC236}">
                      <a16:creationId xmlns:a16="http://schemas.microsoft.com/office/drawing/2014/main" id="{544E3F96-F7EC-4DCE-B406-F2E71CA91C5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정육면체 75">
                  <a:extLst>
                    <a:ext uri="{FF2B5EF4-FFF2-40B4-BE49-F238E27FC236}">
                      <a16:creationId xmlns:a16="http://schemas.microsoft.com/office/drawing/2014/main" id="{DEDB1831-219C-4995-9DDB-46E42B062BB7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EF543562-6533-4297-B2C8-443E025A1B38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F5D56B79-C54D-4616-875A-B8699FBE1C53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69" name="정육면체 68">
                  <a:extLst>
                    <a:ext uri="{FF2B5EF4-FFF2-40B4-BE49-F238E27FC236}">
                      <a16:creationId xmlns:a16="http://schemas.microsoft.com/office/drawing/2014/main" id="{1CB6C066-062C-4083-BDBB-8CE350DA27A8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정육면체 69">
                  <a:extLst>
                    <a:ext uri="{FF2B5EF4-FFF2-40B4-BE49-F238E27FC236}">
                      <a16:creationId xmlns:a16="http://schemas.microsoft.com/office/drawing/2014/main" id="{F400564D-92CD-4A8C-9180-F12597E97EC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79458309-622E-4DDF-8A2A-1333DAE2BB4F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67" name="정육면체 66">
                  <a:extLst>
                    <a:ext uri="{FF2B5EF4-FFF2-40B4-BE49-F238E27FC236}">
                      <a16:creationId xmlns:a16="http://schemas.microsoft.com/office/drawing/2014/main" id="{4EFE57FD-4E63-4115-81C8-3A096AB15AB2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정육면체 67">
                  <a:extLst>
                    <a:ext uri="{FF2B5EF4-FFF2-40B4-BE49-F238E27FC236}">
                      <a16:creationId xmlns:a16="http://schemas.microsoft.com/office/drawing/2014/main" id="{EAE8E323-8692-4ED0-AD3F-7A6870F26AB4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9925F191-2A99-4546-B7E8-C52D4FC0655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65" name="정육면체 64">
                  <a:extLst>
                    <a:ext uri="{FF2B5EF4-FFF2-40B4-BE49-F238E27FC236}">
                      <a16:creationId xmlns:a16="http://schemas.microsoft.com/office/drawing/2014/main" id="{C37945F7-8D4E-4EE9-8994-499E4C38D90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정육면체 65">
                  <a:extLst>
                    <a:ext uri="{FF2B5EF4-FFF2-40B4-BE49-F238E27FC236}">
                      <a16:creationId xmlns:a16="http://schemas.microsoft.com/office/drawing/2014/main" id="{3DF030F5-27B4-45BE-9287-0D5B11AC7E5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383AA0F6-7BE0-4187-98AB-5B9ED5E70192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63" name="정육면체 62">
                  <a:extLst>
                    <a:ext uri="{FF2B5EF4-FFF2-40B4-BE49-F238E27FC236}">
                      <a16:creationId xmlns:a16="http://schemas.microsoft.com/office/drawing/2014/main" id="{5F5D4492-AEDB-400D-8F65-2F1CB9535B6A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정육면체 63">
                  <a:extLst>
                    <a:ext uri="{FF2B5EF4-FFF2-40B4-BE49-F238E27FC236}">
                      <a16:creationId xmlns:a16="http://schemas.microsoft.com/office/drawing/2014/main" id="{8AB1452A-1E97-4D7F-AFC6-2693088AD200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C1FD463-6EF8-4084-AC08-5B32ACDE77F4}"/>
              </a:ext>
            </a:extLst>
          </p:cNvPr>
          <p:cNvGrpSpPr/>
          <p:nvPr/>
        </p:nvGrpSpPr>
        <p:grpSpPr>
          <a:xfrm>
            <a:off x="3373804" y="3468715"/>
            <a:ext cx="471190" cy="607470"/>
            <a:chOff x="4429685" y="2317996"/>
            <a:chExt cx="471190" cy="607470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33E22690-2082-49B8-9D60-E6A0424094B4}"/>
                </a:ext>
              </a:extLst>
            </p:cNvPr>
            <p:cNvGrpSpPr/>
            <p:nvPr/>
          </p:nvGrpSpPr>
          <p:grpSpPr>
            <a:xfrm>
              <a:off x="4429685" y="2455406"/>
              <a:ext cx="471190" cy="470060"/>
              <a:chOff x="3629619" y="3401669"/>
              <a:chExt cx="471190" cy="470060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083E953F-8EA3-4C25-8171-BBE01D7159BB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08" name="정육면체 107">
                  <a:extLst>
                    <a:ext uri="{FF2B5EF4-FFF2-40B4-BE49-F238E27FC236}">
                      <a16:creationId xmlns:a16="http://schemas.microsoft.com/office/drawing/2014/main" id="{FE5B2B0D-1E09-46CA-B7A5-94437D04DA1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정육면체 108">
                  <a:extLst>
                    <a:ext uri="{FF2B5EF4-FFF2-40B4-BE49-F238E27FC236}">
                      <a16:creationId xmlns:a16="http://schemas.microsoft.com/office/drawing/2014/main" id="{37144B2E-984B-4175-BC45-617307BA9B4C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80090E94-E6D9-44BA-9A36-2933609BBC16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106" name="정육면체 105">
                  <a:extLst>
                    <a:ext uri="{FF2B5EF4-FFF2-40B4-BE49-F238E27FC236}">
                      <a16:creationId xmlns:a16="http://schemas.microsoft.com/office/drawing/2014/main" id="{11B31E5C-3394-49E0-B0FA-928120309071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정육면체 106">
                  <a:extLst>
                    <a:ext uri="{FF2B5EF4-FFF2-40B4-BE49-F238E27FC236}">
                      <a16:creationId xmlns:a16="http://schemas.microsoft.com/office/drawing/2014/main" id="{4EC51649-F531-496D-875C-BC62F1A8A7DB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A220328B-E6E0-48A9-83C0-C85CBBB592AE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04" name="정육면체 103">
                  <a:extLst>
                    <a:ext uri="{FF2B5EF4-FFF2-40B4-BE49-F238E27FC236}">
                      <a16:creationId xmlns:a16="http://schemas.microsoft.com/office/drawing/2014/main" id="{1071A67D-A58A-4301-9D9A-E5B6D3A160B3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정육면체 104">
                  <a:extLst>
                    <a:ext uri="{FF2B5EF4-FFF2-40B4-BE49-F238E27FC236}">
                      <a16:creationId xmlns:a16="http://schemas.microsoft.com/office/drawing/2014/main" id="{CC16ED63-B093-40CE-A62C-91CF02313165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0B28CE1D-8777-4ABC-954C-54059AF264D7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102" name="정육면체 101">
                  <a:extLst>
                    <a:ext uri="{FF2B5EF4-FFF2-40B4-BE49-F238E27FC236}">
                      <a16:creationId xmlns:a16="http://schemas.microsoft.com/office/drawing/2014/main" id="{9FC566CB-589E-4584-A28A-EEEF56580FE1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정육면체 102">
                  <a:extLst>
                    <a:ext uri="{FF2B5EF4-FFF2-40B4-BE49-F238E27FC236}">
                      <a16:creationId xmlns:a16="http://schemas.microsoft.com/office/drawing/2014/main" id="{6BE3F296-A783-4D97-85EB-27661DDF3A13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CD955356-0103-4DF6-8CD5-1A1EB2D649A9}"/>
                </a:ext>
              </a:extLst>
            </p:cNvPr>
            <p:cNvGrpSpPr/>
            <p:nvPr/>
          </p:nvGrpSpPr>
          <p:grpSpPr>
            <a:xfrm>
              <a:off x="4429685" y="2317996"/>
              <a:ext cx="471190" cy="470060"/>
              <a:chOff x="3629619" y="3401669"/>
              <a:chExt cx="471190" cy="47006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10140614-E248-4FE4-9D2E-8EAAF9218FF4}"/>
                  </a:ext>
                </a:extLst>
              </p:cNvPr>
              <p:cNvGrpSpPr/>
              <p:nvPr/>
            </p:nvGrpSpPr>
            <p:grpSpPr>
              <a:xfrm>
                <a:off x="3881599" y="3401669"/>
                <a:ext cx="219210" cy="219108"/>
                <a:chOff x="3879218" y="3404050"/>
                <a:chExt cx="219210" cy="21910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96" name="정육면체 95">
                  <a:extLst>
                    <a:ext uri="{FF2B5EF4-FFF2-40B4-BE49-F238E27FC236}">
                      <a16:creationId xmlns:a16="http://schemas.microsoft.com/office/drawing/2014/main" id="{16509930-C498-4C80-A6C5-47D6945F99F6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정육면체 96">
                  <a:extLst>
                    <a:ext uri="{FF2B5EF4-FFF2-40B4-BE49-F238E27FC236}">
                      <a16:creationId xmlns:a16="http://schemas.microsoft.com/office/drawing/2014/main" id="{3B854D41-9B63-448A-9026-65BCAA959094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069DF31F-BE26-4A68-869F-601F68947E9E}"/>
                  </a:ext>
                </a:extLst>
              </p:cNvPr>
              <p:cNvGrpSpPr/>
              <p:nvPr/>
            </p:nvGrpSpPr>
            <p:grpSpPr>
              <a:xfrm>
                <a:off x="3798742" y="3484526"/>
                <a:ext cx="219210" cy="219108"/>
                <a:chOff x="3879218" y="3404050"/>
                <a:chExt cx="219210" cy="219108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94" name="정육면체 93">
                  <a:extLst>
                    <a:ext uri="{FF2B5EF4-FFF2-40B4-BE49-F238E27FC236}">
                      <a16:creationId xmlns:a16="http://schemas.microsoft.com/office/drawing/2014/main" id="{7261BC85-ECF5-4A15-AAEC-E44448C4935D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정육면체 94">
                  <a:extLst>
                    <a:ext uri="{FF2B5EF4-FFF2-40B4-BE49-F238E27FC236}">
                      <a16:creationId xmlns:a16="http://schemas.microsoft.com/office/drawing/2014/main" id="{69BA4F06-BB94-463D-9185-C6997D9918F9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D61814DE-7013-48C5-B879-0827D2633E27}"/>
                  </a:ext>
                </a:extLst>
              </p:cNvPr>
              <p:cNvGrpSpPr/>
              <p:nvPr/>
            </p:nvGrpSpPr>
            <p:grpSpPr>
              <a:xfrm>
                <a:off x="3713504" y="3569764"/>
                <a:ext cx="219210" cy="219108"/>
                <a:chOff x="3879218" y="3404050"/>
                <a:chExt cx="219210" cy="219108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92" name="정육면체 91">
                  <a:extLst>
                    <a:ext uri="{FF2B5EF4-FFF2-40B4-BE49-F238E27FC236}">
                      <a16:creationId xmlns:a16="http://schemas.microsoft.com/office/drawing/2014/main" id="{12666930-7981-4FD3-A4DD-8BBC1A840B4E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정육면체 92">
                  <a:extLst>
                    <a:ext uri="{FF2B5EF4-FFF2-40B4-BE49-F238E27FC236}">
                      <a16:creationId xmlns:a16="http://schemas.microsoft.com/office/drawing/2014/main" id="{8867220D-86EE-416C-83A5-1BFA485F775E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E5C5063B-764D-41B6-88CF-89BE49B8BCCC}"/>
                  </a:ext>
                </a:extLst>
              </p:cNvPr>
              <p:cNvGrpSpPr/>
              <p:nvPr/>
            </p:nvGrpSpPr>
            <p:grpSpPr>
              <a:xfrm>
                <a:off x="3629619" y="3652621"/>
                <a:ext cx="219210" cy="219108"/>
                <a:chOff x="3879218" y="3404050"/>
                <a:chExt cx="219210" cy="219108"/>
              </a:xfrm>
            </p:grpSpPr>
            <p:sp>
              <p:nvSpPr>
                <p:cNvPr id="90" name="정육면체 89">
                  <a:extLst>
                    <a:ext uri="{FF2B5EF4-FFF2-40B4-BE49-F238E27FC236}">
                      <a16:creationId xmlns:a16="http://schemas.microsoft.com/office/drawing/2014/main" id="{30F919EC-7DC2-4DE7-B5C8-0DEF6A267989}"/>
                    </a:ext>
                  </a:extLst>
                </p:cNvPr>
                <p:cNvSpPr/>
                <p:nvPr/>
              </p:nvSpPr>
              <p:spPr>
                <a:xfrm>
                  <a:off x="3918428" y="3404050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정육면체 90">
                  <a:extLst>
                    <a:ext uri="{FF2B5EF4-FFF2-40B4-BE49-F238E27FC236}">
                      <a16:creationId xmlns:a16="http://schemas.microsoft.com/office/drawing/2014/main" id="{55A2A14A-62FA-483F-8DA2-1DE06C680DDA}"/>
                    </a:ext>
                  </a:extLst>
                </p:cNvPr>
                <p:cNvSpPr/>
                <p:nvPr/>
              </p:nvSpPr>
              <p:spPr>
                <a:xfrm>
                  <a:off x="3879218" y="3443158"/>
                  <a:ext cx="180000" cy="180000"/>
                </a:xfrm>
                <a:prstGeom prst="cub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A6770A8E-C29B-4122-91E3-53FDF9642B97}"/>
              </a:ext>
            </a:extLst>
          </p:cNvPr>
          <p:cNvSpPr/>
          <p:nvPr/>
        </p:nvSpPr>
        <p:spPr>
          <a:xfrm>
            <a:off x="3579756" y="4382843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BA17DD8C-AC3C-4C08-B342-FD859BEE5D82}"/>
              </a:ext>
            </a:extLst>
          </p:cNvPr>
          <p:cNvSpPr/>
          <p:nvPr/>
        </p:nvSpPr>
        <p:spPr>
          <a:xfrm>
            <a:off x="3579756" y="4511249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DBC9FE1-67E5-4A72-8A13-62E494DEB38C}"/>
              </a:ext>
            </a:extLst>
          </p:cNvPr>
          <p:cNvSpPr/>
          <p:nvPr/>
        </p:nvSpPr>
        <p:spPr>
          <a:xfrm>
            <a:off x="3579756" y="4632951"/>
            <a:ext cx="46028" cy="468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평행 사변형 112">
            <a:extLst>
              <a:ext uri="{FF2B5EF4-FFF2-40B4-BE49-F238E27FC236}">
                <a16:creationId xmlns:a16="http://schemas.microsoft.com/office/drawing/2014/main" id="{346FF888-F781-4D35-A049-3576EC7FCED3}"/>
              </a:ext>
            </a:extLst>
          </p:cNvPr>
          <p:cNvSpPr/>
          <p:nvPr/>
        </p:nvSpPr>
        <p:spPr>
          <a:xfrm rot="16200000" flipV="1">
            <a:off x="4070570" y="3866012"/>
            <a:ext cx="2112570" cy="708375"/>
          </a:xfrm>
          <a:prstGeom prst="parallelogram">
            <a:avLst>
              <a:gd name="adj" fmla="val 95374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평행 사변형 113">
            <a:extLst>
              <a:ext uri="{FF2B5EF4-FFF2-40B4-BE49-F238E27FC236}">
                <a16:creationId xmlns:a16="http://schemas.microsoft.com/office/drawing/2014/main" id="{E23C0ADB-2584-4E80-A26A-53852579FD95}"/>
              </a:ext>
            </a:extLst>
          </p:cNvPr>
          <p:cNvSpPr/>
          <p:nvPr/>
        </p:nvSpPr>
        <p:spPr>
          <a:xfrm rot="16200000" flipV="1">
            <a:off x="4222970" y="4018412"/>
            <a:ext cx="2112570" cy="708375"/>
          </a:xfrm>
          <a:prstGeom prst="parallelogram">
            <a:avLst>
              <a:gd name="adj" fmla="val 95374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평행 사변형 114">
            <a:extLst>
              <a:ext uri="{FF2B5EF4-FFF2-40B4-BE49-F238E27FC236}">
                <a16:creationId xmlns:a16="http://schemas.microsoft.com/office/drawing/2014/main" id="{B6084F2B-730A-428C-A0AE-B73A02626CAF}"/>
              </a:ext>
            </a:extLst>
          </p:cNvPr>
          <p:cNvSpPr/>
          <p:nvPr/>
        </p:nvSpPr>
        <p:spPr>
          <a:xfrm rot="16200000" flipV="1">
            <a:off x="4375370" y="4170812"/>
            <a:ext cx="2112570" cy="708375"/>
          </a:xfrm>
          <a:prstGeom prst="parallelogram">
            <a:avLst>
              <a:gd name="adj" fmla="val 95374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6393083-74ED-4B92-ADD7-29B9230A4C74}"/>
              </a:ext>
            </a:extLst>
          </p:cNvPr>
          <p:cNvGrpSpPr/>
          <p:nvPr/>
        </p:nvGrpSpPr>
        <p:grpSpPr>
          <a:xfrm>
            <a:off x="7783199" y="3650241"/>
            <a:ext cx="782763" cy="1815615"/>
            <a:chOff x="8546777" y="3358970"/>
            <a:chExt cx="782763" cy="1815615"/>
          </a:xfrm>
        </p:grpSpPr>
        <p:sp>
          <p:nvSpPr>
            <p:cNvPr id="118" name="평행 사변형 117">
              <a:extLst>
                <a:ext uri="{FF2B5EF4-FFF2-40B4-BE49-F238E27FC236}">
                  <a16:creationId xmlns:a16="http://schemas.microsoft.com/office/drawing/2014/main" id="{1A4E63C5-85AE-4F14-B039-1C0F12A94637}"/>
                </a:ext>
              </a:extLst>
            </p:cNvPr>
            <p:cNvSpPr/>
            <p:nvPr/>
          </p:nvSpPr>
          <p:spPr>
            <a:xfrm rot="16200000" flipV="1">
              <a:off x="8030351" y="38753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평행 사변형 118">
              <a:extLst>
                <a:ext uri="{FF2B5EF4-FFF2-40B4-BE49-F238E27FC236}">
                  <a16:creationId xmlns:a16="http://schemas.microsoft.com/office/drawing/2014/main" id="{EBA14181-BF6A-423F-B674-FDE84DED93DD}"/>
                </a:ext>
              </a:extLst>
            </p:cNvPr>
            <p:cNvSpPr/>
            <p:nvPr/>
          </p:nvSpPr>
          <p:spPr>
            <a:xfrm rot="16200000" flipV="1">
              <a:off x="8182751" y="40277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평행 사변형 119">
              <a:extLst>
                <a:ext uri="{FF2B5EF4-FFF2-40B4-BE49-F238E27FC236}">
                  <a16:creationId xmlns:a16="http://schemas.microsoft.com/office/drawing/2014/main" id="{0D59FE44-40BA-41FA-90A5-F83553B0D540}"/>
                </a:ext>
              </a:extLst>
            </p:cNvPr>
            <p:cNvSpPr/>
            <p:nvPr/>
          </p:nvSpPr>
          <p:spPr>
            <a:xfrm rot="16200000" flipV="1">
              <a:off x="8335151" y="4180196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6457254" y="2544204"/>
            <a:ext cx="782763" cy="1815615"/>
            <a:chOff x="6292397" y="2537632"/>
            <a:chExt cx="782763" cy="1815615"/>
          </a:xfrm>
        </p:grpSpPr>
        <p:sp>
          <p:nvSpPr>
            <p:cNvPr id="116" name="평행 사변형 115">
              <a:extLst>
                <a:ext uri="{FF2B5EF4-FFF2-40B4-BE49-F238E27FC236}">
                  <a16:creationId xmlns:a16="http://schemas.microsoft.com/office/drawing/2014/main" id="{163DBB0A-C445-4C30-B791-4FADBEFC16C8}"/>
                </a:ext>
              </a:extLst>
            </p:cNvPr>
            <p:cNvSpPr/>
            <p:nvPr/>
          </p:nvSpPr>
          <p:spPr>
            <a:xfrm rot="16200000" flipV="1">
              <a:off x="5775971" y="30540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평행 사변형 120">
              <a:extLst>
                <a:ext uri="{FF2B5EF4-FFF2-40B4-BE49-F238E27FC236}">
                  <a16:creationId xmlns:a16="http://schemas.microsoft.com/office/drawing/2014/main" id="{9010345D-8BD1-4D91-93DE-CBCAA938C915}"/>
                </a:ext>
              </a:extLst>
            </p:cNvPr>
            <p:cNvSpPr/>
            <p:nvPr/>
          </p:nvSpPr>
          <p:spPr>
            <a:xfrm rot="16200000" flipV="1">
              <a:off x="5928371" y="32064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평행 사변형 121">
              <a:extLst>
                <a:ext uri="{FF2B5EF4-FFF2-40B4-BE49-F238E27FC236}">
                  <a16:creationId xmlns:a16="http://schemas.microsoft.com/office/drawing/2014/main" id="{1683D6F2-3A9A-4407-9B9D-8F66D3D86086}"/>
                </a:ext>
              </a:extLst>
            </p:cNvPr>
            <p:cNvSpPr/>
            <p:nvPr/>
          </p:nvSpPr>
          <p:spPr>
            <a:xfrm rot="16200000" flipV="1">
              <a:off x="6080771" y="3358858"/>
              <a:ext cx="1510815" cy="477963"/>
            </a:xfrm>
            <a:prstGeom prst="parallelogram">
              <a:avLst>
                <a:gd name="adj" fmla="val 95374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4" name="직선 화살표 연결선 123"/>
          <p:cNvCxnSpPr/>
          <p:nvPr/>
        </p:nvCxnSpPr>
        <p:spPr>
          <a:xfrm>
            <a:off x="6092595" y="4739919"/>
            <a:ext cx="15898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6083088" y="3696941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8046846" y="3344870"/>
            <a:ext cx="5551" cy="4210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1201119" y="2801319"/>
            <a:ext cx="4777352" cy="31035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/>
          <p:cNvCxnSpPr/>
          <p:nvPr/>
        </p:nvCxnSpPr>
        <p:spPr>
          <a:xfrm>
            <a:off x="677334" y="3468714"/>
            <a:ext cx="7756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566" y="3473529"/>
            <a:ext cx="1256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Vehicle Info</a:t>
            </a:r>
            <a:br>
              <a:rPr lang="en-US" altLang="ko-KR" sz="1600" dirty="0"/>
            </a:br>
            <a:r>
              <a:rPr lang="en-US" altLang="ko-KR" sz="1600" dirty="0"/>
              <a:t>from Traci</a:t>
            </a:r>
            <a:endParaRPr lang="ko-KR" altLang="en-US" sz="1600" dirty="0"/>
          </a:p>
        </p:txBody>
      </p:sp>
      <p:cxnSp>
        <p:nvCxnSpPr>
          <p:cNvPr id="136" name="직선 화살표 연결선 135"/>
          <p:cNvCxnSpPr>
            <a:endCxn id="6" idx="5"/>
          </p:cNvCxnSpPr>
          <p:nvPr/>
        </p:nvCxnSpPr>
        <p:spPr>
          <a:xfrm flipH="1">
            <a:off x="1714810" y="2989558"/>
            <a:ext cx="615776" cy="366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endCxn id="5" idx="5"/>
          </p:cNvCxnSpPr>
          <p:nvPr/>
        </p:nvCxnSpPr>
        <p:spPr>
          <a:xfrm flipH="1">
            <a:off x="1714810" y="3238304"/>
            <a:ext cx="604201" cy="2480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297982" y="2820356"/>
            <a:ext cx="1165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Left</a:t>
            </a:r>
            <a:br>
              <a:rPr lang="en-US" altLang="ko-KR" sz="1600" dirty="0"/>
            </a:br>
            <a:r>
              <a:rPr lang="en-US" altLang="ko-KR" sz="1600" dirty="0"/>
              <a:t>Straight</a:t>
            </a:r>
            <a:endParaRPr lang="ko-KR" altLang="en-US" sz="1600" dirty="0"/>
          </a:p>
        </p:txBody>
      </p:sp>
      <p:cxnSp>
        <p:nvCxnSpPr>
          <p:cNvPr id="143" name="직선 화살표 연결선 142"/>
          <p:cNvCxnSpPr/>
          <p:nvPr/>
        </p:nvCxnSpPr>
        <p:spPr>
          <a:xfrm flipV="1">
            <a:off x="1616155" y="5642876"/>
            <a:ext cx="2305" cy="66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771041" y="6311607"/>
            <a:ext cx="1638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Inflow Demand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cxnSp>
        <p:nvCxnSpPr>
          <p:cNvPr id="148" name="직선 화살표 연결선 147"/>
          <p:cNvCxnSpPr/>
          <p:nvPr/>
        </p:nvCxnSpPr>
        <p:spPr>
          <a:xfrm flipV="1">
            <a:off x="3542927" y="5629137"/>
            <a:ext cx="2305" cy="665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930201" y="4641681"/>
            <a:ext cx="1331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Intersection </a:t>
            </a:r>
            <a:br>
              <a:rPr lang="en-US" altLang="ko-KR" sz="1000" dirty="0"/>
            </a:br>
            <a:r>
              <a:rPr lang="en-US" altLang="ko-KR" sz="1000" dirty="0"/>
              <a:t>Traffic Demand</a:t>
            </a:r>
            <a:endParaRPr lang="ko-KR" altLang="en-US" sz="1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2723710" y="6262307"/>
            <a:ext cx="1638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Concatenated</a:t>
            </a:r>
          </a:p>
          <a:p>
            <a:pPr algn="ctr"/>
            <a:r>
              <a:rPr lang="en-US" altLang="ko-KR" sz="1600" dirty="0">
                <a:solidFill>
                  <a:srgbClr val="92D050"/>
                </a:solidFill>
              </a:rPr>
              <a:t>Traffic Demand</a:t>
            </a:r>
            <a:endParaRPr lang="ko-KR" altLang="en-US" sz="1600" dirty="0">
              <a:solidFill>
                <a:srgbClr val="92D05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577233" y="5603777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Super Q Network</a:t>
            </a:r>
            <a:endParaRPr lang="ko-KR" altLang="en-US" sz="1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550320" y="5541156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Time Q Network</a:t>
            </a:r>
            <a:endParaRPr lang="ko-KR" altLang="en-US" sz="1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6127605" y="4359819"/>
            <a:ext cx="133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Rate Q Network</a:t>
            </a:r>
            <a:endParaRPr lang="ko-KR" alt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041115" y="2500083"/>
            <a:ext cx="3003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</a:rPr>
              <a:t>Neural Net (Shared </a:t>
            </a:r>
            <a:r>
              <a:rPr lang="en-US" altLang="ko-KR" sz="1400" dirty="0" err="1">
                <a:solidFill>
                  <a:srgbClr val="C00000"/>
                </a:solidFill>
              </a:rPr>
              <a:t>Params</a:t>
            </a:r>
            <a:r>
              <a:rPr lang="en-US" altLang="ko-KR" sz="1400" dirty="0">
                <a:solidFill>
                  <a:srgbClr val="C00000"/>
                </a:solidFill>
              </a:rPr>
              <a:t>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42" name="직선 화살표 연결선 141"/>
          <p:cNvCxnSpPr/>
          <p:nvPr/>
        </p:nvCxnSpPr>
        <p:spPr>
          <a:xfrm>
            <a:off x="4149567" y="4439500"/>
            <a:ext cx="3114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>
            <a:off x="7333073" y="3183208"/>
            <a:ext cx="410359" cy="2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/>
          <p:nvPr/>
        </p:nvCxnSpPr>
        <p:spPr>
          <a:xfrm flipV="1">
            <a:off x="8696732" y="4497214"/>
            <a:ext cx="305718" cy="7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7718800" y="3060098"/>
            <a:ext cx="16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argmaxQ</a:t>
            </a:r>
            <a:r>
              <a:rPr lang="en-US" altLang="ko-KR" sz="1000" dirty="0"/>
              <a:t> = </a:t>
            </a:r>
            <a:r>
              <a:rPr lang="en-US" altLang="ko-KR" sz="1100" b="1" dirty="0">
                <a:solidFill>
                  <a:srgbClr val="00B050"/>
                </a:solidFill>
              </a:rPr>
              <a:t>rate action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971450" y="4351538"/>
            <a:ext cx="161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argmaxQ</a:t>
            </a:r>
            <a:r>
              <a:rPr lang="en-US" altLang="ko-KR" sz="1000" dirty="0"/>
              <a:t> = </a:t>
            </a:r>
            <a:r>
              <a:rPr lang="en-US" altLang="ko-KR" sz="1100" b="1" dirty="0">
                <a:solidFill>
                  <a:srgbClr val="00B050"/>
                </a:solidFill>
              </a:rPr>
              <a:t>time action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graphicFrame>
        <p:nvGraphicFramePr>
          <p:cNvPr id="154" name="표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429084"/>
              </p:ext>
            </p:extLst>
          </p:nvPr>
        </p:nvGraphicFramePr>
        <p:xfrm>
          <a:off x="7445644" y="1506808"/>
          <a:ext cx="2033916" cy="138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329">
                  <a:extLst>
                    <a:ext uri="{9D8B030D-6E8A-4147-A177-3AD203B41FA5}">
                      <a16:colId xmlns:a16="http://schemas.microsoft.com/office/drawing/2014/main" val="3299112100"/>
                    </a:ext>
                  </a:extLst>
                </a:gridCol>
                <a:gridCol w="1230587">
                  <a:extLst>
                    <a:ext uri="{9D8B030D-6E8A-4147-A177-3AD203B41FA5}">
                      <a16:colId xmlns:a16="http://schemas.microsoft.com/office/drawing/2014/main" val="1315594421"/>
                    </a:ext>
                  </a:extLst>
                </a:gridCol>
              </a:tblGrid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#</a:t>
                      </a:r>
                      <a:r>
                        <a:rPr lang="en-US" altLang="ko-KR" sz="1000" baseline="0" dirty="0"/>
                        <a:t> of phase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Action</a:t>
                      </a:r>
                      <a:r>
                        <a:rPr lang="en-US" altLang="ko-KR" sz="1000" baseline="0" dirty="0"/>
                        <a:t> space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957203"/>
                  </a:ext>
                </a:extLst>
              </a:tr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77715"/>
                  </a:ext>
                </a:extLst>
              </a:tr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089046"/>
                  </a:ext>
                </a:extLst>
              </a:tr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(4C2)*3+1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07969"/>
                  </a:ext>
                </a:extLst>
              </a:tr>
              <a:tr h="276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5C2+5C4+1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546741"/>
                  </a:ext>
                </a:extLst>
              </a:tr>
            </a:tbl>
          </a:graphicData>
        </a:graphic>
      </p:graphicFrame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457D6ADF-DFA0-4CB1-A872-F4C0AB81795A}"/>
              </a:ext>
            </a:extLst>
          </p:cNvPr>
          <p:cNvCxnSpPr>
            <a:cxnSpLocks/>
          </p:cNvCxnSpPr>
          <p:nvPr/>
        </p:nvCxnSpPr>
        <p:spPr>
          <a:xfrm flipV="1">
            <a:off x="1821888" y="5131796"/>
            <a:ext cx="350423" cy="229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20512A2F-F5E0-40F7-8A0E-2068ACBB060C}"/>
              </a:ext>
            </a:extLst>
          </p:cNvPr>
          <p:cNvCxnSpPr>
            <a:cxnSpLocks/>
          </p:cNvCxnSpPr>
          <p:nvPr/>
        </p:nvCxnSpPr>
        <p:spPr>
          <a:xfrm>
            <a:off x="1913312" y="3694533"/>
            <a:ext cx="502823" cy="3904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79341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636</TotalTime>
  <Words>1024</Words>
  <Application>Microsoft Office PowerPoint</Application>
  <PresentationFormat>와이드스크린</PresentationFormat>
  <Paragraphs>204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Cambria Math</vt:lpstr>
      <vt:lpstr>Trebuchet MS</vt:lpstr>
      <vt:lpstr>Wingdings</vt:lpstr>
      <vt:lpstr>Wingdings 3</vt:lpstr>
      <vt:lpstr>패싯</vt:lpstr>
      <vt:lpstr>신호 최적화 최종발표</vt:lpstr>
      <vt:lpstr>Contents</vt:lpstr>
      <vt:lpstr>3x3Grid Single-Agent/Decentralized Model  without Restraints(Depreciated)</vt:lpstr>
      <vt:lpstr>Comparison between Simulation &amp; Single Agent</vt:lpstr>
      <vt:lpstr>Comparison between Simulation &amp; Decentralized Agents</vt:lpstr>
      <vt:lpstr>3x3Grid Decentralized Model with Practical Restraints </vt:lpstr>
      <vt:lpstr>3x3Grid Decentralized Model with Practical Restraints </vt:lpstr>
      <vt:lpstr>3x3Grid Decentralized Model with Practical Restraints </vt:lpstr>
      <vt:lpstr>3x3Grid Decentralized Model with Practical Restraints </vt:lpstr>
      <vt:lpstr>Decentralized Model with Practical Restraints </vt:lpstr>
      <vt:lpstr>Dunsan Decentralized CNN/CNN-reduced Model with Practical Restraints </vt:lpstr>
      <vt:lpstr>Dunsan Decentralized CNN/CNN-reduced Model with Practical Restraints </vt:lpstr>
      <vt:lpstr>Dunsan Decentralized CNN/CNN-reduced Model with Practical Restraints </vt:lpstr>
      <vt:lpstr>Continuous Action Model with Practical Restraints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신호 최적화 최종발표</dc:title>
  <dc:creator>강민수</dc:creator>
  <cp:lastModifiedBy>강민수</cp:lastModifiedBy>
  <cp:revision>48</cp:revision>
  <dcterms:created xsi:type="dcterms:W3CDTF">2021-02-18T02:05:40Z</dcterms:created>
  <dcterms:modified xsi:type="dcterms:W3CDTF">2021-02-22T14:52:20Z</dcterms:modified>
</cp:coreProperties>
</file>