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7" r:id="rId9"/>
    <p:sldId id="266" r:id="rId10"/>
    <p:sldId id="261" r:id="rId11"/>
    <p:sldId id="265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buFont typeface="+mj-lt"/>
              <a:buAutoNum type="arabicPeriod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57300" indent="-342900">
              <a:buFont typeface="+mj-lt"/>
              <a:buAutoNum type="arabicParenR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326F8-DDD8-4AFF-97B0-BAF4F23B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최적화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A877C-6CD4-4D54-B6B2-9D997A77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ETRI</a:t>
            </a:r>
            <a:r>
              <a:rPr lang="ko-KR" altLang="en-US" dirty="0"/>
              <a:t>연구연수생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183940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7521-F0B7-4081-927B-7E6F3D1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Decentralized</a:t>
            </a:r>
            <a:r>
              <a:rPr lang="ko-KR" altLang="en-US" dirty="0" smtClean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16995" cy="3880773"/>
          </a:xfrm>
        </p:spPr>
        <p:txBody>
          <a:bodyPr/>
          <a:lstStyle/>
          <a:p>
            <a:r>
              <a:rPr lang="en-US" altLang="ko-KR" dirty="0" smtClean="0"/>
              <a:t> 3x3 grid</a:t>
            </a:r>
          </a:p>
          <a:p>
            <a:pPr lvl="1"/>
            <a:r>
              <a:rPr lang="en-US" altLang="ko-KR" dirty="0" smtClean="0"/>
              <a:t>9 Agents</a:t>
            </a:r>
          </a:p>
          <a:p>
            <a:pPr lvl="1"/>
            <a:r>
              <a:rPr lang="en-US" altLang="ko-KR" dirty="0" smtClean="0"/>
              <a:t>Random Routing Generation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1 period, 1.5 scaled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 txBox="1">
            <a:spLocks/>
          </p:cNvSpPr>
          <p:nvPr/>
        </p:nvSpPr>
        <p:spPr>
          <a:xfrm>
            <a:off x="5060769" y="2160589"/>
            <a:ext cx="4316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Dunsan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 Agents</a:t>
            </a:r>
          </a:p>
          <a:p>
            <a:pPr lvl="1"/>
            <a:r>
              <a:rPr lang="en-US" altLang="ko-KR" dirty="0" smtClean="0"/>
              <a:t>Real Demand based training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0-3am, 2.0 scaled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402" b="11548"/>
          <a:stretch/>
        </p:blipFill>
        <p:spPr>
          <a:xfrm>
            <a:off x="6916831" y="1939056"/>
            <a:ext cx="2796732" cy="104135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39722"/>
              </p:ext>
            </p:extLst>
          </p:nvPr>
        </p:nvGraphicFramePr>
        <p:xfrm>
          <a:off x="5384940" y="3579104"/>
          <a:ext cx="4160723" cy="21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6866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72524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Avg</a:t>
                      </a:r>
                      <a:r>
                        <a:rPr lang="en-US" altLang="ko-KR" sz="1600" baseline="0" dirty="0" smtClean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13.82s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14.52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5.93m/s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5.769m/s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Waiting Time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(whole</a:t>
                      </a:r>
                      <a:r>
                        <a:rPr lang="en-US" altLang="ko-KR" sz="1200" baseline="0" dirty="0" smtClean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495.5s/</a:t>
                      </a:r>
                      <a:r>
                        <a:rPr lang="en-US" altLang="ko-KR" sz="1600" dirty="0" err="1" smtClean="0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534.1s/</a:t>
                      </a:r>
                      <a:r>
                        <a:rPr lang="en-US" altLang="ko-KR" sz="1600" dirty="0" err="1" smtClean="0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Arrived </a:t>
                      </a:r>
                      <a:r>
                        <a:rPr lang="en-US" altLang="ko-KR" sz="1200" dirty="0" err="1" smtClean="0"/>
                        <a:t>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10863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39802"/>
              </p:ext>
            </p:extLst>
          </p:nvPr>
        </p:nvGraphicFramePr>
        <p:xfrm>
          <a:off x="678267" y="3590725"/>
          <a:ext cx="4156848" cy="17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5573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69942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Avg</a:t>
                      </a:r>
                      <a:r>
                        <a:rPr lang="en-US" altLang="ko-KR" sz="1600" baseline="0" dirty="0" smtClean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25.5s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2.13m/s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Waiting Time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(whole</a:t>
                      </a:r>
                      <a:r>
                        <a:rPr lang="en-US" altLang="ko-KR" sz="1200" baseline="0" dirty="0" smtClean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4205.5s/</a:t>
                      </a:r>
                      <a:r>
                        <a:rPr lang="en-US" altLang="ko-KR" sz="1600" dirty="0" err="1" smtClean="0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</a:t>
            </a:r>
            <a:r>
              <a:rPr lang="en-US" altLang="ko-KR" dirty="0" smtClean="0"/>
              <a:t>Restraints</a:t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CNN based Decentralized Model</a:t>
            </a:r>
          </a:p>
          <a:p>
            <a:pPr lvl="1"/>
            <a:r>
              <a:rPr lang="en-US" altLang="ko-KR" dirty="0" smtClean="0"/>
              <a:t>CNN: Convolution Neural Network</a:t>
            </a:r>
          </a:p>
          <a:p>
            <a:pPr lvl="2"/>
            <a:r>
              <a:rPr lang="en-US" altLang="ko-KR" dirty="0" smtClean="0"/>
              <a:t>Feature extraction in selected region </a:t>
            </a:r>
            <a:r>
              <a:rPr lang="en-US" altLang="ko-KR" dirty="0" smtClean="0">
                <a:sym typeface="Wingdings" panose="05000000000000000000" pitchFamily="2" charset="2"/>
              </a:rPr>
              <a:t> Apply to intersection information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Advantage: less parameters than Fully Connected Network  </a:t>
            </a:r>
            <a:r>
              <a:rPr lang="en-US" altLang="ko-KR" dirty="0" err="1" smtClean="0">
                <a:sym typeface="Wingdings" panose="05000000000000000000" pitchFamily="2" charset="2"/>
              </a:rPr>
              <a:t>Lightweighting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CNN based Model (Feature Extraction)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Current Channel: 8 (zero-padded demand of vehicles from inflow edge)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After CNN, the number of channel: 16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Learning Time: 8h 11m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CNN based Lightweight Model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By using Conv1d, dimensionality reduced to 1 channel with feature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Learning Time: 6h </a:t>
            </a:r>
            <a:r>
              <a:rPr lang="en-US" altLang="ko-KR" dirty="0" smtClean="0">
                <a:sym typeface="Wingdings" panose="05000000000000000000" pitchFamily="2" charset="2"/>
              </a:rPr>
              <a:t>10m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6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</a:t>
            </a:r>
            <a:r>
              <a:rPr lang="en-US" altLang="ko-KR" dirty="0" smtClean="0"/>
              <a:t>CNN/CNN-reduced </a:t>
            </a:r>
            <a:r>
              <a:rPr lang="en-US" altLang="ko-KR" dirty="0"/>
              <a:t>Model with Practical </a:t>
            </a:r>
            <a:r>
              <a:rPr lang="en-US" altLang="ko-KR" dirty="0" smtClean="0"/>
              <a:t>Restraints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based model(Single Agent based Model)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2947924" y="4704326"/>
            <a:ext cx="471190" cy="607470"/>
            <a:chOff x="4429685" y="2317996"/>
            <a:chExt cx="471190" cy="60747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정육면체 55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2947599" y="3744068"/>
            <a:ext cx="471190" cy="607470"/>
            <a:chOff x="4429685" y="2317996"/>
            <a:chExt cx="471190" cy="60747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정육면체 70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2947599" y="3468715"/>
            <a:ext cx="471190" cy="607470"/>
            <a:chOff x="4429685" y="2317996"/>
            <a:chExt cx="471190" cy="6074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정육면체 97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153551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153551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153551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5265512" y="3063664"/>
            <a:ext cx="1013175" cy="2417370"/>
            <a:chOff x="4772667" y="3163915"/>
            <a:chExt cx="1013175" cy="2417370"/>
          </a:xfrm>
        </p:grpSpPr>
        <p:sp>
          <p:nvSpPr>
            <p:cNvPr id="114" name="평행 사변형 113">
              <a:extLst>
                <a:ext uri="{FF2B5EF4-FFF2-40B4-BE49-F238E27FC236}">
                  <a16:creationId xmlns:a16="http://schemas.microsoft.com/office/drawing/2014/main" id="{346FF888-F781-4D35-A049-3576EC7FCED3}"/>
                </a:ext>
              </a:extLst>
            </p:cNvPr>
            <p:cNvSpPr/>
            <p:nvPr/>
          </p:nvSpPr>
          <p:spPr>
            <a:xfrm rot="16200000" flipV="1">
              <a:off x="4070570" y="38660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평행 사변형 114">
              <a:extLst>
                <a:ext uri="{FF2B5EF4-FFF2-40B4-BE49-F238E27FC236}">
                  <a16:creationId xmlns:a16="http://schemas.microsoft.com/office/drawing/2014/main" id="{E23C0ADB-2584-4E80-A26A-53852579FD95}"/>
                </a:ext>
              </a:extLst>
            </p:cNvPr>
            <p:cNvSpPr/>
            <p:nvPr/>
          </p:nvSpPr>
          <p:spPr>
            <a:xfrm rot="16200000" flipV="1">
              <a:off x="4222970" y="40184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B6084F2B-730A-428C-A0AE-B73A02626CAF}"/>
                </a:ext>
              </a:extLst>
            </p:cNvPr>
            <p:cNvSpPr/>
            <p:nvPr/>
          </p:nvSpPr>
          <p:spPr>
            <a:xfrm rot="16200000" flipV="1">
              <a:off x="4375370" y="41708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963176"/>
            <a:ext cx="690823" cy="1502680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857502" y="2689934"/>
            <a:ext cx="617905" cy="1457761"/>
            <a:chOff x="6292397" y="2537632"/>
            <a:chExt cx="782763" cy="1815615"/>
          </a:xfrm>
        </p:grpSpPr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평행 사변형 122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평행 사변형 123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6492466" y="4737837"/>
            <a:ext cx="1189991" cy="2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500590" y="3579859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234814" y="3429952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201118" y="2801319"/>
            <a:ext cx="5205967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Vehicle Info</a:t>
            </a:r>
            <a:br>
              <a:rPr lang="en-US" altLang="ko-KR" sz="1600" dirty="0" smtClean="0"/>
            </a:br>
            <a:r>
              <a:rPr lang="en-US" altLang="ko-KR" sz="1600" dirty="0" smtClean="0"/>
              <a:t>from Traci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endCxn id="7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6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97982" y="2820356"/>
            <a:ext cx="17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Left Demand</a:t>
            </a:r>
            <a:br>
              <a:rPr lang="en-US" altLang="ko-KR" sz="1400" dirty="0" smtClean="0"/>
            </a:br>
            <a:r>
              <a:rPr lang="en-US" altLang="ko-KR" sz="1400" dirty="0" smtClean="0"/>
              <a:t>Straight Demand</a:t>
            </a:r>
            <a:endParaRPr lang="ko-KR" altLang="en-US" sz="1400" dirty="0"/>
          </a:p>
        </p:txBody>
      </p:sp>
      <p:cxnSp>
        <p:nvCxnSpPr>
          <p:cNvPr id="134" name="직선 화살표 연결선 133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1041" y="6311607"/>
            <a:ext cx="163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Inflow </a:t>
            </a:r>
            <a:r>
              <a:rPr lang="en-US" altLang="ko-KR" sz="1600" dirty="0" smtClean="0">
                <a:solidFill>
                  <a:srgbClr val="92D050"/>
                </a:solidFill>
              </a:rPr>
              <a:t>Demand</a:t>
            </a:r>
            <a:br>
              <a:rPr lang="en-US" altLang="ko-KR" sz="1600" dirty="0" smtClean="0">
                <a:solidFill>
                  <a:srgbClr val="92D050"/>
                </a:solidFill>
              </a:rPr>
            </a:br>
            <a:r>
              <a:rPr lang="en-US" altLang="ko-KR" sz="1200" dirty="0" smtClean="0">
                <a:solidFill>
                  <a:srgbClr val="92D050"/>
                </a:solidFill>
              </a:rPr>
              <a:t>(Zero Padded)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V="1">
            <a:off x="3136404" y="5498509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820192" y="4202513"/>
            <a:ext cx="1124743" cy="889016"/>
            <a:chOff x="2025467" y="4156262"/>
            <a:chExt cx="1124743" cy="88901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3DDEE7-D09E-4647-86C8-CC75179B0587}"/>
                </a:ext>
              </a:extLst>
            </p:cNvPr>
            <p:cNvGrpSpPr/>
            <p:nvPr/>
          </p:nvGrpSpPr>
          <p:grpSpPr>
            <a:xfrm>
              <a:off x="2409475" y="4156262"/>
              <a:ext cx="471190" cy="470060"/>
              <a:chOff x="3629619" y="3401669"/>
              <a:chExt cx="471190" cy="470060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4253F97-D3CE-441C-8575-70F85E6A961C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7BC73EB0-4797-42B9-AD1A-B0D7F3C868B5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AE2ECF4F-DDBC-4FAE-892E-A27D606E97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999C480-3F4A-4AC5-87DF-E95A7A142938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8564BABD-8C7B-4690-84F5-69333F32A55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2B570F56-B4B0-457D-A422-C5CDFE0671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5124D6B-0584-4029-BD34-E96E0B705C19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656E1CE6-659F-42BA-9762-31B6563C6CC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9F67AF14-F624-4CC2-BD9C-BD6023E86FF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0781FA5-53B1-4FE0-A1ED-CCF0434459AA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22" name="정육면체 21">
                  <a:extLst>
                    <a:ext uri="{FF2B5EF4-FFF2-40B4-BE49-F238E27FC236}">
                      <a16:creationId xmlns:a16="http://schemas.microsoft.com/office/drawing/2014/main" id="{3A3F3838-1FD2-4798-96C5-795FDA1772D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55FFA23A-FADA-4CC0-9246-E050861D442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37" name="TextBox 136"/>
            <p:cNvSpPr txBox="1"/>
            <p:nvPr/>
          </p:nvSpPr>
          <p:spPr>
            <a:xfrm>
              <a:off x="2025467" y="4645168"/>
              <a:ext cx="1124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Intersection 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Traffic Demand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405354" y="6261401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06236" y="5570743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Super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Time Q Network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500590" y="4183422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</a:t>
            </a:r>
            <a:r>
              <a:rPr lang="en-US" altLang="ko-KR" sz="1000" dirty="0" smtClean="0"/>
              <a:t>ate Q Network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Params</a:t>
            </a:r>
            <a:r>
              <a:rPr lang="en-US" altLang="ko-KR" sz="1400" dirty="0" smtClean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4889026" y="4487556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559342" y="3288934"/>
            <a:ext cx="288301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8584365" y="4636708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817821" y="3136347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argmaxQ</a:t>
            </a:r>
            <a:r>
              <a:rPr lang="en-US" altLang="ko-KR" sz="1000" dirty="0" smtClean="0"/>
              <a:t> =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59083" y="4491032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argmaxQ</a:t>
            </a:r>
            <a:r>
              <a:rPr lang="en-US" altLang="ko-KR" sz="1000" dirty="0" smtClean="0"/>
              <a:t> =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9FFEC43-2207-46B5-9BF6-DCD43317EFB7}"/>
              </a:ext>
            </a:extLst>
          </p:cNvPr>
          <p:cNvGrpSpPr/>
          <p:nvPr/>
        </p:nvGrpSpPr>
        <p:grpSpPr>
          <a:xfrm>
            <a:off x="3928379" y="3533431"/>
            <a:ext cx="843882" cy="2112570"/>
            <a:chOff x="5666186" y="1797555"/>
            <a:chExt cx="843882" cy="2112570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EF3806A-1C46-41E0-B9D6-41847137ACFD}"/>
                </a:ext>
              </a:extLst>
            </p:cNvPr>
            <p:cNvSpPr/>
            <p:nvPr/>
          </p:nvSpPr>
          <p:spPr>
            <a:xfrm>
              <a:off x="6330068" y="179755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6D41DB6-028A-4B70-AF51-B9A509CE3C37}"/>
                </a:ext>
              </a:extLst>
            </p:cNvPr>
            <p:cNvSpPr/>
            <p:nvPr/>
          </p:nvSpPr>
          <p:spPr>
            <a:xfrm>
              <a:off x="6192044" y="191245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FAACB72-DA9D-4F57-A079-C2EB3FBBBBED}"/>
                </a:ext>
              </a:extLst>
            </p:cNvPr>
            <p:cNvSpPr/>
            <p:nvPr/>
          </p:nvSpPr>
          <p:spPr>
            <a:xfrm>
              <a:off x="6061680" y="2042232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FE8525C-2703-4159-9EE5-124853CB46BE}"/>
                </a:ext>
              </a:extLst>
            </p:cNvPr>
            <p:cNvSpPr/>
            <p:nvPr/>
          </p:nvSpPr>
          <p:spPr>
            <a:xfrm>
              <a:off x="5917482" y="2226528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76F2935-126E-47BB-95AC-96DE713B9BDA}"/>
                </a:ext>
              </a:extLst>
            </p:cNvPr>
            <p:cNvSpPr/>
            <p:nvPr/>
          </p:nvSpPr>
          <p:spPr>
            <a:xfrm>
              <a:off x="5777498" y="233294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366D915-FC49-45F0-AD99-52BACE3F31A8}"/>
                </a:ext>
              </a:extLst>
            </p:cNvPr>
            <p:cNvSpPr/>
            <p:nvPr/>
          </p:nvSpPr>
          <p:spPr>
            <a:xfrm>
              <a:off x="5666186" y="247012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3C34198-1F1F-4AFB-A027-D96876F746FC}"/>
                </a:ext>
              </a:extLst>
            </p:cNvPr>
            <p:cNvSpPr/>
            <p:nvPr/>
          </p:nvSpPr>
          <p:spPr>
            <a:xfrm>
              <a:off x="5666844" y="3239582"/>
              <a:ext cx="180000" cy="1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9FEA057-FA47-4037-8FC6-5B8D5A60F0A4}"/>
                </a:ext>
              </a:extLst>
            </p:cNvPr>
            <p:cNvSpPr/>
            <p:nvPr/>
          </p:nvSpPr>
          <p:spPr>
            <a:xfrm>
              <a:off x="6003619" y="2894625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53A5F7A6-0F0D-4958-BA0D-3C90F758C718}"/>
                </a:ext>
              </a:extLst>
            </p:cNvPr>
            <p:cNvSpPr/>
            <p:nvPr/>
          </p:nvSpPr>
          <p:spPr>
            <a:xfrm>
              <a:off x="6329858" y="2565022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3F83E4A-428D-4EEA-AE70-B8663D13A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913" y="256264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F87B250-138C-45EC-BDF3-8BD37543B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042" y="274479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화살표 연결선 162"/>
          <p:cNvCxnSpPr/>
          <p:nvPr/>
        </p:nvCxnSpPr>
        <p:spPr>
          <a:xfrm>
            <a:off x="3542926" y="4552185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402610" y="3943124"/>
            <a:ext cx="692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Conv1d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606913" y="5663759"/>
            <a:ext cx="14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 Activation </a:t>
            </a:r>
            <a:r>
              <a:rPr lang="en-US" altLang="ko-KR" sz="1200" dirty="0" smtClean="0"/>
              <a:t>Maps/</a:t>
            </a:r>
            <a:endParaRPr lang="en-US" altLang="ko-KR" sz="1200" dirty="0" smtClean="0"/>
          </a:p>
          <a:p>
            <a:r>
              <a:rPr lang="en-US" altLang="ko-KR" sz="1200" dirty="0" smtClean="0"/>
              <a:t>1 Activation Map</a:t>
            </a:r>
            <a:endParaRPr lang="ko-KR" altLang="en-US" sz="1200" dirty="0"/>
          </a:p>
        </p:txBody>
      </p:sp>
      <p:sp>
        <p:nvSpPr>
          <p:cNvPr id="168" name="아래쪽 화살표 167"/>
          <p:cNvSpPr/>
          <p:nvPr/>
        </p:nvSpPr>
        <p:spPr>
          <a:xfrm rot="19258669">
            <a:off x="6150073" y="5124148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354771" y="6166510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4483602" cy="3880773"/>
          </a:xfrm>
        </p:spPr>
        <p:txBody>
          <a:bodyPr/>
          <a:lstStyle/>
          <a:p>
            <a:r>
              <a:rPr lang="en-US" altLang="ko-KR" dirty="0" smtClean="0"/>
              <a:t>CNN </a:t>
            </a:r>
            <a:r>
              <a:rPr lang="en-US" altLang="ko-KR" dirty="0" smtClean="0"/>
              <a:t>Model</a:t>
            </a:r>
          </a:p>
          <a:p>
            <a:pPr lvl="1"/>
            <a:r>
              <a:rPr lang="en-US" altLang="ko-KR" sz="1400" dirty="0" smtClean="0"/>
              <a:t>8 feature </a:t>
            </a:r>
            <a:r>
              <a:rPr lang="en-US" altLang="ko-KR" sz="1400" dirty="0" smtClean="0">
                <a:sym typeface="Wingdings" panose="05000000000000000000" pitchFamily="2" charset="2"/>
              </a:rPr>
              <a:t> Checking demand change</a:t>
            </a:r>
            <a:endParaRPr lang="ko-KR" altLang="en-US" sz="1400" dirty="0"/>
          </a:p>
        </p:txBody>
      </p:sp>
      <p:pic>
        <p:nvPicPr>
          <p:cNvPr id="325" name="그림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039400"/>
            <a:ext cx="3772877" cy="1348232"/>
          </a:xfrm>
          <a:prstGeom prst="rect">
            <a:avLst/>
          </a:prstGeom>
        </p:spPr>
      </p:pic>
      <p:sp>
        <p:nvSpPr>
          <p:cNvPr id="326" name="내용 개체 틀 2"/>
          <p:cNvSpPr txBox="1">
            <a:spLocks/>
          </p:cNvSpPr>
          <p:nvPr/>
        </p:nvSpPr>
        <p:spPr>
          <a:xfrm>
            <a:off x="5091767" y="2160589"/>
            <a:ext cx="430924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CNN-reduced </a:t>
            </a:r>
            <a:r>
              <a:rPr lang="en-US" altLang="ko-KR" dirty="0" smtClean="0"/>
              <a:t>Model</a:t>
            </a:r>
          </a:p>
          <a:p>
            <a:pPr lvl="1"/>
            <a:r>
              <a:rPr lang="en-US" altLang="ko-KR" sz="1400" dirty="0" smtClean="0"/>
              <a:t>1 feature </a:t>
            </a:r>
            <a:r>
              <a:rPr lang="en-US" altLang="ko-KR" sz="1400" dirty="0" smtClean="0">
                <a:sym typeface="Wingdings" panose="05000000000000000000" pitchFamily="2" charset="2"/>
              </a:rPr>
              <a:t> Current traffic info</a:t>
            </a:r>
            <a:endParaRPr lang="ko-KR" altLang="en-US" sz="1400" dirty="0"/>
          </a:p>
        </p:txBody>
      </p:sp>
      <p:pic>
        <p:nvPicPr>
          <p:cNvPr id="327" name="그림 3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80" y="4958486"/>
            <a:ext cx="4156726" cy="1510060"/>
          </a:xfrm>
          <a:prstGeom prst="rect">
            <a:avLst/>
          </a:prstGeom>
        </p:spPr>
      </p:pic>
      <p:graphicFrame>
        <p:nvGraphicFramePr>
          <p:cNvPr id="328" name="표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2101"/>
              </p:ext>
            </p:extLst>
          </p:nvPr>
        </p:nvGraphicFramePr>
        <p:xfrm>
          <a:off x="781943" y="2983423"/>
          <a:ext cx="8164454" cy="199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452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19695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2081820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  <a:gridCol w="3151487">
                  <a:extLst>
                    <a:ext uri="{9D8B030D-6E8A-4147-A177-3AD203B41FA5}">
                      <a16:colId xmlns:a16="http://schemas.microsoft.com/office/drawing/2014/main" val="4264042593"/>
                    </a:ext>
                  </a:extLst>
                </a:gridCol>
              </a:tblGrid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Avg</a:t>
                      </a:r>
                      <a:r>
                        <a:rPr lang="en-US" altLang="ko-KR" sz="1300" baseline="0" dirty="0" smtClean="0"/>
                        <a:t> Value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Simulation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Decentralized-CNN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Decentralized-CNN-reduced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Travel Time</a:t>
                      </a:r>
                    </a:p>
                    <a:p>
                      <a:pPr latinLnBrk="1"/>
                      <a:r>
                        <a:rPr lang="en-US" altLang="ko-KR" sz="1300" dirty="0" smtClean="0"/>
                        <a:t>(per edge)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13.82s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14.5s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14.4s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Velocity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5.93m/s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5.79m/s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5.80m/s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Waiting Time</a:t>
                      </a:r>
                      <a:br>
                        <a:rPr lang="en-US" altLang="ko-KR" sz="1300" dirty="0" smtClean="0"/>
                      </a:br>
                      <a:r>
                        <a:rPr lang="en-US" altLang="ko-KR" sz="1300" dirty="0" smtClean="0"/>
                        <a:t>(whole</a:t>
                      </a:r>
                      <a:r>
                        <a:rPr lang="en-US" altLang="ko-KR" sz="1300" baseline="0" dirty="0" smtClean="0"/>
                        <a:t> trip)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495.5s/</a:t>
                      </a:r>
                      <a:r>
                        <a:rPr lang="en-US" altLang="ko-KR" sz="1300" dirty="0" err="1" smtClean="0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534s/</a:t>
                      </a:r>
                      <a:r>
                        <a:rPr lang="en-US" altLang="ko-KR" sz="1300" dirty="0" err="1" smtClean="0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530s/</a:t>
                      </a:r>
                      <a:r>
                        <a:rPr lang="en-US" altLang="ko-KR" sz="1300" dirty="0" err="1" smtClean="0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Arrived </a:t>
                      </a:r>
                      <a:r>
                        <a:rPr lang="en-US" altLang="ko-KR" sz="1300" dirty="0" err="1" smtClean="0"/>
                        <a:t>Num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10951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11022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11024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5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Continuous Action Model with Practical </a:t>
            </a:r>
            <a:r>
              <a:rPr lang="en-US" altLang="ko-KR" dirty="0" smtClean="0"/>
              <a:t>Restraints</a:t>
            </a:r>
            <a:br>
              <a:rPr lang="en-US" altLang="ko-KR" dirty="0" smtClean="0"/>
            </a:b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 DDPG based Model</a:t>
                </a:r>
              </a:p>
              <a:p>
                <a:pPr lvl="1"/>
                <a:r>
                  <a:rPr lang="en-US" altLang="ko-KR" dirty="0" smtClean="0"/>
                  <a:t>Current action space: Time, Rate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Phase length (for each phase)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Splitting rest of time (Total TL period – sum of min durations for each phase)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Phase distribution by the results of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)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Sum of results by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function =1  Easy to distribute length of phase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255363" y="5281047"/>
            <a:ext cx="216976" cy="941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41880" y="5153186"/>
            <a:ext cx="216976" cy="1069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98621" y="5040824"/>
            <a:ext cx="216976" cy="1181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5139" y="5498024"/>
            <a:ext cx="216976" cy="724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5363" y="5560017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Min Duration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255363" y="5002078"/>
            <a:ext cx="216976" cy="27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98621" y="4552627"/>
            <a:ext cx="216976" cy="48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41879" y="4971979"/>
            <a:ext cx="216976" cy="17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85139" y="4715359"/>
            <a:ext cx="216976" cy="7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18503" y="4627339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Action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370881" y="4432515"/>
            <a:ext cx="2483604" cy="13987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07957" y="4122286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DDPG target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87119" y="45526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90386" y="525278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34905" y="460776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84701" y="465733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39519" y="47050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36672" y="5306482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2958" y="5360179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34715" y="5400960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  <a:endCxn id="19" idx="1"/>
          </p:cNvCxnSpPr>
          <p:nvPr/>
        </p:nvCxnSpPr>
        <p:spPr>
          <a:xfrm rot="16200000" flipH="1">
            <a:off x="4223044" y="4976688"/>
            <a:ext cx="356514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3383471" y="6332900"/>
            <a:ext cx="2458421" cy="4481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29" idx="1"/>
            <a:endCxn id="18" idx="1"/>
          </p:cNvCxnSpPr>
          <p:nvPr/>
        </p:nvCxnSpPr>
        <p:spPr>
          <a:xfrm rot="10800000" flipH="1">
            <a:off x="3383471" y="4743873"/>
            <a:ext cx="103648" cy="1813081"/>
          </a:xfrm>
          <a:prstGeom prst="bentConnector3">
            <a:avLst>
              <a:gd name="adj1" fmla="val -220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9" idx="1"/>
            <a:endCxn id="25" idx="2"/>
          </p:cNvCxnSpPr>
          <p:nvPr/>
        </p:nvCxnSpPr>
        <p:spPr>
          <a:xfrm rot="10800000" flipH="1">
            <a:off x="3383471" y="5783449"/>
            <a:ext cx="1923942" cy="773504"/>
          </a:xfrm>
          <a:prstGeom prst="bentConnector4">
            <a:avLst>
              <a:gd name="adj1" fmla="val -11882"/>
              <a:gd name="adj2" fmla="val 644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25056" y="5804120"/>
            <a:ext cx="724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State</a:t>
            </a:r>
            <a:endParaRPr lang="ko-KR" altLang="en-US" sz="1200" dirty="0"/>
          </a:p>
        </p:txBody>
      </p:sp>
      <p:cxnSp>
        <p:nvCxnSpPr>
          <p:cNvPr id="38" name="꺾인 연결선 37"/>
          <p:cNvCxnSpPr>
            <a:stCxn id="19" idx="0"/>
            <a:endCxn id="22" idx="3"/>
          </p:cNvCxnSpPr>
          <p:nvPr/>
        </p:nvCxnSpPr>
        <p:spPr>
          <a:xfrm rot="16200000" flipV="1">
            <a:off x="4695744" y="4785444"/>
            <a:ext cx="356513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90107" y="4560421"/>
            <a:ext cx="194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92D050"/>
                </a:solidFill>
              </a:rPr>
              <a:t>Update,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Approx.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34015" y="4432515"/>
            <a:ext cx="2200759" cy="13987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22" idx="2"/>
          </p:cNvCxnSpPr>
          <p:nvPr/>
        </p:nvCxnSpPr>
        <p:spPr>
          <a:xfrm flipH="1">
            <a:off x="4112216" y="5087516"/>
            <a:ext cx="1" cy="124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6198" y="4126381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DDPG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59307" y="45616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907093" y="461680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956889" y="466637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11707" y="47140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57956" y="5229921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04242" y="5283618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850528" y="533731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902285" y="5378096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53" name="직선 화살표 연결선 52"/>
          <p:cNvCxnSpPr>
            <a:stCxn id="47" idx="1"/>
          </p:cNvCxnSpPr>
          <p:nvPr/>
        </p:nvCxnSpPr>
        <p:spPr>
          <a:xfrm flipH="1" flipV="1">
            <a:off x="5146352" y="4903226"/>
            <a:ext cx="1865355" cy="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" idx="3"/>
            <a:endCxn id="40" idx="1"/>
          </p:cNvCxnSpPr>
          <p:nvPr/>
        </p:nvCxnSpPr>
        <p:spPr>
          <a:xfrm>
            <a:off x="5854485" y="5131876"/>
            <a:ext cx="87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13390" y="5136097"/>
            <a:ext cx="97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Soft Update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>
            <a:stCxn id="48" idx="1"/>
            <a:endCxn id="25" idx="3"/>
          </p:cNvCxnSpPr>
          <p:nvPr/>
        </p:nvCxnSpPr>
        <p:spPr>
          <a:xfrm flipH="1">
            <a:off x="5780111" y="5421166"/>
            <a:ext cx="1977845" cy="17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6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3600" dirty="0" smtClean="0"/>
              <a:t>Thank you</a:t>
            </a:r>
            <a:endParaRPr lang="ko-KR" altLang="en-US" sz="3600" dirty="0"/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7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B7F7-9BF6-4218-B34C-92E0C3F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F44DC-0D9A-42B3-AC3F-08CC9CD9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Model</a:t>
            </a:r>
          </a:p>
          <a:p>
            <a:pPr lvl="1"/>
            <a:r>
              <a:rPr lang="en-US" altLang="ko-KR" dirty="0"/>
              <a:t>3x3Grid Single-Agent Model without Restraints(Depreciated)</a:t>
            </a:r>
          </a:p>
          <a:p>
            <a:pPr lvl="1"/>
            <a:r>
              <a:rPr lang="en-US" altLang="ko-KR" dirty="0"/>
              <a:t>3x3Grid Decentralized Model</a:t>
            </a:r>
            <a:r>
              <a:rPr lang="ko-KR" altLang="en-US" dirty="0"/>
              <a:t> </a:t>
            </a:r>
            <a:r>
              <a:rPr lang="en-US" altLang="ko-KR" dirty="0"/>
              <a:t>without Restraints(Depreciated)</a:t>
            </a:r>
          </a:p>
          <a:p>
            <a:pPr lvl="1"/>
            <a:r>
              <a:rPr lang="en-US" altLang="ko-KR" dirty="0" smtClean="0"/>
              <a:t>3x3Grid/</a:t>
            </a:r>
            <a:r>
              <a:rPr lang="en-US" altLang="ko-KR" dirty="0" err="1" smtClean="0"/>
              <a:t>Dunsan</a:t>
            </a:r>
            <a:r>
              <a:rPr lang="en-US" altLang="ko-KR" dirty="0" smtClean="0"/>
              <a:t> </a:t>
            </a:r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</a:p>
          <a:p>
            <a:pPr lvl="1"/>
            <a:r>
              <a:rPr lang="en-US" altLang="ko-KR" dirty="0" err="1"/>
              <a:t>Dunsan</a:t>
            </a:r>
            <a:r>
              <a:rPr lang="en-US" altLang="ko-KR" dirty="0"/>
              <a:t> </a:t>
            </a:r>
            <a:r>
              <a:rPr lang="en-US" altLang="ko-KR" dirty="0" smtClean="0"/>
              <a:t>Decentralized CNN/CNN-reduced </a:t>
            </a:r>
            <a:r>
              <a:rPr lang="en-US" altLang="ko-KR" dirty="0"/>
              <a:t>Model with Practical Restraints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Upcoming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Continuous Action Model with </a:t>
            </a:r>
            <a:r>
              <a:rPr lang="en-US" altLang="ko-KR" dirty="0" smtClean="0"/>
              <a:t>Practical </a:t>
            </a:r>
            <a:r>
              <a:rPr lang="en-US" altLang="ko-KR" dirty="0"/>
              <a:t>R</a:t>
            </a:r>
            <a:r>
              <a:rPr lang="en-US" altLang="ko-KR" dirty="0" smtClean="0"/>
              <a:t>estraints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D05A-DD5D-48E1-96FD-237528A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Single-Agent/Decentralized Model </a:t>
            </a:r>
            <a:br>
              <a:rPr lang="en-US" altLang="ko-KR" dirty="0"/>
            </a:br>
            <a:r>
              <a:rPr lang="en-US" altLang="ko-KR" dirty="0"/>
              <a:t>without Restraints(Depreciated)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2EDA-4F3D-43FC-B28A-2BB95CB9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 (seed fixed)</a:t>
            </a:r>
          </a:p>
          <a:p>
            <a:pPr lvl="1"/>
            <a:r>
              <a:rPr lang="en-US" altLang="ko-KR" dirty="0"/>
              <a:t>Generating probability 0.133 (left, right), 0.388 (up, down)</a:t>
            </a:r>
          </a:p>
          <a:p>
            <a:pPr lvl="1"/>
            <a:r>
              <a:rPr lang="en-US" altLang="ko-KR" dirty="0"/>
              <a:t>Restricted direction of vehicles(via)/Not restricted direction(no via)</a:t>
            </a:r>
          </a:p>
          <a:p>
            <a:pPr lvl="1"/>
            <a:r>
              <a:rPr lang="en-US" altLang="ko-KR" dirty="0"/>
              <a:t>Central agent(n_1_1), 9 Agents(decentralized)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Deciding next phase(without an order), every 20s (with all yellow 3 seconds)</a:t>
            </a:r>
          </a:p>
          <a:p>
            <a:r>
              <a:rPr lang="en-US" altLang="ko-KR" dirty="0"/>
              <a:t>Reward</a:t>
            </a:r>
          </a:p>
          <a:p>
            <a:pPr lvl="1"/>
            <a:r>
              <a:rPr lang="en-US" altLang="ko-KR" dirty="0"/>
              <a:t>Penalty on Pressure (= inflow-outflow)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1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3463D-3872-418C-A232-DE2713D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Single Agent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2222-7B50-483F-8847-47058984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42(G), 3(Y)</a:t>
            </a:r>
          </a:p>
          <a:p>
            <a:pPr lvl="1"/>
            <a:r>
              <a:rPr lang="en-US" altLang="ko-KR" dirty="0"/>
              <a:t>The number of arrived number: 8295 (no via), 8794 (via)</a:t>
            </a:r>
          </a:p>
          <a:p>
            <a:r>
              <a:rPr lang="en-US" altLang="ko-KR" dirty="0"/>
              <a:t>Experiment(Single-Agent Model)</a:t>
            </a:r>
          </a:p>
          <a:p>
            <a:pPr lvl="1"/>
            <a:r>
              <a:rPr lang="en-US" altLang="ko-KR" dirty="0"/>
              <a:t>The number of average arrived number: 9060 (no via), 9281 (via)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DE9BD-6737-478A-842C-B44580978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2"/>
          <a:stretch/>
        </p:blipFill>
        <p:spPr>
          <a:xfrm>
            <a:off x="784959" y="3875468"/>
            <a:ext cx="2604193" cy="2194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797318-B79E-4687-A387-4356B0669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00" r="462"/>
          <a:stretch/>
        </p:blipFill>
        <p:spPr>
          <a:xfrm>
            <a:off x="3496777" y="3816744"/>
            <a:ext cx="2599223" cy="2134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9553B-4A3B-4D0C-8C57-37273168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25" y="3816744"/>
            <a:ext cx="2877075" cy="266697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C11B8D-054C-4A2A-A742-C9B15BCFF850}"/>
              </a:ext>
            </a:extLst>
          </p:cNvPr>
          <p:cNvSpPr/>
          <p:nvPr/>
        </p:nvSpPr>
        <p:spPr>
          <a:xfrm>
            <a:off x="7390773" y="4875606"/>
            <a:ext cx="486000" cy="484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7C8EC-1B9E-4553-9559-CCFFB5D190F1}"/>
              </a:ext>
            </a:extLst>
          </p:cNvPr>
          <p:cNvSpPr txBox="1"/>
          <p:nvPr/>
        </p:nvSpPr>
        <p:spPr>
          <a:xfrm>
            <a:off x="7767462" y="4506274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Agent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7706BC-ADE4-4039-9313-B24896652455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576045" cy="402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88701D-C772-4582-9CE0-504F27BF1056}"/>
              </a:ext>
            </a:extLst>
          </p:cNvPr>
          <p:cNvSpPr txBox="1"/>
          <p:nvPr/>
        </p:nvSpPr>
        <p:spPr>
          <a:xfrm>
            <a:off x="6308521" y="2917433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5~8%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F4C2A-1560-4D9A-9C8E-21BDC81BD95C}"/>
              </a:ext>
            </a:extLst>
          </p:cNvPr>
          <p:cNvSpPr txBox="1"/>
          <p:nvPr/>
        </p:nvSpPr>
        <p:spPr>
          <a:xfrm>
            <a:off x="7575258" y="6012428"/>
            <a:ext cx="9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300m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4280-C1D3-4238-82D2-DFD2A770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Decentralized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0773E-A351-4AC9-9D53-F3C6DC0B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20(G), 3(y)</a:t>
            </a:r>
          </a:p>
          <a:p>
            <a:pPr lvl="1"/>
            <a:r>
              <a:rPr lang="en-US" altLang="ko-KR" dirty="0"/>
              <a:t>The number of arrived number: 9474 (no via), 9765(via)</a:t>
            </a:r>
          </a:p>
          <a:p>
            <a:r>
              <a:rPr lang="en-US" altLang="ko-KR" dirty="0"/>
              <a:t>Experiment(Decentralized Agents Model)</a:t>
            </a:r>
          </a:p>
          <a:p>
            <a:pPr lvl="1"/>
            <a:r>
              <a:rPr lang="en-US" altLang="ko-KR" dirty="0"/>
              <a:t>The number of avg arrived number: 10600(no via, blue), 10800 (via, orange)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508C2-BD1D-42DE-918E-E3F64404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5"/>
          <a:stretch/>
        </p:blipFill>
        <p:spPr>
          <a:xfrm>
            <a:off x="906517" y="5191273"/>
            <a:ext cx="6744243" cy="1666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1E187F-3055-4637-803D-D7608B88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7" y="3639481"/>
            <a:ext cx="6744243" cy="16267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335D71-2032-46B2-82F6-3209B8614A31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617990" cy="40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9AA8F2-DA5C-46CD-B1C1-719FB2DC50C5}"/>
              </a:ext>
            </a:extLst>
          </p:cNvPr>
          <p:cNvSpPr txBox="1"/>
          <p:nvPr/>
        </p:nvSpPr>
        <p:spPr>
          <a:xfrm>
            <a:off x="6308521" y="2917433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10~11%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4D48-3268-4030-91EC-466074A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CD6EE-0684-4774-A58A-2F4E9A62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Condition(seed fixed)</a:t>
            </a:r>
          </a:p>
          <a:p>
            <a:pPr lvl="1"/>
            <a:r>
              <a:rPr lang="en-US" altLang="ko-KR" dirty="0"/>
              <a:t>Random routing vehicle generation (period 0.8), scale 1.1 (by randomTrips.py)</a:t>
            </a:r>
          </a:p>
          <a:p>
            <a:pPr lvl="1"/>
            <a:r>
              <a:rPr lang="en-US" altLang="ko-KR" dirty="0"/>
              <a:t>9 Decentralized Agents(No offsets, Update Asynchronously)</a:t>
            </a:r>
          </a:p>
          <a:p>
            <a:pPr lvl="1"/>
            <a:r>
              <a:rPr lang="en-US" altLang="ko-KR" dirty="0"/>
              <a:t>4 Phases(Vertical/Horizontal</a:t>
            </a:r>
            <a:r>
              <a:rPr lang="ko-KR" altLang="en-US" dirty="0"/>
              <a:t> </a:t>
            </a:r>
            <a:r>
              <a:rPr lang="en-US" altLang="ko-KR" dirty="0"/>
              <a:t>straight and left) 37s each, followed by all yellow 3s</a:t>
            </a:r>
          </a:p>
          <a:p>
            <a:pPr lvl="1"/>
            <a:r>
              <a:rPr lang="en-US" altLang="ko-KR" dirty="0"/>
              <a:t>Model applied min/max duration(28s,49s) and phase period(160s)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 smtClean="0"/>
              <a:t>phase demand(# of vehicles inflow) </a:t>
            </a:r>
            <a:r>
              <a:rPr lang="en-US" altLang="ko-KR" dirty="0"/>
              <a:t>from end of </a:t>
            </a:r>
            <a:r>
              <a:rPr lang="en-US" altLang="ko-KR" dirty="0" smtClean="0"/>
              <a:t>phase period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58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BD0C1-A4F9-4C8E-AD87-096B105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Action</a:t>
                </a:r>
              </a:p>
              <a:p>
                <a:pPr lvl="1"/>
                <a:r>
                  <a:rPr lang="en-US" altLang="ko-KR" dirty="0"/>
                  <a:t>Common phase-based ratio discrete </a:t>
                </a:r>
                <a:r>
                  <a:rPr lang="en-US" altLang="ko-KR" dirty="0" smtClean="0"/>
                  <a:t>distribution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2 Actions/agent = time action, rate action</a:t>
                </a:r>
              </a:p>
              <a:p>
                <a:r>
                  <a:rPr lang="en-US" altLang="ko-KR" dirty="0"/>
                  <a:t>Action Space</a:t>
                </a:r>
              </a:p>
              <a:p>
                <a:pPr lvl="1"/>
                <a:r>
                  <a:rPr lang="en-US" altLang="ko-KR" dirty="0"/>
                  <a:t>Time action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phaseM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𝑝h𝑎𝑠𝑒𝑀𝑖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Rate action space: </a:t>
                </a:r>
                <a:r>
                  <a:rPr lang="en-US" altLang="ko-KR" dirty="0" smtClean="0"/>
                  <a:t>17, </a:t>
                </a:r>
                <a:r>
                  <a:rPr lang="en-US" altLang="ko-KR" dirty="0"/>
                  <a:t>distributing time </a:t>
                </a:r>
                <a:r>
                  <a:rPr lang="en-US" altLang="ko-KR" dirty="0" smtClean="0"/>
                  <a:t>to each phase </a:t>
                </a:r>
                <a:r>
                  <a:rPr lang="en-US" altLang="ko-KR" dirty="0"/>
                  <a:t>ex) [0,1,0,-1],[0,0,0,0],[1,1,-1,-1]</a:t>
                </a:r>
              </a:p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Reward= -Pressure = (inflow </a:t>
                </a:r>
                <a:r>
                  <a:rPr lang="en-US" altLang="ko-KR" dirty="0" err="1"/>
                  <a:t>HaltingNumber</a:t>
                </a:r>
                <a:r>
                  <a:rPr lang="en-US" altLang="ko-KR" dirty="0"/>
                  <a:t> – outflow </a:t>
                </a:r>
                <a:r>
                  <a:rPr lang="en-US" altLang="ko-KR" dirty="0" err="1"/>
                  <a:t>VehicleNumber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If action is beyond the threshold(min/max duration), give penalties</a:t>
                </a:r>
              </a:p>
              <a:p>
                <a:pPr lvl="1"/>
                <a:r>
                  <a:rPr lang="en-US" altLang="ko-KR" dirty="0"/>
                  <a:t>Update end of </a:t>
                </a:r>
                <a:r>
                  <a:rPr lang="en-US" altLang="ko-KR" dirty="0" smtClean="0"/>
                  <a:t>each phase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  <a:blipFill>
                <a:blip r:embed="rId2"/>
                <a:stretch>
                  <a:fillRect l="-137" t="-785" b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RL Modeling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8251" y="3215900"/>
            <a:ext cx="1669942" cy="14723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176" y="3634999"/>
            <a:ext cx="1669942" cy="634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Traci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1852118" y="3952068"/>
            <a:ext cx="42613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27643" y="3561469"/>
            <a:ext cx="1669942" cy="7811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Neural Net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(shared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params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3948193" y="3952068"/>
            <a:ext cx="127945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249306" y="2377797"/>
            <a:ext cx="4894693" cy="31485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8" idx="3"/>
            <a:endCxn id="15" idx="1"/>
          </p:cNvCxnSpPr>
          <p:nvPr/>
        </p:nvCxnSpPr>
        <p:spPr>
          <a:xfrm flipV="1">
            <a:off x="6897585" y="2863959"/>
            <a:ext cx="252299" cy="1088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7149884" y="2647630"/>
            <a:ext cx="1623430" cy="692113"/>
            <a:chOff x="7095640" y="2473274"/>
            <a:chExt cx="1623430" cy="692113"/>
          </a:xfrm>
        </p:grpSpPr>
        <p:sp>
          <p:nvSpPr>
            <p:cNvPr id="15" name="직사각형 14"/>
            <p:cNvSpPr/>
            <p:nvPr/>
          </p:nvSpPr>
          <p:spPr>
            <a:xfrm>
              <a:off x="7095640" y="247327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60641" y="255975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25642" y="264624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90643" y="273272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꺾인 연결선 20"/>
          <p:cNvCxnSpPr>
            <a:stCxn id="15" idx="0"/>
            <a:endCxn id="4" idx="0"/>
          </p:cNvCxnSpPr>
          <p:nvPr/>
        </p:nvCxnSpPr>
        <p:spPr>
          <a:xfrm rot="16200000" flipH="1" flipV="1">
            <a:off x="5204525" y="556327"/>
            <a:ext cx="568270" cy="4750876"/>
          </a:xfrm>
          <a:prstGeom prst="bentConnector3">
            <a:avLst>
              <a:gd name="adj1" fmla="val -10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/>
                  <a:t>Action: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blipFill>
                <a:blip r:embed="rId2"/>
                <a:stretch>
                  <a:fillRect l="-3072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4581040" y="4775715"/>
            <a:ext cx="1669942" cy="4688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 Mask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4" idx="2"/>
            <a:endCxn id="37" idx="1"/>
          </p:cNvCxnSpPr>
          <p:nvPr/>
        </p:nvCxnSpPr>
        <p:spPr>
          <a:xfrm rot="16200000" flipH="1">
            <a:off x="3686187" y="4115273"/>
            <a:ext cx="321889" cy="146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3222" y="5010127"/>
            <a:ext cx="113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TL_Period</a:t>
            </a:r>
            <a:endParaRPr lang="ko-KR" altLang="en-US" sz="1600" dirty="0"/>
          </a:p>
        </p:txBody>
      </p:sp>
      <p:cxnSp>
        <p:nvCxnSpPr>
          <p:cNvPr id="42" name="꺾인 연결선 41"/>
          <p:cNvCxnSpPr>
            <a:stCxn id="37" idx="3"/>
            <a:endCxn id="20" idx="2"/>
          </p:cNvCxnSpPr>
          <p:nvPr/>
        </p:nvCxnSpPr>
        <p:spPr>
          <a:xfrm flipV="1">
            <a:off x="6250982" y="3339743"/>
            <a:ext cx="1808119" cy="1670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" idx="2"/>
            <a:endCxn id="20" idx="2"/>
          </p:cNvCxnSpPr>
          <p:nvPr/>
        </p:nvCxnSpPr>
        <p:spPr>
          <a:xfrm rot="5400000" flipH="1" flipV="1">
            <a:off x="4911913" y="1541051"/>
            <a:ext cx="1348495" cy="4945879"/>
          </a:xfrm>
          <a:prstGeom prst="bentConnector3">
            <a:avLst>
              <a:gd name="adj1" fmla="val -1002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Reward: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blipFill>
                <a:blip r:embed="rId3"/>
                <a:stretch>
                  <a:fillRect l="-2392" t="-3448" b="-18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State</a:t>
                </a:r>
                <a:r>
                  <a:rPr lang="en-US" altLang="ko-KR" b="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blipFill>
                <a:blip r:embed="rId4"/>
                <a:stretch>
                  <a:fillRect l="-4678"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9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 smtClean="0"/>
              <a:t>Restraints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DNN Modeling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3DDEE7-D09E-4647-86C8-CC75179B0587}"/>
              </a:ext>
            </a:extLst>
          </p:cNvPr>
          <p:cNvGrpSpPr/>
          <p:nvPr/>
        </p:nvGrpSpPr>
        <p:grpSpPr>
          <a:xfrm>
            <a:off x="2409475" y="4156262"/>
            <a:ext cx="471190" cy="470060"/>
            <a:chOff x="3629619" y="3401669"/>
            <a:chExt cx="471190" cy="47006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253F97-D3CE-441C-8575-70F85E6A961C}"/>
                </a:ext>
              </a:extLst>
            </p:cNvPr>
            <p:cNvGrpSpPr/>
            <p:nvPr/>
          </p:nvGrpSpPr>
          <p:grpSpPr>
            <a:xfrm>
              <a:off x="3881599" y="3401669"/>
              <a:ext cx="219210" cy="219108"/>
              <a:chOff x="3879218" y="3404050"/>
              <a:chExt cx="219210" cy="21910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7BC73EB0-4797-42B9-AD1A-B0D7F3C868B5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AE2ECF4F-DDBC-4FAE-892E-A27D606E97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999C480-3F4A-4AC5-87DF-E95A7A142938}"/>
                </a:ext>
              </a:extLst>
            </p:cNvPr>
            <p:cNvGrpSpPr/>
            <p:nvPr/>
          </p:nvGrpSpPr>
          <p:grpSpPr>
            <a:xfrm>
              <a:off x="3798742" y="3484526"/>
              <a:ext cx="219210" cy="219108"/>
              <a:chOff x="3879218" y="3404050"/>
              <a:chExt cx="219210" cy="219108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8564BABD-8C7B-4690-84F5-69333F32A552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B570F56-B4B0-457D-A422-C5CDFE0671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5124D6B-0584-4029-BD34-E96E0B705C19}"/>
                </a:ext>
              </a:extLst>
            </p:cNvPr>
            <p:cNvGrpSpPr/>
            <p:nvPr/>
          </p:nvGrpSpPr>
          <p:grpSpPr>
            <a:xfrm>
              <a:off x="3713504" y="3569764"/>
              <a:ext cx="219210" cy="219108"/>
              <a:chOff x="3879218" y="3404050"/>
              <a:chExt cx="219210" cy="219108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656E1CE6-659F-42BA-9762-31B6563C6CC3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9F67AF14-F624-4CC2-BD9C-BD6023E86FFA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781FA5-53B1-4FE0-A1ED-CCF0434459AA}"/>
                </a:ext>
              </a:extLst>
            </p:cNvPr>
            <p:cNvGrpSpPr/>
            <p:nvPr/>
          </p:nvGrpSpPr>
          <p:grpSpPr>
            <a:xfrm>
              <a:off x="3629619" y="3652621"/>
              <a:ext cx="219210" cy="219108"/>
              <a:chOff x="3879218" y="3404050"/>
              <a:chExt cx="219210" cy="219108"/>
            </a:xfrm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3A3F3838-1FD2-4798-96C5-795FDA1772D0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55FFA23A-FADA-4CC0-9246-E050861D4425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3374129" y="4704326"/>
            <a:ext cx="471190" cy="607470"/>
            <a:chOff x="4429685" y="2317996"/>
            <a:chExt cx="471190" cy="60747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8" name="정육면체 47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3373804" y="3744068"/>
            <a:ext cx="471190" cy="607470"/>
            <a:chOff x="4429685" y="2317996"/>
            <a:chExt cx="471190" cy="60747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3373804" y="3468715"/>
            <a:ext cx="471190" cy="607470"/>
            <a:chOff x="4429685" y="2317996"/>
            <a:chExt cx="471190" cy="60747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579756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579756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579756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평행 사변형 112">
            <a:extLst>
              <a:ext uri="{FF2B5EF4-FFF2-40B4-BE49-F238E27FC236}">
                <a16:creationId xmlns:a16="http://schemas.microsoft.com/office/drawing/2014/main" id="{346FF888-F781-4D35-A049-3576EC7FCED3}"/>
              </a:ext>
            </a:extLst>
          </p:cNvPr>
          <p:cNvSpPr/>
          <p:nvPr/>
        </p:nvSpPr>
        <p:spPr>
          <a:xfrm rot="16200000" flipV="1">
            <a:off x="4070570" y="38660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평행 사변형 113">
            <a:extLst>
              <a:ext uri="{FF2B5EF4-FFF2-40B4-BE49-F238E27FC236}">
                <a16:creationId xmlns:a16="http://schemas.microsoft.com/office/drawing/2014/main" id="{E23C0ADB-2584-4E80-A26A-53852579FD95}"/>
              </a:ext>
            </a:extLst>
          </p:cNvPr>
          <p:cNvSpPr/>
          <p:nvPr/>
        </p:nvSpPr>
        <p:spPr>
          <a:xfrm rot="16200000" flipV="1">
            <a:off x="4222970" y="40184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평행 사변형 114">
            <a:extLst>
              <a:ext uri="{FF2B5EF4-FFF2-40B4-BE49-F238E27FC236}">
                <a16:creationId xmlns:a16="http://schemas.microsoft.com/office/drawing/2014/main" id="{B6084F2B-730A-428C-A0AE-B73A02626CAF}"/>
              </a:ext>
            </a:extLst>
          </p:cNvPr>
          <p:cNvSpPr/>
          <p:nvPr/>
        </p:nvSpPr>
        <p:spPr>
          <a:xfrm rot="16200000" flipV="1">
            <a:off x="4375370" y="41708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650241"/>
            <a:ext cx="782763" cy="1815615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57254" y="2544204"/>
            <a:ext cx="782763" cy="1815615"/>
            <a:chOff x="6292397" y="2537632"/>
            <a:chExt cx="782763" cy="1815615"/>
          </a:xfrm>
        </p:grpSpPr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평행 사변형 120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4" name="직선 화살표 연결선 123"/>
          <p:cNvCxnSpPr/>
          <p:nvPr/>
        </p:nvCxnSpPr>
        <p:spPr>
          <a:xfrm>
            <a:off x="6092595" y="4739919"/>
            <a:ext cx="15898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6083088" y="3696941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8046846" y="3344870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201119" y="2801319"/>
            <a:ext cx="4777352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Vehicle Info</a:t>
            </a:r>
            <a:br>
              <a:rPr lang="en-US" altLang="ko-KR" sz="1600" dirty="0" smtClean="0"/>
            </a:br>
            <a:r>
              <a:rPr lang="en-US" altLang="ko-KR" sz="1600" dirty="0" smtClean="0"/>
              <a:t>from Traci</a:t>
            </a:r>
            <a:endParaRPr lang="ko-KR" altLang="en-US" sz="1600" dirty="0"/>
          </a:p>
        </p:txBody>
      </p:sp>
      <p:cxnSp>
        <p:nvCxnSpPr>
          <p:cNvPr id="136" name="직선 화살표 연결선 135"/>
          <p:cNvCxnSpPr>
            <a:endCxn id="6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5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97982" y="2820356"/>
            <a:ext cx="116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Left</a:t>
            </a:r>
            <a:br>
              <a:rPr lang="en-US" altLang="ko-KR" sz="1600" dirty="0" smtClean="0"/>
            </a:br>
            <a:r>
              <a:rPr lang="en-US" altLang="ko-KR" sz="1600" dirty="0" smtClean="0"/>
              <a:t>Straight</a:t>
            </a:r>
            <a:endParaRPr lang="ko-KR" altLang="en-US" sz="1600" dirty="0"/>
          </a:p>
        </p:txBody>
      </p:sp>
      <p:cxnSp>
        <p:nvCxnSpPr>
          <p:cNvPr id="143" name="직선 화살표 연결선 142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71041" y="6311607"/>
            <a:ext cx="163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Inflow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42927" y="5629137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30201" y="4641681"/>
            <a:ext cx="133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Intersection </a:t>
            </a:r>
            <a:br>
              <a:rPr lang="en-US" altLang="ko-KR" sz="1000" dirty="0" smtClean="0"/>
            </a:br>
            <a:r>
              <a:rPr lang="en-US" altLang="ko-KR" sz="1000" dirty="0" smtClean="0"/>
              <a:t>Traffic Demand</a:t>
            </a:r>
            <a:endParaRPr lang="ko-KR" alt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723710" y="6262307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 smtClean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77233" y="5603777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Super Q Network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Time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127605" y="4359819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</a:t>
            </a:r>
            <a:r>
              <a:rPr lang="en-US" altLang="ko-KR" sz="1000" dirty="0" smtClean="0"/>
              <a:t>ate Q Network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Params</a:t>
            </a:r>
            <a:r>
              <a:rPr lang="en-US" altLang="ko-KR" sz="1400" dirty="0" smtClean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4149567" y="4439500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333073" y="3183208"/>
            <a:ext cx="410359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V="1">
            <a:off x="8696732" y="4497214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718800" y="306009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argmaxQ</a:t>
            </a:r>
            <a:r>
              <a:rPr lang="en-US" altLang="ko-KR" sz="1000" dirty="0" smtClean="0"/>
              <a:t> =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71450" y="435153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argmaxQ</a:t>
            </a:r>
            <a:r>
              <a:rPr lang="en-US" altLang="ko-KR" sz="1000" dirty="0" smtClean="0"/>
              <a:t> =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56663"/>
              </p:ext>
            </p:extLst>
          </p:nvPr>
        </p:nvGraphicFramePr>
        <p:xfrm>
          <a:off x="7445644" y="1506808"/>
          <a:ext cx="1771973" cy="138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329">
                  <a:extLst>
                    <a:ext uri="{9D8B030D-6E8A-4147-A177-3AD203B41FA5}">
                      <a16:colId xmlns:a16="http://schemas.microsoft.com/office/drawing/2014/main" val="32991121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1315594421"/>
                    </a:ext>
                  </a:extLst>
                </a:gridCol>
              </a:tblGrid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#</a:t>
                      </a:r>
                      <a:r>
                        <a:rPr lang="en-US" altLang="ko-KR" sz="1000" baseline="0" dirty="0" smtClean="0"/>
                        <a:t> of phase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Action</a:t>
                      </a:r>
                      <a:r>
                        <a:rPr lang="en-US" altLang="ko-KR" sz="1000" baseline="0" dirty="0" smtClean="0"/>
                        <a:t> space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7203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77715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89046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(4C2)*2+4+1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07969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5C2+5C4+1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4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79341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627</TotalTime>
  <Words>767</Words>
  <Application>Microsoft Office PowerPoint</Application>
  <PresentationFormat>와이드스크린</PresentationFormat>
  <Paragraphs>204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HY그래픽M</vt:lpstr>
      <vt:lpstr>맑은 고딕</vt:lpstr>
      <vt:lpstr>Arial</vt:lpstr>
      <vt:lpstr>Cambria Math</vt:lpstr>
      <vt:lpstr>Trebuchet MS</vt:lpstr>
      <vt:lpstr>Wingdings</vt:lpstr>
      <vt:lpstr>Wingdings 3</vt:lpstr>
      <vt:lpstr>패싯</vt:lpstr>
      <vt:lpstr>신호 최적화 최종발표</vt:lpstr>
      <vt:lpstr>Contents</vt:lpstr>
      <vt:lpstr>3x3Grid Single-Agent/Decentralized Model  without Restraints(Depreciated)</vt:lpstr>
      <vt:lpstr>Comparison between Simulation &amp; Single Agent</vt:lpstr>
      <vt:lpstr>Comparison between Simulation &amp; Decentralized Agents</vt:lpstr>
      <vt:lpstr>3x3Grid Decentralized Model with Practical Restraints </vt:lpstr>
      <vt:lpstr>3x3Grid Decentralized Model with Practical Restraints </vt:lpstr>
      <vt:lpstr>3x3Grid Decentralized Model with Practical Restraints </vt:lpstr>
      <vt:lpstr>3x3Grid Decentralized Model with Practical Restraints </vt:lpstr>
      <vt:lpstr>Decentralized Model with Practical Restraints </vt:lpstr>
      <vt:lpstr>Dunsan Decentralized CNN/CNN-reduced Model with Practical Restraints </vt:lpstr>
      <vt:lpstr>Dunsan Decentralized CNN/CNN-reduced Model with Practical Restraints </vt:lpstr>
      <vt:lpstr>Dunsan Decentralized CNN/CNN-reduced Model with Practical Restraints </vt:lpstr>
      <vt:lpstr>Continuous Action Model with Practical Restraints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최적화 최종발표</dc:title>
  <dc:creator>강민수</dc:creator>
  <cp:lastModifiedBy>Windows 사용자</cp:lastModifiedBy>
  <cp:revision>47</cp:revision>
  <dcterms:created xsi:type="dcterms:W3CDTF">2021-02-18T02:05:40Z</dcterms:created>
  <dcterms:modified xsi:type="dcterms:W3CDTF">2021-02-22T08:43:23Z</dcterms:modified>
</cp:coreProperties>
</file>