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302" r:id="rId4"/>
    <p:sldId id="298" r:id="rId5"/>
    <p:sldId id="301" r:id="rId6"/>
    <p:sldId id="303" r:id="rId7"/>
    <p:sldId id="294" r:id="rId8"/>
    <p:sldId id="299" r:id="rId9"/>
    <p:sldId id="300" r:id="rId10"/>
    <p:sldId id="307" r:id="rId11"/>
    <p:sldId id="295" r:id="rId12"/>
    <p:sldId id="310" r:id="rId13"/>
    <p:sldId id="312" r:id="rId14"/>
    <p:sldId id="314" r:id="rId15"/>
    <p:sldId id="315" r:id="rId16"/>
    <p:sldId id="316" r:id="rId17"/>
    <p:sldId id="317" r:id="rId18"/>
    <p:sldId id="313" r:id="rId19"/>
    <p:sldId id="304" r:id="rId20"/>
    <p:sldId id="306" r:id="rId21"/>
    <p:sldId id="305" r:id="rId22"/>
    <p:sldId id="297" r:id="rId23"/>
    <p:sldId id="308" r:id="rId24"/>
    <p:sldId id="309" r:id="rId25"/>
    <p:sldId id="311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0" autoAdjust="0"/>
    <p:restoredTop sz="94527" autoAdjust="0"/>
  </p:normalViewPr>
  <p:slideViewPr>
    <p:cSldViewPr>
      <p:cViewPr varScale="1">
        <p:scale>
          <a:sx n="107" d="100"/>
          <a:sy n="107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자율주행차 시장규모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2035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2000</c:v>
                </c:pt>
                <c:pt idx="1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A5-42C6-B8E7-0ADFF92D1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3828880"/>
        <c:axId val="1719732320"/>
      </c:barChart>
      <c:catAx>
        <c:axId val="129382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9732320"/>
        <c:crosses val="autoZero"/>
        <c:auto val="1"/>
        <c:lblAlgn val="ctr"/>
        <c:lblOffset val="100"/>
        <c:noMultiLvlLbl val="0"/>
      </c:catAx>
      <c:valAx>
        <c:axId val="171973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382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chemeClr val="bg1"/>
                </a:solidFill>
              </a:rPr>
              <a:t>Ring Network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 err="1">
                <a:solidFill>
                  <a:schemeClr val="bg1"/>
                </a:solidFill>
              </a:rPr>
              <a:t>Reward_Mean</a:t>
            </a:r>
            <a:endParaRPr lang="en-US" altLang="ko-KR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episode_reward_mean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Sheet3!$A$2:$A$201</c:f>
              <c:numCache>
                <c:formatCode>General</c:formatCode>
                <c:ptCount val="200"/>
                <c:pt idx="0">
                  <c:v>60000</c:v>
                </c:pt>
                <c:pt idx="1">
                  <c:v>120000</c:v>
                </c:pt>
                <c:pt idx="2">
                  <c:v>180000</c:v>
                </c:pt>
                <c:pt idx="3">
                  <c:v>240000</c:v>
                </c:pt>
                <c:pt idx="4">
                  <c:v>300000</c:v>
                </c:pt>
                <c:pt idx="5">
                  <c:v>360000</c:v>
                </c:pt>
                <c:pt idx="6">
                  <c:v>420000</c:v>
                </c:pt>
                <c:pt idx="7">
                  <c:v>480000</c:v>
                </c:pt>
                <c:pt idx="8">
                  <c:v>540000</c:v>
                </c:pt>
                <c:pt idx="9">
                  <c:v>600000</c:v>
                </c:pt>
                <c:pt idx="10">
                  <c:v>660000</c:v>
                </c:pt>
                <c:pt idx="11">
                  <c:v>720000</c:v>
                </c:pt>
                <c:pt idx="12">
                  <c:v>780000</c:v>
                </c:pt>
                <c:pt idx="13">
                  <c:v>840000</c:v>
                </c:pt>
                <c:pt idx="14">
                  <c:v>900000</c:v>
                </c:pt>
                <c:pt idx="15">
                  <c:v>960000</c:v>
                </c:pt>
                <c:pt idx="16">
                  <c:v>1020000</c:v>
                </c:pt>
                <c:pt idx="17">
                  <c:v>1080000</c:v>
                </c:pt>
                <c:pt idx="18">
                  <c:v>1140000</c:v>
                </c:pt>
                <c:pt idx="19">
                  <c:v>1200000</c:v>
                </c:pt>
                <c:pt idx="20">
                  <c:v>1260000</c:v>
                </c:pt>
                <c:pt idx="21">
                  <c:v>1320000</c:v>
                </c:pt>
                <c:pt idx="22">
                  <c:v>1380000</c:v>
                </c:pt>
                <c:pt idx="23">
                  <c:v>1440000</c:v>
                </c:pt>
                <c:pt idx="24">
                  <c:v>1500000</c:v>
                </c:pt>
                <c:pt idx="25">
                  <c:v>1560000</c:v>
                </c:pt>
                <c:pt idx="26">
                  <c:v>1620000</c:v>
                </c:pt>
                <c:pt idx="27">
                  <c:v>1680000</c:v>
                </c:pt>
                <c:pt idx="28">
                  <c:v>1740000</c:v>
                </c:pt>
                <c:pt idx="29">
                  <c:v>1800000</c:v>
                </c:pt>
                <c:pt idx="30">
                  <c:v>1860000</c:v>
                </c:pt>
                <c:pt idx="31">
                  <c:v>1920000</c:v>
                </c:pt>
                <c:pt idx="32">
                  <c:v>1980000</c:v>
                </c:pt>
                <c:pt idx="33">
                  <c:v>2040000</c:v>
                </c:pt>
                <c:pt idx="34">
                  <c:v>2100000</c:v>
                </c:pt>
                <c:pt idx="35">
                  <c:v>2160000</c:v>
                </c:pt>
                <c:pt idx="36">
                  <c:v>2220000</c:v>
                </c:pt>
                <c:pt idx="37">
                  <c:v>2280000</c:v>
                </c:pt>
                <c:pt idx="38">
                  <c:v>2340000</c:v>
                </c:pt>
                <c:pt idx="39">
                  <c:v>2400000</c:v>
                </c:pt>
                <c:pt idx="40">
                  <c:v>2460000</c:v>
                </c:pt>
                <c:pt idx="41">
                  <c:v>2520000</c:v>
                </c:pt>
                <c:pt idx="42">
                  <c:v>2580000</c:v>
                </c:pt>
                <c:pt idx="43">
                  <c:v>2640000</c:v>
                </c:pt>
                <c:pt idx="44">
                  <c:v>2700000</c:v>
                </c:pt>
                <c:pt idx="45">
                  <c:v>2760000</c:v>
                </c:pt>
                <c:pt idx="46">
                  <c:v>2820000</c:v>
                </c:pt>
                <c:pt idx="47">
                  <c:v>2880000</c:v>
                </c:pt>
                <c:pt idx="48">
                  <c:v>2940000</c:v>
                </c:pt>
                <c:pt idx="49">
                  <c:v>3000000</c:v>
                </c:pt>
                <c:pt idx="50">
                  <c:v>3060000</c:v>
                </c:pt>
                <c:pt idx="51">
                  <c:v>3120000</c:v>
                </c:pt>
                <c:pt idx="52">
                  <c:v>3180000</c:v>
                </c:pt>
                <c:pt idx="53">
                  <c:v>3240000</c:v>
                </c:pt>
                <c:pt idx="54">
                  <c:v>3300000</c:v>
                </c:pt>
                <c:pt idx="55">
                  <c:v>3360000</c:v>
                </c:pt>
                <c:pt idx="56">
                  <c:v>3420000</c:v>
                </c:pt>
                <c:pt idx="57">
                  <c:v>3480000</c:v>
                </c:pt>
                <c:pt idx="58">
                  <c:v>3540000</c:v>
                </c:pt>
                <c:pt idx="59">
                  <c:v>3600000</c:v>
                </c:pt>
                <c:pt idx="60">
                  <c:v>3660000</c:v>
                </c:pt>
                <c:pt idx="61">
                  <c:v>3720000</c:v>
                </c:pt>
                <c:pt idx="62">
                  <c:v>3780000</c:v>
                </c:pt>
                <c:pt idx="63">
                  <c:v>3840000</c:v>
                </c:pt>
                <c:pt idx="64">
                  <c:v>3900000</c:v>
                </c:pt>
                <c:pt idx="65">
                  <c:v>3960000</c:v>
                </c:pt>
                <c:pt idx="66">
                  <c:v>4020000</c:v>
                </c:pt>
                <c:pt idx="67">
                  <c:v>4080000</c:v>
                </c:pt>
                <c:pt idx="68">
                  <c:v>4140000</c:v>
                </c:pt>
                <c:pt idx="69">
                  <c:v>4200000</c:v>
                </c:pt>
                <c:pt idx="70">
                  <c:v>4260000</c:v>
                </c:pt>
                <c:pt idx="71">
                  <c:v>4320000</c:v>
                </c:pt>
                <c:pt idx="72">
                  <c:v>4380000</c:v>
                </c:pt>
                <c:pt idx="73">
                  <c:v>4440000</c:v>
                </c:pt>
                <c:pt idx="74">
                  <c:v>4500000</c:v>
                </c:pt>
                <c:pt idx="75">
                  <c:v>4560000</c:v>
                </c:pt>
                <c:pt idx="76">
                  <c:v>4620000</c:v>
                </c:pt>
                <c:pt idx="77">
                  <c:v>4680000</c:v>
                </c:pt>
                <c:pt idx="78">
                  <c:v>4740000</c:v>
                </c:pt>
                <c:pt idx="79">
                  <c:v>4800000</c:v>
                </c:pt>
                <c:pt idx="80">
                  <c:v>4860000</c:v>
                </c:pt>
                <c:pt idx="81">
                  <c:v>4920000</c:v>
                </c:pt>
                <c:pt idx="82">
                  <c:v>4980000</c:v>
                </c:pt>
                <c:pt idx="83">
                  <c:v>5040000</c:v>
                </c:pt>
                <c:pt idx="84">
                  <c:v>5100000</c:v>
                </c:pt>
                <c:pt idx="85">
                  <c:v>5160000</c:v>
                </c:pt>
                <c:pt idx="86">
                  <c:v>5220000</c:v>
                </c:pt>
                <c:pt idx="87">
                  <c:v>5280000</c:v>
                </c:pt>
                <c:pt idx="88">
                  <c:v>5340000</c:v>
                </c:pt>
                <c:pt idx="89">
                  <c:v>5400000</c:v>
                </c:pt>
                <c:pt idx="90">
                  <c:v>5460000</c:v>
                </c:pt>
                <c:pt idx="91">
                  <c:v>5520000</c:v>
                </c:pt>
                <c:pt idx="92">
                  <c:v>5580000</c:v>
                </c:pt>
                <c:pt idx="93">
                  <c:v>5640000</c:v>
                </c:pt>
                <c:pt idx="94">
                  <c:v>5700000</c:v>
                </c:pt>
                <c:pt idx="95">
                  <c:v>5760000</c:v>
                </c:pt>
                <c:pt idx="96">
                  <c:v>5820000</c:v>
                </c:pt>
                <c:pt idx="97">
                  <c:v>5880000</c:v>
                </c:pt>
                <c:pt idx="98">
                  <c:v>5940000</c:v>
                </c:pt>
                <c:pt idx="99">
                  <c:v>6000000</c:v>
                </c:pt>
                <c:pt idx="100">
                  <c:v>6060000</c:v>
                </c:pt>
                <c:pt idx="101">
                  <c:v>6120000</c:v>
                </c:pt>
                <c:pt idx="102">
                  <c:v>6180000</c:v>
                </c:pt>
                <c:pt idx="103">
                  <c:v>6240000</c:v>
                </c:pt>
                <c:pt idx="104">
                  <c:v>6300000</c:v>
                </c:pt>
                <c:pt idx="105">
                  <c:v>6360000</c:v>
                </c:pt>
                <c:pt idx="106">
                  <c:v>6420000</c:v>
                </c:pt>
                <c:pt idx="107">
                  <c:v>6480000</c:v>
                </c:pt>
                <c:pt idx="108">
                  <c:v>6540000</c:v>
                </c:pt>
                <c:pt idx="109">
                  <c:v>6600000</c:v>
                </c:pt>
                <c:pt idx="110">
                  <c:v>6660000</c:v>
                </c:pt>
                <c:pt idx="111">
                  <c:v>6720000</c:v>
                </c:pt>
                <c:pt idx="112">
                  <c:v>6780000</c:v>
                </c:pt>
                <c:pt idx="113">
                  <c:v>6840000</c:v>
                </c:pt>
                <c:pt idx="114">
                  <c:v>6900000</c:v>
                </c:pt>
                <c:pt idx="115">
                  <c:v>6960000</c:v>
                </c:pt>
                <c:pt idx="116">
                  <c:v>7020000</c:v>
                </c:pt>
                <c:pt idx="117">
                  <c:v>7080000</c:v>
                </c:pt>
                <c:pt idx="118">
                  <c:v>7140000</c:v>
                </c:pt>
                <c:pt idx="119">
                  <c:v>7200000</c:v>
                </c:pt>
                <c:pt idx="120">
                  <c:v>7260000</c:v>
                </c:pt>
                <c:pt idx="121">
                  <c:v>7320000</c:v>
                </c:pt>
                <c:pt idx="122">
                  <c:v>7380000</c:v>
                </c:pt>
                <c:pt idx="123">
                  <c:v>7440000</c:v>
                </c:pt>
                <c:pt idx="124">
                  <c:v>7500000</c:v>
                </c:pt>
                <c:pt idx="125">
                  <c:v>7560000</c:v>
                </c:pt>
                <c:pt idx="126">
                  <c:v>7620000</c:v>
                </c:pt>
                <c:pt idx="127">
                  <c:v>7680000</c:v>
                </c:pt>
                <c:pt idx="128">
                  <c:v>7740000</c:v>
                </c:pt>
                <c:pt idx="129">
                  <c:v>7800000</c:v>
                </c:pt>
                <c:pt idx="130">
                  <c:v>7860000</c:v>
                </c:pt>
                <c:pt idx="131">
                  <c:v>7920000</c:v>
                </c:pt>
                <c:pt idx="132">
                  <c:v>7980000</c:v>
                </c:pt>
                <c:pt idx="133">
                  <c:v>8040000</c:v>
                </c:pt>
                <c:pt idx="134">
                  <c:v>8100000</c:v>
                </c:pt>
                <c:pt idx="135">
                  <c:v>8160000</c:v>
                </c:pt>
                <c:pt idx="136">
                  <c:v>8220000</c:v>
                </c:pt>
                <c:pt idx="137">
                  <c:v>8280000</c:v>
                </c:pt>
                <c:pt idx="138">
                  <c:v>8340000</c:v>
                </c:pt>
                <c:pt idx="139">
                  <c:v>8400000</c:v>
                </c:pt>
                <c:pt idx="140">
                  <c:v>8460000</c:v>
                </c:pt>
                <c:pt idx="141">
                  <c:v>8520000</c:v>
                </c:pt>
                <c:pt idx="142">
                  <c:v>8580000</c:v>
                </c:pt>
                <c:pt idx="143">
                  <c:v>8640000</c:v>
                </c:pt>
                <c:pt idx="144">
                  <c:v>8700000</c:v>
                </c:pt>
                <c:pt idx="145">
                  <c:v>8760000</c:v>
                </c:pt>
                <c:pt idx="146">
                  <c:v>8820000</c:v>
                </c:pt>
                <c:pt idx="147">
                  <c:v>8880000</c:v>
                </c:pt>
                <c:pt idx="148">
                  <c:v>8940000</c:v>
                </c:pt>
                <c:pt idx="149">
                  <c:v>9000000</c:v>
                </c:pt>
                <c:pt idx="150">
                  <c:v>9060000</c:v>
                </c:pt>
                <c:pt idx="151">
                  <c:v>9120000</c:v>
                </c:pt>
                <c:pt idx="152">
                  <c:v>9180000</c:v>
                </c:pt>
                <c:pt idx="153">
                  <c:v>9240000</c:v>
                </c:pt>
                <c:pt idx="154">
                  <c:v>9300000</c:v>
                </c:pt>
                <c:pt idx="155">
                  <c:v>9360000</c:v>
                </c:pt>
                <c:pt idx="156">
                  <c:v>9420000</c:v>
                </c:pt>
                <c:pt idx="157">
                  <c:v>9480000</c:v>
                </c:pt>
                <c:pt idx="158">
                  <c:v>9540000</c:v>
                </c:pt>
                <c:pt idx="159">
                  <c:v>9600000</c:v>
                </c:pt>
                <c:pt idx="160">
                  <c:v>9660000</c:v>
                </c:pt>
                <c:pt idx="161">
                  <c:v>9720000</c:v>
                </c:pt>
                <c:pt idx="162">
                  <c:v>9780000</c:v>
                </c:pt>
                <c:pt idx="163">
                  <c:v>9840000</c:v>
                </c:pt>
                <c:pt idx="164">
                  <c:v>9900000</c:v>
                </c:pt>
                <c:pt idx="165">
                  <c:v>9960000</c:v>
                </c:pt>
                <c:pt idx="166">
                  <c:v>10020000</c:v>
                </c:pt>
                <c:pt idx="167">
                  <c:v>10080000</c:v>
                </c:pt>
                <c:pt idx="168">
                  <c:v>10140000</c:v>
                </c:pt>
                <c:pt idx="169">
                  <c:v>10200000</c:v>
                </c:pt>
                <c:pt idx="170">
                  <c:v>10260000</c:v>
                </c:pt>
                <c:pt idx="171">
                  <c:v>10320000</c:v>
                </c:pt>
                <c:pt idx="172">
                  <c:v>10380000</c:v>
                </c:pt>
                <c:pt idx="173">
                  <c:v>10440000</c:v>
                </c:pt>
                <c:pt idx="174">
                  <c:v>10500000</c:v>
                </c:pt>
                <c:pt idx="175">
                  <c:v>10560000</c:v>
                </c:pt>
                <c:pt idx="176">
                  <c:v>10620000</c:v>
                </c:pt>
                <c:pt idx="177">
                  <c:v>10680000</c:v>
                </c:pt>
                <c:pt idx="178">
                  <c:v>10740000</c:v>
                </c:pt>
                <c:pt idx="179">
                  <c:v>10800000</c:v>
                </c:pt>
                <c:pt idx="180">
                  <c:v>10860000</c:v>
                </c:pt>
                <c:pt idx="181">
                  <c:v>10920000</c:v>
                </c:pt>
                <c:pt idx="182">
                  <c:v>10980000</c:v>
                </c:pt>
                <c:pt idx="183">
                  <c:v>11040000</c:v>
                </c:pt>
                <c:pt idx="184">
                  <c:v>11100000</c:v>
                </c:pt>
                <c:pt idx="185">
                  <c:v>11160000</c:v>
                </c:pt>
                <c:pt idx="186">
                  <c:v>11220000</c:v>
                </c:pt>
                <c:pt idx="187">
                  <c:v>11280000</c:v>
                </c:pt>
                <c:pt idx="188">
                  <c:v>11340000</c:v>
                </c:pt>
                <c:pt idx="189">
                  <c:v>11400000</c:v>
                </c:pt>
                <c:pt idx="190">
                  <c:v>11460000</c:v>
                </c:pt>
                <c:pt idx="191">
                  <c:v>11520000</c:v>
                </c:pt>
                <c:pt idx="192">
                  <c:v>11580000</c:v>
                </c:pt>
                <c:pt idx="193">
                  <c:v>11640000</c:v>
                </c:pt>
                <c:pt idx="194">
                  <c:v>11700000</c:v>
                </c:pt>
                <c:pt idx="195">
                  <c:v>11760000</c:v>
                </c:pt>
                <c:pt idx="196">
                  <c:v>11820000</c:v>
                </c:pt>
                <c:pt idx="197">
                  <c:v>11880000</c:v>
                </c:pt>
                <c:pt idx="198">
                  <c:v>11940000</c:v>
                </c:pt>
                <c:pt idx="199">
                  <c:v>12000000</c:v>
                </c:pt>
              </c:numCache>
            </c:numRef>
          </c:xVal>
          <c:yVal>
            <c:numRef>
              <c:f>Sheet3!$B$2:$B$201</c:f>
              <c:numCache>
                <c:formatCode>General</c:formatCode>
                <c:ptCount val="200"/>
                <c:pt idx="0">
                  <c:v>-8112.1813570169998</c:v>
                </c:pt>
                <c:pt idx="1">
                  <c:v>-7658.7587360870602</c:v>
                </c:pt>
                <c:pt idx="2">
                  <c:v>-7143.2109891870596</c:v>
                </c:pt>
                <c:pt idx="3">
                  <c:v>-6669.4046880508604</c:v>
                </c:pt>
                <c:pt idx="4">
                  <c:v>-6321.3138467857698</c:v>
                </c:pt>
                <c:pt idx="5">
                  <c:v>-5476.1357701509496</c:v>
                </c:pt>
                <c:pt idx="6">
                  <c:v>-4656.0744788667398</c:v>
                </c:pt>
                <c:pt idx="7">
                  <c:v>-3933.3365328160899</c:v>
                </c:pt>
                <c:pt idx="8">
                  <c:v>-3307.9684110933799</c:v>
                </c:pt>
                <c:pt idx="9">
                  <c:v>-2668.5023948431399</c:v>
                </c:pt>
                <c:pt idx="10">
                  <c:v>-2089.2940189880501</c:v>
                </c:pt>
                <c:pt idx="11">
                  <c:v>-1632.5435440635099</c:v>
                </c:pt>
                <c:pt idx="12">
                  <c:v>-1219.85546234152</c:v>
                </c:pt>
                <c:pt idx="13">
                  <c:v>-807.73922341281104</c:v>
                </c:pt>
                <c:pt idx="14">
                  <c:v>-446.89969052887199</c:v>
                </c:pt>
                <c:pt idx="15">
                  <c:v>-146.56852288696399</c:v>
                </c:pt>
                <c:pt idx="16">
                  <c:v>129.62546895883301</c:v>
                </c:pt>
                <c:pt idx="17">
                  <c:v>361.523332531395</c:v>
                </c:pt>
                <c:pt idx="18">
                  <c:v>543.02218927874503</c:v>
                </c:pt>
                <c:pt idx="19">
                  <c:v>760.771492608887</c:v>
                </c:pt>
                <c:pt idx="20">
                  <c:v>883.51415352195795</c:v>
                </c:pt>
                <c:pt idx="21">
                  <c:v>1018.47867408591</c:v>
                </c:pt>
                <c:pt idx="22">
                  <c:v>1121.60360934037</c:v>
                </c:pt>
                <c:pt idx="23">
                  <c:v>1208.95568586885</c:v>
                </c:pt>
                <c:pt idx="24">
                  <c:v>1241.8399876042299</c:v>
                </c:pt>
                <c:pt idx="25">
                  <c:v>1336.72745916347</c:v>
                </c:pt>
                <c:pt idx="26">
                  <c:v>1444.3526843468201</c:v>
                </c:pt>
                <c:pt idx="27">
                  <c:v>1501.5721173817899</c:v>
                </c:pt>
                <c:pt idx="28">
                  <c:v>1553.88847730097</c:v>
                </c:pt>
                <c:pt idx="29">
                  <c:v>1659.27939117286</c:v>
                </c:pt>
                <c:pt idx="30">
                  <c:v>1717.0535228495901</c:v>
                </c:pt>
                <c:pt idx="31">
                  <c:v>1769.2830190951599</c:v>
                </c:pt>
                <c:pt idx="32">
                  <c:v>1848.0285179073701</c:v>
                </c:pt>
                <c:pt idx="33">
                  <c:v>1911.9438265035701</c:v>
                </c:pt>
                <c:pt idx="34">
                  <c:v>1936.2141707487699</c:v>
                </c:pt>
                <c:pt idx="35">
                  <c:v>1930.5465885275701</c:v>
                </c:pt>
                <c:pt idx="36">
                  <c:v>1945.01637573934</c:v>
                </c:pt>
                <c:pt idx="37">
                  <c:v>1950.0848381205601</c:v>
                </c:pt>
                <c:pt idx="38">
                  <c:v>1962.2869825974301</c:v>
                </c:pt>
                <c:pt idx="39">
                  <c:v>1974.5461355925599</c:v>
                </c:pt>
                <c:pt idx="40">
                  <c:v>2034.13311834143</c:v>
                </c:pt>
                <c:pt idx="41">
                  <c:v>1978.79463729075</c:v>
                </c:pt>
                <c:pt idx="42">
                  <c:v>2004.5044007690401</c:v>
                </c:pt>
                <c:pt idx="43">
                  <c:v>2001.5831379296601</c:v>
                </c:pt>
                <c:pt idx="44">
                  <c:v>1958.6506716823999</c:v>
                </c:pt>
                <c:pt idx="45">
                  <c:v>1940.72066503633</c:v>
                </c:pt>
                <c:pt idx="46">
                  <c:v>2003.41347139146</c:v>
                </c:pt>
                <c:pt idx="47">
                  <c:v>1935.2097842175799</c:v>
                </c:pt>
                <c:pt idx="48">
                  <c:v>1952.9976265574601</c:v>
                </c:pt>
                <c:pt idx="49">
                  <c:v>1989.8064041701</c:v>
                </c:pt>
                <c:pt idx="50">
                  <c:v>1926.8106403469999</c:v>
                </c:pt>
                <c:pt idx="51">
                  <c:v>1846.39536763915</c:v>
                </c:pt>
                <c:pt idx="52">
                  <c:v>1840.73855889123</c:v>
                </c:pt>
                <c:pt idx="53">
                  <c:v>1830.1222636539601</c:v>
                </c:pt>
                <c:pt idx="54">
                  <c:v>1785.6505683487601</c:v>
                </c:pt>
                <c:pt idx="55">
                  <c:v>1822.28453891598</c:v>
                </c:pt>
                <c:pt idx="56">
                  <c:v>1837.84798818991</c:v>
                </c:pt>
                <c:pt idx="57">
                  <c:v>1851.01442577069</c:v>
                </c:pt>
                <c:pt idx="58">
                  <c:v>1804.19859420527</c:v>
                </c:pt>
                <c:pt idx="59">
                  <c:v>1778.39391883398</c:v>
                </c:pt>
                <c:pt idx="60">
                  <c:v>1799.3220629325699</c:v>
                </c:pt>
                <c:pt idx="61">
                  <c:v>1842.7114199770299</c:v>
                </c:pt>
                <c:pt idx="62">
                  <c:v>1916.1317431954801</c:v>
                </c:pt>
                <c:pt idx="63">
                  <c:v>2015.9632386375399</c:v>
                </c:pt>
                <c:pt idx="64">
                  <c:v>2140.6203704910099</c:v>
                </c:pt>
                <c:pt idx="65">
                  <c:v>2161.6788085021799</c:v>
                </c:pt>
                <c:pt idx="66">
                  <c:v>2190.5720489630098</c:v>
                </c:pt>
                <c:pt idx="67">
                  <c:v>2199.0504647426201</c:v>
                </c:pt>
                <c:pt idx="68">
                  <c:v>2180.1063424663198</c:v>
                </c:pt>
                <c:pt idx="69">
                  <c:v>2141.4014661967899</c:v>
                </c:pt>
                <c:pt idx="70">
                  <c:v>2194.12919031298</c:v>
                </c:pt>
                <c:pt idx="71">
                  <c:v>2218.0602102754401</c:v>
                </c:pt>
                <c:pt idx="72">
                  <c:v>2257.35330660313</c:v>
                </c:pt>
                <c:pt idx="73">
                  <c:v>2268.02538310301</c:v>
                </c:pt>
                <c:pt idx="74">
                  <c:v>2302.4423185331202</c:v>
                </c:pt>
                <c:pt idx="75">
                  <c:v>2266.7674492094502</c:v>
                </c:pt>
                <c:pt idx="76">
                  <c:v>2236.2977243007299</c:v>
                </c:pt>
                <c:pt idx="77">
                  <c:v>2177.0816011174202</c:v>
                </c:pt>
                <c:pt idx="78">
                  <c:v>2189.8382442649399</c:v>
                </c:pt>
                <c:pt idx="79">
                  <c:v>2157.2487761745401</c:v>
                </c:pt>
                <c:pt idx="80">
                  <c:v>2183.5909989627298</c:v>
                </c:pt>
                <c:pt idx="81">
                  <c:v>2234.8340329616299</c:v>
                </c:pt>
                <c:pt idx="82">
                  <c:v>2219.42553477711</c:v>
                </c:pt>
                <c:pt idx="83">
                  <c:v>2202.8645567876301</c:v>
                </c:pt>
                <c:pt idx="84">
                  <c:v>2179.7108900830199</c:v>
                </c:pt>
                <c:pt idx="85">
                  <c:v>2104.4885451261998</c:v>
                </c:pt>
                <c:pt idx="86">
                  <c:v>2052.3106909380299</c:v>
                </c:pt>
                <c:pt idx="87">
                  <c:v>2035.45453338212</c:v>
                </c:pt>
                <c:pt idx="88">
                  <c:v>2026.9950163204201</c:v>
                </c:pt>
                <c:pt idx="89">
                  <c:v>1999.0844661466199</c:v>
                </c:pt>
                <c:pt idx="90">
                  <c:v>1962.23221166812</c:v>
                </c:pt>
                <c:pt idx="91">
                  <c:v>1940.4812706349201</c:v>
                </c:pt>
                <c:pt idx="92">
                  <c:v>1957.65097411793</c:v>
                </c:pt>
                <c:pt idx="93">
                  <c:v>1939.07723538666</c:v>
                </c:pt>
                <c:pt idx="94">
                  <c:v>2000.0722688135199</c:v>
                </c:pt>
                <c:pt idx="95">
                  <c:v>2035.0209537853</c:v>
                </c:pt>
                <c:pt idx="96">
                  <c:v>2063.7627740994599</c:v>
                </c:pt>
                <c:pt idx="97">
                  <c:v>2093.44781750536</c:v>
                </c:pt>
                <c:pt idx="98">
                  <c:v>2079.6405859727001</c:v>
                </c:pt>
                <c:pt idx="99">
                  <c:v>2059.69716497647</c:v>
                </c:pt>
                <c:pt idx="100">
                  <c:v>2040.9879124930601</c:v>
                </c:pt>
                <c:pt idx="101">
                  <c:v>1995.5661046800001</c:v>
                </c:pt>
                <c:pt idx="102">
                  <c:v>1941.9584758988699</c:v>
                </c:pt>
                <c:pt idx="103">
                  <c:v>1917.6636954165999</c:v>
                </c:pt>
                <c:pt idx="104">
                  <c:v>1923.6063345284299</c:v>
                </c:pt>
                <c:pt idx="105">
                  <c:v>1931.7140297846699</c:v>
                </c:pt>
                <c:pt idx="106">
                  <c:v>1944.8068969692499</c:v>
                </c:pt>
                <c:pt idx="107">
                  <c:v>1943.0040447287099</c:v>
                </c:pt>
                <c:pt idx="108">
                  <c:v>1953.0073051284</c:v>
                </c:pt>
                <c:pt idx="109">
                  <c:v>1954.9965068179899</c:v>
                </c:pt>
                <c:pt idx="110">
                  <c:v>2004.2035484929199</c:v>
                </c:pt>
                <c:pt idx="111">
                  <c:v>2055.9638943096402</c:v>
                </c:pt>
                <c:pt idx="112">
                  <c:v>2102.4146581586001</c:v>
                </c:pt>
                <c:pt idx="113">
                  <c:v>2123.7970246528198</c:v>
                </c:pt>
                <c:pt idx="114">
                  <c:v>2142.4806148770199</c:v>
                </c:pt>
                <c:pt idx="115">
                  <c:v>2119.6880297850698</c:v>
                </c:pt>
                <c:pt idx="116">
                  <c:v>2090.0029044763701</c:v>
                </c:pt>
                <c:pt idx="117">
                  <c:v>2093.3040627928399</c:v>
                </c:pt>
                <c:pt idx="118">
                  <c:v>2132.7426638505699</c:v>
                </c:pt>
                <c:pt idx="119">
                  <c:v>2142.22100195762</c:v>
                </c:pt>
                <c:pt idx="120">
                  <c:v>2188.7578497427999</c:v>
                </c:pt>
                <c:pt idx="121">
                  <c:v>2208.2048086221598</c:v>
                </c:pt>
                <c:pt idx="122">
                  <c:v>2212.4616818290301</c:v>
                </c:pt>
                <c:pt idx="123">
                  <c:v>2207.9320675315698</c:v>
                </c:pt>
                <c:pt idx="124">
                  <c:v>2211.0565058699799</c:v>
                </c:pt>
                <c:pt idx="125">
                  <c:v>2183.9281973003499</c:v>
                </c:pt>
                <c:pt idx="126">
                  <c:v>2179.9617275406699</c:v>
                </c:pt>
                <c:pt idx="127">
                  <c:v>2198.4061433772999</c:v>
                </c:pt>
                <c:pt idx="128">
                  <c:v>2242.1038809597399</c:v>
                </c:pt>
                <c:pt idx="129">
                  <c:v>2230.8651329685099</c:v>
                </c:pt>
                <c:pt idx="130">
                  <c:v>2238.2221261097998</c:v>
                </c:pt>
                <c:pt idx="131">
                  <c:v>2198.8328680971299</c:v>
                </c:pt>
                <c:pt idx="132">
                  <c:v>2210.84195794889</c:v>
                </c:pt>
                <c:pt idx="133">
                  <c:v>2147.21725933074</c:v>
                </c:pt>
                <c:pt idx="134">
                  <c:v>2097.3217711064399</c:v>
                </c:pt>
                <c:pt idx="135">
                  <c:v>2125.0724029090502</c:v>
                </c:pt>
                <c:pt idx="136">
                  <c:v>2163.62564090561</c:v>
                </c:pt>
                <c:pt idx="137">
                  <c:v>2146.8855729881602</c:v>
                </c:pt>
                <c:pt idx="138">
                  <c:v>2186.0758802865998</c:v>
                </c:pt>
                <c:pt idx="139">
                  <c:v>2260.8548271805498</c:v>
                </c:pt>
                <c:pt idx="140">
                  <c:v>2249.0441101429601</c:v>
                </c:pt>
                <c:pt idx="141">
                  <c:v>2243.2605309077699</c:v>
                </c:pt>
                <c:pt idx="142">
                  <c:v>2245.56721201961</c:v>
                </c:pt>
                <c:pt idx="143">
                  <c:v>2207.95724121995</c:v>
                </c:pt>
                <c:pt idx="144">
                  <c:v>2179.6720741989302</c:v>
                </c:pt>
                <c:pt idx="145">
                  <c:v>2159.99413004097</c:v>
                </c:pt>
                <c:pt idx="146">
                  <c:v>2187.1887592519502</c:v>
                </c:pt>
                <c:pt idx="147">
                  <c:v>2218.2401870087301</c:v>
                </c:pt>
                <c:pt idx="148">
                  <c:v>2230.6714980666502</c:v>
                </c:pt>
                <c:pt idx="149">
                  <c:v>2214.1094697920098</c:v>
                </c:pt>
                <c:pt idx="150">
                  <c:v>2224.1055710364799</c:v>
                </c:pt>
                <c:pt idx="151">
                  <c:v>2224.11964144282</c:v>
                </c:pt>
                <c:pt idx="152">
                  <c:v>2218.89245270324</c:v>
                </c:pt>
                <c:pt idx="153">
                  <c:v>2289.7909737898299</c:v>
                </c:pt>
                <c:pt idx="154">
                  <c:v>2298.56317193518</c:v>
                </c:pt>
                <c:pt idx="155">
                  <c:v>2322.8183418287299</c:v>
                </c:pt>
                <c:pt idx="156">
                  <c:v>2306.3260683123199</c:v>
                </c:pt>
                <c:pt idx="157">
                  <c:v>2281.1014658141398</c:v>
                </c:pt>
                <c:pt idx="158">
                  <c:v>2235.2487572029199</c:v>
                </c:pt>
                <c:pt idx="159">
                  <c:v>2276.9893493663299</c:v>
                </c:pt>
                <c:pt idx="160">
                  <c:v>2271.4153513466999</c:v>
                </c:pt>
                <c:pt idx="161">
                  <c:v>2279.3526997793902</c:v>
                </c:pt>
                <c:pt idx="162">
                  <c:v>2292.4001654947601</c:v>
                </c:pt>
                <c:pt idx="163">
                  <c:v>2331.60836496412</c:v>
                </c:pt>
                <c:pt idx="164">
                  <c:v>2322.2649012357401</c:v>
                </c:pt>
                <c:pt idx="165">
                  <c:v>2324.33061712782</c:v>
                </c:pt>
                <c:pt idx="166">
                  <c:v>2357.5902413274598</c:v>
                </c:pt>
                <c:pt idx="167">
                  <c:v>2354.6667733784102</c:v>
                </c:pt>
                <c:pt idx="168">
                  <c:v>2327.8122927546101</c:v>
                </c:pt>
                <c:pt idx="169">
                  <c:v>2331.34581373623</c:v>
                </c:pt>
                <c:pt idx="170">
                  <c:v>2335.5679607765501</c:v>
                </c:pt>
                <c:pt idx="171">
                  <c:v>2291.3922025148399</c:v>
                </c:pt>
                <c:pt idx="172">
                  <c:v>2285.7422633450401</c:v>
                </c:pt>
                <c:pt idx="173">
                  <c:v>2307.4846784830902</c:v>
                </c:pt>
                <c:pt idx="174">
                  <c:v>2309.1340633940499</c:v>
                </c:pt>
                <c:pt idx="175">
                  <c:v>2325.1215299217401</c:v>
                </c:pt>
                <c:pt idx="176">
                  <c:v>2351.5529391560099</c:v>
                </c:pt>
                <c:pt idx="177">
                  <c:v>2387.8402054695798</c:v>
                </c:pt>
                <c:pt idx="178">
                  <c:v>2351.7860060329599</c:v>
                </c:pt>
                <c:pt idx="179">
                  <c:v>2333.6047019246498</c:v>
                </c:pt>
                <c:pt idx="180">
                  <c:v>2309.0435616183499</c:v>
                </c:pt>
                <c:pt idx="181">
                  <c:v>2333.5278943553599</c:v>
                </c:pt>
                <c:pt idx="182">
                  <c:v>2312.9844463865702</c:v>
                </c:pt>
                <c:pt idx="183">
                  <c:v>2356.7528281404202</c:v>
                </c:pt>
                <c:pt idx="184">
                  <c:v>2381.37588549867</c:v>
                </c:pt>
                <c:pt idx="185">
                  <c:v>2379.29911826955</c:v>
                </c:pt>
                <c:pt idx="186">
                  <c:v>2351.5304058475999</c:v>
                </c:pt>
                <c:pt idx="187">
                  <c:v>2381.9223338432398</c:v>
                </c:pt>
                <c:pt idx="188">
                  <c:v>2345.6613689385699</c:v>
                </c:pt>
                <c:pt idx="189">
                  <c:v>2342.3243566614201</c:v>
                </c:pt>
                <c:pt idx="190">
                  <c:v>2351.4912442290602</c:v>
                </c:pt>
                <c:pt idx="191">
                  <c:v>2380.7444319412398</c:v>
                </c:pt>
                <c:pt idx="192">
                  <c:v>2368.36904628398</c:v>
                </c:pt>
                <c:pt idx="193">
                  <c:v>2424.6104230103902</c:v>
                </c:pt>
                <c:pt idx="194">
                  <c:v>2421.0279043025198</c:v>
                </c:pt>
                <c:pt idx="195">
                  <c:v>2409.7318923446601</c:v>
                </c:pt>
                <c:pt idx="196">
                  <c:v>2373.2781452362001</c:v>
                </c:pt>
                <c:pt idx="197">
                  <c:v>2362.23142324425</c:v>
                </c:pt>
                <c:pt idx="198">
                  <c:v>2309.6644856532998</c:v>
                </c:pt>
                <c:pt idx="199">
                  <c:v>2324.4336157759299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FD-49F9-8106-1669D3BCA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3104"/>
        <c:axId val="33354000"/>
      </c:scatterChart>
      <c:valAx>
        <c:axId val="37173104"/>
        <c:scaling>
          <c:orientation val="minMax"/>
          <c:max val="13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354000"/>
        <c:crosses val="autoZero"/>
        <c:crossBetween val="midCat"/>
      </c:valAx>
      <c:valAx>
        <c:axId val="33354000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173104"/>
        <c:crosses val="autoZero"/>
        <c:crossBetween val="midCat"/>
        <c:majorUnit val="2000"/>
        <c:minorUnit val="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6A860-E7FC-4653-AE0C-EBBD84E9DB5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0FAE3-CCDD-4D8A-BCF8-D24B4E4B0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4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Flow team </a:t>
            </a:r>
            <a:r>
              <a:rPr lang="ko-KR" altLang="en-US" dirty="0"/>
              <a:t>개인 발표를 맡은 강민수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</a:rPr>
              <a:t>의미 설명과 함께 이 부분을 바꿨을 때 기대한 변화와 실제와 일치하는지 설명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9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14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2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0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37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순서로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8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36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33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2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05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7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5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책은 세계적으로 유명한 인권자문위원회 자문위원인 장 </a:t>
            </a:r>
            <a:r>
              <a:rPr lang="ko-KR" altLang="en-US" dirty="0" err="1"/>
              <a:t>지글러의</a:t>
            </a:r>
            <a:r>
              <a:rPr lang="ko-KR" altLang="en-US" dirty="0"/>
              <a:t> 책입니다</a:t>
            </a:r>
            <a:r>
              <a:rPr lang="en-US" altLang="ko-KR" dirty="0"/>
              <a:t>. </a:t>
            </a:r>
            <a:r>
              <a:rPr lang="ko-KR" altLang="en-US" dirty="0"/>
              <a:t>저도 이 작가의 왜 세계의 절반은 굶주리는가를 인상 깊게 읽고 나서 이 책을 읽게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1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25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</a:rPr>
              <a:t>의미 설명과 함께 이 부분을 바꿨을 때 기대한 변화와 실제와 일치하는지 설명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0FAE3-CCDD-4D8A-BCF8-D24B4E4B00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2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4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6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1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1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2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2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7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FA1A-D1C9-4B9D-9D27-D3858C25688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AF521E9-974F-4509-963C-CF623EAB7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508" y="1844824"/>
            <a:ext cx="8856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FFC000"/>
                </a:solidFill>
                <a:latin typeface="+mj-ea"/>
                <a:ea typeface="+mj-ea"/>
              </a:rPr>
              <a:t>Flow</a:t>
            </a:r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 – DDPG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Network – Ring, Figure-eight</a:t>
            </a:r>
          </a:p>
        </p:txBody>
      </p:sp>
      <p:pic>
        <p:nvPicPr>
          <p:cNvPr id="3" name="Picture 2" descr="C:\Users\Administrator\Documents\카카오톡 받은 파일\KakaoTalk_20160526_2228451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015322"/>
            <a:ext cx="2456904" cy="18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589240"/>
            <a:ext cx="364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20160408 </a:t>
            </a:r>
            <a:r>
              <a:rPr lang="ko-KR" altLang="en-US" dirty="0">
                <a:solidFill>
                  <a:schemeClr val="bg1"/>
                </a:solidFill>
              </a:rPr>
              <a:t>강민수 </a:t>
            </a:r>
            <a:r>
              <a:rPr lang="en-US" altLang="ko-KR" dirty="0">
                <a:solidFill>
                  <a:schemeClr val="bg1"/>
                </a:solidFill>
              </a:rPr>
              <a:t>BMIL at SSU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Guided by Prof. Kwon</a:t>
            </a:r>
          </a:p>
        </p:txBody>
      </p:sp>
    </p:spTree>
    <p:extLst>
      <p:ext uri="{BB962C8B-B14F-4D97-AF65-F5344CB8AC3E}">
        <p14:creationId xmlns:p14="http://schemas.microsoft.com/office/powerpoint/2010/main" val="84165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703" y="2194986"/>
                <a:ext cx="477637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b="1" u="sng" dirty="0">
                    <a:solidFill>
                      <a:srgbClr val="FFC000"/>
                    </a:solidFill>
                  </a:rPr>
                  <a:t>DDPG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알고리즘 적용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기존 논문에 기재된 값 비교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Select Action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+ Decaying </a:t>
                </a:r>
                <a:br>
                  <a:rPr lang="en-US" altLang="ko-KR" dirty="0">
                    <a:solidFill>
                      <a:schemeClr val="bg1"/>
                    </a:solidFill>
                  </a:rPr>
                </a:br>
                <a:r>
                  <a:rPr lang="en-US" altLang="ko-KR" dirty="0">
                    <a:solidFill>
                      <a:schemeClr val="bg1"/>
                    </a:solidFill>
                  </a:rPr>
                  <a:t>Ornstein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Uhlenbeck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Noise</a:t>
                </a:r>
                <a:br>
                  <a:rPr lang="en-US" altLang="ko-KR" dirty="0">
                    <a:solidFill>
                      <a:schemeClr val="bg1"/>
                    </a:solidFill>
                  </a:rPr>
                </a:b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F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inal scale (Exploration)</a:t>
                </a:r>
                <a:br>
                  <a:rPr lang="en-US" altLang="ko-KR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Soft Target Update</a:t>
                </a:r>
                <a:br>
                  <a:rPr lang="en-US" altLang="ko-KR" dirty="0">
                    <a:solidFill>
                      <a:schemeClr val="bg1"/>
                    </a:solidFill>
                  </a:rPr>
                </a:b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Tau value (Update Rate)</a:t>
                </a:r>
                <a:b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ko-KR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ko-KR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r>
                      <m:rPr>
                        <m:sty m:val="p"/>
                      </m:rPr>
                      <a:rPr lang="el-GR" altLang="ko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θ</m:t>
                    </m:r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+(1−</m:t>
                    </m:r>
                    <m:r>
                      <a:rPr lang="ko-KR" alt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ko-KR" alt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br>
                  <a:rPr lang="en-US" altLang="ko-KR" dirty="0">
                    <a:solidFill>
                      <a:schemeClr val="bg1"/>
                    </a:solidFill>
                  </a:rPr>
                </a:br>
                <a:r>
                  <a:rPr lang="en-US" altLang="ko-KR" dirty="0">
                    <a:solidFill>
                      <a:schemeClr val="bg1"/>
                    </a:solidFill>
                  </a:rPr>
                  <a:t>for both Policy and Q value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3" y="2194986"/>
                <a:ext cx="4776375" cy="3693319"/>
              </a:xfrm>
              <a:prstGeom prst="rect">
                <a:avLst/>
              </a:prstGeom>
              <a:blipFill>
                <a:blip r:embed="rId4"/>
                <a:stretch>
                  <a:fillRect l="-894" t="-825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4701993" y="2321891"/>
            <a:ext cx="0" cy="34563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4F1D96-2B44-4A38-8572-4004A2059BAC}"/>
              </a:ext>
            </a:extLst>
          </p:cNvPr>
          <p:cNvSpPr txBox="1"/>
          <p:nvPr/>
        </p:nvSpPr>
        <p:spPr>
          <a:xfrm>
            <a:off x="819550" y="52588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roposed Solution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E9EBFA9-DB33-423C-A291-6D1A842E7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1413253"/>
            <a:ext cx="4154534" cy="49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6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60746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DDPG</a:t>
            </a:r>
            <a:r>
              <a:rPr lang="ko-KR" altLang="en-US" dirty="0">
                <a:solidFill>
                  <a:schemeClr val="bg1"/>
                </a:solidFill>
              </a:rPr>
              <a:t>의 기준 </a:t>
            </a:r>
            <a:r>
              <a:rPr lang="en-US" altLang="ko-KR" dirty="0">
                <a:solidFill>
                  <a:schemeClr val="bg1"/>
                </a:solidFill>
              </a:rPr>
              <a:t>Hyper Parameter </a:t>
            </a:r>
            <a:r>
              <a:rPr lang="en-US" altLang="ko-KR" b="1" u="sng" dirty="0">
                <a:solidFill>
                  <a:srgbClr val="FFC000"/>
                </a:solidFill>
              </a:rPr>
              <a:t>(Best Performance)</a:t>
            </a: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Actor, Critic hidden Network [64,64]</a:t>
            </a:r>
          </a:p>
          <a:p>
            <a:pPr marL="800100" lvl="1" indent="-3429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Actor, Critic Learning Rate: 0.0001</a:t>
            </a:r>
          </a:p>
          <a:p>
            <a:pPr marL="800100" lvl="1" indent="-3429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Actor, Critic hidden activate function: </a:t>
            </a:r>
            <a:r>
              <a:rPr lang="en-US" altLang="ko-KR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ReLU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L2_Regularization: 1e-6</a:t>
            </a:r>
          </a:p>
          <a:p>
            <a:pPr marL="800100" lvl="1" indent="-3429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Gamma: 0.99, Tau: 0.001</a:t>
            </a:r>
          </a:p>
          <a:p>
            <a:pPr marL="800100" lvl="1" indent="-3429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Learning Rate: 1e-5</a:t>
            </a:r>
          </a:p>
          <a:p>
            <a:pPr marL="800100" lvl="1" indent="-3429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Buffer Size</a:t>
            </a:r>
            <a:r>
              <a:rPr lang="en-US" altLang="ko-KR" sz="1600">
                <a:solidFill>
                  <a:schemeClr val="bg1"/>
                </a:solidFill>
                <a:sym typeface="Wingdings" panose="05000000000000000000" pitchFamily="2" charset="2"/>
              </a:rPr>
              <a:t>: 3e+5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, Train Batch Size: 64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508104" y="2708920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1C4502-5A34-45ED-B4D3-D49BD4174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7" y="2924944"/>
            <a:ext cx="3377178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9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6074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DDPG</a:t>
            </a:r>
            <a:r>
              <a:rPr lang="ko-KR" altLang="en-US" dirty="0">
                <a:solidFill>
                  <a:schemeClr val="bg1"/>
                </a:solidFill>
              </a:rPr>
              <a:t>와 선행 연구 값들 과의 비교</a:t>
            </a:r>
            <a:r>
              <a:rPr lang="en-US" altLang="ko-KR" dirty="0">
                <a:solidFill>
                  <a:schemeClr val="bg1"/>
                </a:solidFill>
              </a:rPr>
              <a:t>(Ring Network)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기존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PPO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대비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Reward Mean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값 </a:t>
            </a:r>
            <a:r>
              <a:rPr lang="en-US" altLang="ko-KR" b="1" u="sng" dirty="0">
                <a:solidFill>
                  <a:srgbClr val="FFC000"/>
                </a:solidFill>
                <a:sym typeface="Wingdings" panose="05000000000000000000" pitchFamily="2" charset="2"/>
              </a:rPr>
              <a:t>100 </a:t>
            </a:r>
            <a:r>
              <a:rPr lang="ko-KR" altLang="en-US" b="1" u="sng" dirty="0">
                <a:solidFill>
                  <a:srgbClr val="FFC000"/>
                </a:solidFill>
                <a:sym typeface="Wingdings" panose="05000000000000000000" pitchFamily="2" charset="2"/>
              </a:rPr>
              <a:t>증가</a:t>
            </a:r>
            <a:endParaRPr lang="en-US" altLang="ko-KR" b="1" u="sng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자율주행차량이 기존에서는 가속하는 시도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u="sng" dirty="0">
                <a:solidFill>
                  <a:srgbClr val="FFC000"/>
                </a:solidFill>
                <a:sym typeface="Wingdings" panose="05000000000000000000" pitchFamily="2" charset="2"/>
              </a:rPr>
              <a:t>가속 시도</a:t>
            </a:r>
            <a:r>
              <a:rPr lang="ko-KR" alt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현상 보임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(0.02m/s^2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내외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동일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Ring Length(260m)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Average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Velocity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가 높음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기존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: 4.22m/s PPO: 4.67m/s DDPG: </a:t>
            </a:r>
            <a:r>
              <a:rPr lang="en-US" altLang="ko-KR" b="1" u="sng" dirty="0">
                <a:solidFill>
                  <a:srgbClr val="FFC000"/>
                </a:solidFill>
                <a:sym typeface="Wingdings" panose="05000000000000000000" pitchFamily="2" charset="2"/>
              </a:rPr>
              <a:t>4.78m/s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6804248" y="2132856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</p:spTree>
    <p:extLst>
      <p:ext uri="{BB962C8B-B14F-4D97-AF65-F5344CB8AC3E}">
        <p14:creationId xmlns:p14="http://schemas.microsoft.com/office/powerpoint/2010/main" val="428511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5498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DDPG </a:t>
            </a:r>
            <a:r>
              <a:rPr lang="ko-KR" altLang="en-US" dirty="0">
                <a:solidFill>
                  <a:schemeClr val="bg1"/>
                </a:solidFill>
              </a:rPr>
              <a:t>끼리 </a:t>
            </a:r>
            <a:r>
              <a:rPr lang="en-US" altLang="ko-KR" dirty="0">
                <a:solidFill>
                  <a:schemeClr val="bg1"/>
                </a:solidFill>
              </a:rPr>
              <a:t>Hyper Parameter</a:t>
            </a:r>
            <a:r>
              <a:rPr lang="ko-KR" altLang="en-US" dirty="0">
                <a:solidFill>
                  <a:schemeClr val="bg1"/>
                </a:solidFill>
              </a:rPr>
              <a:t>별 성능 비교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 &amp; Exploitation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Final Scale: 0.02, 0.05, 0.08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SkyBlue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Orange, Pink)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 최소화되는 시점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Noise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반영비율 조정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Stable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여부 확인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1.5M steps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Final Scale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도달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Tau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0.002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로 고정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Mean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Velocity: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4.63m/s,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olidFill>
                  <a:srgbClr val="FFC000"/>
                </a:solidFill>
                <a:sym typeface="Wingdings" panose="05000000000000000000" pitchFamily="2" charset="2"/>
              </a:rPr>
              <a:t>4.75m/s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4.63m/s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436096" y="2150854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065A28A-6829-4F7F-9EF2-62B82DD43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2420888"/>
            <a:ext cx="323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5498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DDPG </a:t>
            </a:r>
            <a:r>
              <a:rPr lang="ko-KR" altLang="en-US" dirty="0">
                <a:solidFill>
                  <a:schemeClr val="bg1"/>
                </a:solidFill>
              </a:rPr>
              <a:t>끼리 </a:t>
            </a:r>
            <a:r>
              <a:rPr lang="en-US" altLang="ko-KR" dirty="0">
                <a:solidFill>
                  <a:schemeClr val="bg1"/>
                </a:solidFill>
              </a:rPr>
              <a:t>Hyper Parameter</a:t>
            </a:r>
            <a:r>
              <a:rPr lang="ko-KR" altLang="en-US" dirty="0">
                <a:solidFill>
                  <a:schemeClr val="bg1"/>
                </a:solidFill>
              </a:rPr>
              <a:t>별 성능 비교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 &amp; Exploitation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Final Scale: 0.02, 0.05, 0.08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SkyBlue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Orange, Pink)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 최소화되는 시점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Noise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반영비율 조정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Stable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여부 확인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1.5M steps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Final Scale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도달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Tau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0.002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로 고정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Mean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Velocity: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4.63m/s,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olidFill>
                  <a:srgbClr val="FFC000"/>
                </a:solidFill>
                <a:sym typeface="Wingdings" panose="05000000000000000000" pitchFamily="2" charset="2"/>
              </a:rPr>
              <a:t>4.75m/s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4.63m/s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436096" y="2150854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F2BBF9-B8E0-4781-A690-7ACAE6F84B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26" y="2420888"/>
            <a:ext cx="3346055" cy="2372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40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5498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DDPG </a:t>
            </a:r>
            <a:r>
              <a:rPr lang="ko-KR" altLang="en-US" dirty="0">
                <a:solidFill>
                  <a:schemeClr val="bg1"/>
                </a:solidFill>
              </a:rPr>
              <a:t>끼리 </a:t>
            </a:r>
            <a:r>
              <a:rPr lang="en-US" altLang="ko-KR" dirty="0">
                <a:solidFill>
                  <a:schemeClr val="bg1"/>
                </a:solidFill>
              </a:rPr>
              <a:t>Hyper Parameter</a:t>
            </a:r>
            <a:r>
              <a:rPr lang="ko-KR" altLang="en-US" dirty="0">
                <a:solidFill>
                  <a:schemeClr val="bg1"/>
                </a:solidFill>
              </a:rPr>
              <a:t>별 성능 비교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 &amp; Exploitation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Final Scale: 0.02, 0.05, 0.08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SkyBlue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Orange, Pink)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 최소화되는 시점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Noise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반영비율 조정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Stable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여부 확인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1.5M steps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Final Scale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도달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Tau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0.002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로 고정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Mean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Velocity: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4.63m/s,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olidFill>
                  <a:srgbClr val="FFC000"/>
                </a:solidFill>
                <a:sym typeface="Wingdings" panose="05000000000000000000" pitchFamily="2" charset="2"/>
              </a:rPr>
              <a:t>4.75m/s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4.63m/s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436096" y="2150854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67EF88-16E3-42F3-891D-034108693E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208" y="2276872"/>
            <a:ext cx="3296185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39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5498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DDPG </a:t>
            </a:r>
            <a:r>
              <a:rPr lang="ko-KR" altLang="en-US" dirty="0">
                <a:solidFill>
                  <a:schemeClr val="bg1"/>
                </a:solidFill>
              </a:rPr>
              <a:t>끼리 </a:t>
            </a:r>
            <a:r>
              <a:rPr lang="en-US" altLang="ko-KR" dirty="0">
                <a:solidFill>
                  <a:schemeClr val="bg1"/>
                </a:solidFill>
              </a:rPr>
              <a:t>Hyper Parameter</a:t>
            </a:r>
            <a:r>
              <a:rPr lang="ko-KR" altLang="en-US" dirty="0">
                <a:solidFill>
                  <a:schemeClr val="bg1"/>
                </a:solidFill>
              </a:rPr>
              <a:t>별 성능 비교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 &amp; Exploitation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Final Scale: 0.02, 0.05, 0.08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SkyBlue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Orange, Pink)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 최소화되는 시점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Noise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반영비율 조정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Stable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여부 확인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1.5M steps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Final Scale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도달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Tau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0.002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로 고정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Mean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Velocity: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4.63m/s,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olidFill>
                  <a:srgbClr val="FFC000"/>
                </a:solidFill>
                <a:sym typeface="Wingdings" panose="05000000000000000000" pitchFamily="2" charset="2"/>
              </a:rPr>
              <a:t>4.75m/s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4.63m/s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436096" y="2150854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8E88D5-B69D-4F0A-9207-BBFF50245F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781" y="2348880"/>
            <a:ext cx="3225615" cy="2326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41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0" y="1916832"/>
            <a:ext cx="7676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DDPG </a:t>
            </a:r>
            <a:r>
              <a:rPr lang="ko-KR" altLang="en-US" dirty="0">
                <a:solidFill>
                  <a:schemeClr val="bg1"/>
                </a:solidFill>
              </a:rPr>
              <a:t>끼리 </a:t>
            </a:r>
            <a:r>
              <a:rPr lang="en-US" altLang="ko-KR" dirty="0">
                <a:solidFill>
                  <a:schemeClr val="bg1"/>
                </a:solidFill>
              </a:rPr>
              <a:t>Hyper Parameter</a:t>
            </a:r>
            <a:r>
              <a:rPr lang="ko-KR" altLang="en-US" dirty="0">
                <a:solidFill>
                  <a:schemeClr val="bg1"/>
                </a:solidFill>
              </a:rPr>
              <a:t>별 성능 비교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 &amp; Exploitation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결론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Final Scale: 0.02, 0.05, 0.08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Exploration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 실제로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0.05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에서 매우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작은지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확인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u="sng" dirty="0">
                <a:solidFill>
                  <a:srgbClr val="FFC000"/>
                </a:solidFill>
                <a:sym typeface="Wingdings" panose="05000000000000000000" pitchFamily="2" charset="2"/>
              </a:rPr>
              <a:t>Exploitation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인지 확인하는 실험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1.5M steps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Final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Scale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0.02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time steps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Actor loss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Mean Q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불안정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Exploration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부족이거나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Ring Length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가 달라질 때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Underfitting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으로 인한 불안정으로 예측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(Exploration Step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은 동일하므로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Mean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Velocity: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4.63m/s,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olidFill>
                  <a:srgbClr val="FFC000"/>
                </a:solidFill>
                <a:sym typeface="Wingdings" panose="05000000000000000000" pitchFamily="2" charset="2"/>
              </a:rPr>
              <a:t>4.75m/s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4.63m/s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</p:spTree>
    <p:extLst>
      <p:ext uri="{BB962C8B-B14F-4D97-AF65-F5344CB8AC3E}">
        <p14:creationId xmlns:p14="http://schemas.microsoft.com/office/powerpoint/2010/main" val="260831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3592" y="2449919"/>
                <a:ext cx="492250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DDPG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끼리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Hyper Parameter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별 성능 비교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Soft Target Update(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)</a:t>
                </a:r>
                <a:b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Tau: 0.001, 0.002, 0.003</a:t>
                </a:r>
                <a:b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(Red, Green, Blue)</a:t>
                </a: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Behavior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Network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Target Network</a:t>
                </a:r>
                <a:b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Update 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시에 반영비율 수정</a:t>
                </a:r>
                <a:b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Stable 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여부 확인</a:t>
                </a:r>
                <a:endPara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결론 </a:t>
                </a: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 Tau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가 낮을 수록 </a:t>
                </a: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Stable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한 </a:t>
                </a: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Loss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곡선과 </a:t>
                </a: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Mean 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곡선을 보임</a:t>
                </a:r>
                <a:endPara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92" y="2449919"/>
                <a:ext cx="4922504" cy="4247317"/>
              </a:xfrm>
              <a:prstGeom prst="rect">
                <a:avLst/>
              </a:prstGeom>
              <a:blipFill>
                <a:blip r:embed="rId4"/>
                <a:stretch>
                  <a:fillRect l="-743" t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364088" y="2204864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97007-C88A-4793-8843-1E5188D3A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38" y="1675682"/>
            <a:ext cx="3279786" cy="238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3BC787-CBDC-424B-82E3-F00469BB6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38" y="4149080"/>
            <a:ext cx="3279786" cy="23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5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3591" y="2150854"/>
                <a:ext cx="549856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DDPG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끼리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Hyper Parameter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별 성능 비교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Exploration &amp; Exploitation</a:t>
                </a: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Soft Target Update(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)</a:t>
                </a:r>
              </a:p>
              <a:p>
                <a:pPr lvl="1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그래프에 변화를 준 값과 변화가 미치는 영향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이전에 공개한 영상 </a:t>
                </a:r>
                <a:br>
                  <a:rPr lang="en-US" altLang="ko-KR" dirty="0">
                    <a:solidFill>
                      <a:schemeClr val="bg1"/>
                    </a:solidFill>
                  </a:rPr>
                </a:br>
                <a:r>
                  <a:rPr lang="en-US" altLang="ko-KR" dirty="0">
                    <a:solidFill>
                      <a:schemeClr val="bg1"/>
                    </a:solidFill>
                  </a:rPr>
                  <a:t>BCM Controller: Non-AV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가 앞차와의 거리가 일정이상 멀 때만 가속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현재 영상</a:t>
                </a:r>
                <a:b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IDM Controller: Non-AV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가 앞차와의 거리가 멀어지기 시작할 때 가속</a:t>
                </a:r>
                <a:endPara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91" y="2150854"/>
                <a:ext cx="5498567" cy="4247317"/>
              </a:xfrm>
              <a:prstGeom prst="rect">
                <a:avLst/>
              </a:prstGeom>
              <a:blipFill>
                <a:blip r:embed="rId4"/>
                <a:stretch>
                  <a:fillRect l="-665" t="-861" r="-554" b="-1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6156176" y="2290554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</p:spTree>
    <p:extLst>
      <p:ext uri="{BB962C8B-B14F-4D97-AF65-F5344CB8AC3E}">
        <p14:creationId xmlns:p14="http://schemas.microsoft.com/office/powerpoint/2010/main" val="387233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E49F2EDD-9662-4344-9020-C84CE56D4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780928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I</a:t>
            </a:r>
            <a:r>
              <a:rPr lang="en-US" altLang="ko-KR" sz="6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NDEX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347864" y="1927093"/>
            <a:ext cx="0" cy="30258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07905" y="2516955"/>
            <a:ext cx="4752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Related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3811106"/>
            <a:ext cx="4755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Performance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5" y="4459178"/>
            <a:ext cx="4755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00195-A98F-40C9-AA08-8D9113A476E2}"/>
              </a:ext>
            </a:extLst>
          </p:cNvPr>
          <p:cNvSpPr txBox="1"/>
          <p:nvPr/>
        </p:nvSpPr>
        <p:spPr>
          <a:xfrm>
            <a:off x="3707905" y="3165027"/>
            <a:ext cx="4752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1A5CF-507B-49A4-ACDA-00A6187BF046}"/>
              </a:ext>
            </a:extLst>
          </p:cNvPr>
          <p:cNvSpPr txBox="1"/>
          <p:nvPr/>
        </p:nvSpPr>
        <p:spPr>
          <a:xfrm>
            <a:off x="3707905" y="1872867"/>
            <a:ext cx="4752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29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  <p:pic>
        <p:nvPicPr>
          <p:cNvPr id="10" name="Best Value Ring3">
            <a:hlinkClick r:id="" action="ppaction://media"/>
            <a:extLst>
              <a:ext uri="{FF2B5EF4-FFF2-40B4-BE49-F238E27FC236}">
                <a16:creationId xmlns:a16="http://schemas.microsoft.com/office/drawing/2014/main" id="{74AD26F8-5F46-4178-A4C3-1F08E2B2E7C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47615" y="1556792"/>
            <a:ext cx="6220753" cy="46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6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1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7008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Figure Eight Network (</a:t>
            </a:r>
            <a:r>
              <a:rPr lang="ko-KR" altLang="en-US" dirty="0">
                <a:solidFill>
                  <a:schemeClr val="bg1"/>
                </a:solidFill>
              </a:rPr>
              <a:t>실패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실패요인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지속적인 </a:t>
            </a:r>
            <a:r>
              <a:rPr lang="en-US" altLang="ko-KR" dirty="0">
                <a:solidFill>
                  <a:schemeClr val="bg1"/>
                </a:solidFill>
              </a:rPr>
              <a:t>Local Optimum</a:t>
            </a:r>
            <a:r>
              <a:rPr lang="ko-KR" altLang="en-US" dirty="0">
                <a:solidFill>
                  <a:schemeClr val="bg1"/>
                </a:solidFill>
              </a:rPr>
              <a:t>에 봉착</a:t>
            </a:r>
            <a:r>
              <a:rPr lang="en-US" altLang="ko-KR" dirty="0">
                <a:solidFill>
                  <a:schemeClr val="bg1"/>
                </a:solidFill>
              </a:rPr>
              <a:t>(Exploration </a:t>
            </a:r>
            <a:r>
              <a:rPr lang="ko-KR" altLang="en-US" dirty="0">
                <a:solidFill>
                  <a:schemeClr val="bg1"/>
                </a:solidFill>
              </a:rPr>
              <a:t>문제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OU Noise (final scale 0.02, 0.05, 0.08)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Batch Size (16, 32, 64, 128, 256)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Learning Rate (1e-4,1e-5)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L2_Regularization </a:t>
            </a:r>
            <a:r>
              <a:rPr lang="ko-KR" altLang="en-US" dirty="0">
                <a:solidFill>
                  <a:schemeClr val="bg1"/>
                </a:solidFill>
              </a:rPr>
              <a:t>변경 시도 </a:t>
            </a:r>
            <a:r>
              <a:rPr lang="en-US" altLang="ko-KR" dirty="0">
                <a:solidFill>
                  <a:schemeClr val="bg1"/>
                </a:solidFill>
              </a:rPr>
              <a:t>(1e-2,1e-3,1e-4,1e-5,1e-6)</a:t>
            </a:r>
          </a:p>
          <a:p>
            <a:pPr marL="1200150" lvl="2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16000 </a:t>
            </a:r>
            <a:r>
              <a:rPr lang="ko-KR" altLang="en-US" dirty="0">
                <a:solidFill>
                  <a:schemeClr val="bg1"/>
                </a:solidFill>
              </a:rPr>
              <a:t>구간 </a:t>
            </a:r>
            <a:r>
              <a:rPr lang="en-US" altLang="ko-KR" dirty="0">
                <a:solidFill>
                  <a:schemeClr val="bg1"/>
                </a:solidFill>
              </a:rPr>
              <a:t>figure eight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Non-AV </a:t>
            </a:r>
            <a:r>
              <a:rPr lang="ko-KR" altLang="en-US" dirty="0">
                <a:solidFill>
                  <a:schemeClr val="bg1"/>
                </a:solidFill>
              </a:rPr>
              <a:t>형태와 동일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1800 </a:t>
            </a:r>
            <a:r>
              <a:rPr lang="ko-KR" altLang="en-US" dirty="0">
                <a:solidFill>
                  <a:schemeClr val="bg1"/>
                </a:solidFill>
              </a:rPr>
              <a:t>구간 </a:t>
            </a:r>
            <a:r>
              <a:rPr lang="en-US" altLang="ko-KR" dirty="0">
                <a:solidFill>
                  <a:schemeClr val="bg1"/>
                </a:solidFill>
              </a:rPr>
              <a:t>figure eight</a:t>
            </a:r>
            <a:r>
              <a:rPr lang="ko-KR" altLang="en-US" dirty="0">
                <a:solidFill>
                  <a:schemeClr val="bg1"/>
                </a:solidFill>
              </a:rPr>
              <a:t> 시작 지점에서 정지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7884368" y="2348880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A23E2-2E0A-4E19-9C3B-29380CC7E15E}"/>
              </a:ext>
            </a:extLst>
          </p:cNvPr>
          <p:cNvSpPr txBox="1"/>
          <p:nvPr/>
        </p:nvSpPr>
        <p:spPr>
          <a:xfrm>
            <a:off x="819549" y="525882"/>
            <a:ext cx="76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erformance</a:t>
            </a:r>
          </a:p>
        </p:txBody>
      </p:sp>
    </p:spTree>
    <p:extLst>
      <p:ext uri="{BB962C8B-B14F-4D97-AF65-F5344CB8AC3E}">
        <p14:creationId xmlns:p14="http://schemas.microsoft.com/office/powerpoint/2010/main" val="1189717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9549" y="1698094"/>
            <a:ext cx="737076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 DDPG</a:t>
            </a:r>
            <a:r>
              <a:rPr lang="ko-KR" altLang="en-US" dirty="0">
                <a:solidFill>
                  <a:schemeClr val="bg1"/>
                </a:solidFill>
              </a:rPr>
              <a:t> 성능 및 학습이 필요한 사항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PPO</a:t>
            </a:r>
            <a:r>
              <a:rPr lang="ko-KR" altLang="en-US" dirty="0">
                <a:solidFill>
                  <a:schemeClr val="bg1"/>
                </a:solidFill>
              </a:rPr>
              <a:t> 대비 높은 성능을 보여줌 </a:t>
            </a:r>
            <a:r>
              <a:rPr lang="en-US" altLang="ko-KR" dirty="0">
                <a:solidFill>
                  <a:schemeClr val="bg1"/>
                </a:solidFill>
              </a:rPr>
              <a:t>(Max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Mean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Velocity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Reward)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Ring Network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Critic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spike</a:t>
            </a:r>
            <a:r>
              <a:rPr lang="ko-KR" altLang="en-US" dirty="0">
                <a:solidFill>
                  <a:schemeClr val="bg1"/>
                </a:solidFill>
              </a:rPr>
              <a:t>현상</a:t>
            </a:r>
            <a:r>
              <a:rPr lang="en-US" altLang="ko-KR" dirty="0">
                <a:solidFill>
                  <a:schemeClr val="bg1"/>
                </a:solidFill>
              </a:rPr>
              <a:t>: Ring Length</a:t>
            </a:r>
            <a:r>
              <a:rPr lang="ko-KR" altLang="en-US" dirty="0">
                <a:solidFill>
                  <a:schemeClr val="bg1"/>
                </a:solidFill>
              </a:rPr>
              <a:t>의 구간 학습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bg1"/>
                </a:solidFill>
              </a:rPr>
              <a:t>Expected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Q value</a:t>
            </a:r>
            <a:r>
              <a:rPr lang="ko-KR" altLang="en-US" dirty="0">
                <a:solidFill>
                  <a:schemeClr val="bg1"/>
                </a:solidFill>
              </a:rPr>
              <a:t>와의 차이로 인한 문제로 추측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Prioritized-Replay </a:t>
            </a:r>
            <a:r>
              <a:rPr lang="ko-KR" altLang="en-US" dirty="0">
                <a:solidFill>
                  <a:schemeClr val="bg1"/>
                </a:solidFill>
              </a:rPr>
              <a:t>적용시 </a:t>
            </a:r>
            <a:r>
              <a:rPr lang="en-US" altLang="ko-KR" dirty="0">
                <a:solidFill>
                  <a:schemeClr val="bg1"/>
                </a:solidFill>
              </a:rPr>
              <a:t>Reward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2,000</a:t>
            </a:r>
            <a:r>
              <a:rPr lang="ko-KR" altLang="en-US" dirty="0">
                <a:solidFill>
                  <a:schemeClr val="bg1"/>
                </a:solidFill>
              </a:rPr>
              <a:t>으로 수렴</a:t>
            </a:r>
            <a:r>
              <a:rPr lang="en-US" altLang="ko-KR" dirty="0">
                <a:solidFill>
                  <a:schemeClr val="bg1"/>
                </a:solidFill>
              </a:rPr>
              <a:t>(Wave)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원리 파악 필요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Figure Eight</a:t>
            </a:r>
            <a:r>
              <a:rPr lang="ko-KR" altLang="en-US" dirty="0">
                <a:solidFill>
                  <a:schemeClr val="bg1"/>
                </a:solidFill>
              </a:rPr>
              <a:t>의 실패 사례 </a:t>
            </a:r>
            <a:r>
              <a:rPr lang="en-US" altLang="ko-KR" dirty="0">
                <a:solidFill>
                  <a:schemeClr val="bg1"/>
                </a:solidFill>
              </a:rPr>
              <a:t>(Figure eight 30, Ring 60 </a:t>
            </a:r>
            <a:r>
              <a:rPr lang="ko-KR" altLang="en-US" dirty="0">
                <a:solidFill>
                  <a:schemeClr val="bg1"/>
                </a:solidFill>
              </a:rPr>
              <a:t>회 시도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학습이 어려움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 Local Optimum 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탈출 해결 필요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200150" lvl="2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Deterministic Policy Gradient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의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 Exploration 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문제점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200150" lvl="2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Ornstein </a:t>
            </a:r>
            <a:r>
              <a:rPr lang="en-US" altLang="ko-KR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Uhlenbeck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 Noise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의 원리 이해 필요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823BA-0DC9-418D-ADF8-2D01BEE06903}"/>
              </a:ext>
            </a:extLst>
          </p:cNvPr>
          <p:cNvSpPr txBox="1"/>
          <p:nvPr/>
        </p:nvSpPr>
        <p:spPr>
          <a:xfrm>
            <a:off x="819549" y="525882"/>
            <a:ext cx="706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C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onclusion</a:t>
            </a:r>
          </a:p>
        </p:txBody>
      </p:sp>
    </p:spTree>
    <p:extLst>
      <p:ext uri="{BB962C8B-B14F-4D97-AF65-F5344CB8AC3E}">
        <p14:creationId xmlns:p14="http://schemas.microsoft.com/office/powerpoint/2010/main" val="57551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3591" y="2150854"/>
                <a:ext cx="629065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Ring Network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내용 정리 및 추론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Ring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Network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ko-KR" altLang="en-US" b="1" u="sng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가속이 이뤄지지 않은 이유</a:t>
                </a:r>
                <a:endParaRPr lang="en-US" altLang="ko-KR" b="1" u="sng" dirty="0">
                  <a:solidFill>
                    <a:srgbClr val="FFC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이어서 가속에 대한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Penalty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부여</a:t>
                </a:r>
                <a:br>
                  <a:rPr lang="en-US" altLang="ko-KR" dirty="0">
                    <a:solidFill>
                      <a:schemeClr val="bg1"/>
                    </a:solidFill>
                  </a:rPr>
                </a:b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이후 수정을 통해 바꿔볼 예정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Merge,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Bottleneck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으로의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DDPG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적용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아예 동작을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안하는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현상 확인</a:t>
                </a:r>
                <a:br>
                  <a:rPr lang="en-US" altLang="ko-KR" dirty="0">
                    <a:solidFill>
                      <a:schemeClr val="bg1"/>
                    </a:solidFill>
                  </a:rPr>
                </a:br>
                <a:r>
                  <a:rPr lang="en-US" altLang="ko-K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해결 필요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PPO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동일현상 발생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RL lib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를 사용하지 않고 직접 짠 알고리즘으로 적용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91" y="2150854"/>
                <a:ext cx="6290651" cy="4247317"/>
              </a:xfrm>
              <a:prstGeom prst="rect">
                <a:avLst/>
              </a:prstGeom>
              <a:blipFill>
                <a:blip r:embed="rId4"/>
                <a:stretch>
                  <a:fillRect l="-581" t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8823BA-0DC9-418D-ADF8-2D01BEE06903}"/>
              </a:ext>
            </a:extLst>
          </p:cNvPr>
          <p:cNvSpPr txBox="1"/>
          <p:nvPr/>
        </p:nvSpPr>
        <p:spPr>
          <a:xfrm>
            <a:off x="819549" y="525882"/>
            <a:ext cx="706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C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9705B-F454-4A01-8781-F6DC34E8F86D}"/>
                  </a:ext>
                </a:extLst>
              </p:cNvPr>
              <p:cNvSpPr txBox="1"/>
              <p:nvPr/>
            </p:nvSpPr>
            <p:spPr>
              <a:xfrm>
                <a:off x="780933" y="2857054"/>
                <a:ext cx="8111541" cy="630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ko-KR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𝑎𝑙𝑙𝑐𝑎𝑟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ko-KR" alt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:4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9705B-F454-4A01-8781-F6DC34E8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33" y="2857054"/>
                <a:ext cx="8111541" cy="6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58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44000" cy="69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3585503"/>
            <a:ext cx="223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감사합니다</a:t>
            </a:r>
            <a:endParaRPr lang="en-US" altLang="ko-KR" sz="3000" dirty="0"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420888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u="sng" dirty="0"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T</a:t>
            </a:r>
            <a:r>
              <a:rPr lang="en-US" altLang="ko-KR" sz="6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692451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44000" cy="69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7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44000" cy="69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9962" y="0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3190007-818F-4795-9288-F6185AD3B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41647"/>
              </p:ext>
            </p:extLst>
          </p:nvPr>
        </p:nvGraphicFramePr>
        <p:xfrm>
          <a:off x="1524000" y="1844824"/>
          <a:ext cx="6096000" cy="2364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821888308"/>
                    </a:ext>
                  </a:extLst>
                </a:gridCol>
                <a:gridCol w="2831976">
                  <a:extLst>
                    <a:ext uri="{9D8B030D-6E8A-4147-A177-3AD203B41FA5}">
                      <a16:colId xmlns:a16="http://schemas.microsoft.com/office/drawing/2014/main" val="2907851134"/>
                    </a:ext>
                  </a:extLst>
                </a:gridCol>
              </a:tblGrid>
              <a:tr h="868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36180"/>
                  </a:ext>
                </a:extLst>
              </a:tr>
              <a:tr h="5001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한국 저작권 위원회 </a:t>
                      </a:r>
                      <a:r>
                        <a:rPr lang="en-US" altLang="ko-KR" dirty="0"/>
                        <a:t>SW </a:t>
                      </a:r>
                      <a:r>
                        <a:rPr lang="ko-KR" altLang="en-US" dirty="0"/>
                        <a:t>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Level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280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학부생 논문 경진대회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Level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17000"/>
                  </a:ext>
                </a:extLst>
              </a:tr>
              <a:tr h="49222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국내 특허 출원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Level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287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B42191-72A9-4AFD-BC6F-A992BBA00D01}"/>
              </a:ext>
            </a:extLst>
          </p:cNvPr>
          <p:cNvSpPr txBox="1"/>
          <p:nvPr/>
        </p:nvSpPr>
        <p:spPr>
          <a:xfrm>
            <a:off x="735614" y="4590738"/>
            <a:ext cx="7571435" cy="202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9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2" y="2150854"/>
            <a:ext cx="4562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 Motivation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자율 주행차량 시장 규모의 증가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자율주행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 중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단계에 머무를 정도로 성숙한 시장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다양한 강화학습 알고리즘을 통해 자율주행 환경 테스트하고 적합한 알고리즘 탐색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456BA-E477-49CF-BE65-BB88CE411B90}"/>
              </a:ext>
            </a:extLst>
          </p:cNvPr>
          <p:cNvSpPr txBox="1"/>
          <p:nvPr/>
        </p:nvSpPr>
        <p:spPr>
          <a:xfrm>
            <a:off x="819550" y="52588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NTRODUCTION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220072" y="2150854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CD23256E-556A-4BC5-80A8-33EA05D66548}"/>
              </a:ext>
            </a:extLst>
          </p:cNvPr>
          <p:cNvGraphicFramePr/>
          <p:nvPr/>
        </p:nvGraphicFramePr>
        <p:xfrm>
          <a:off x="5292080" y="1631022"/>
          <a:ext cx="340804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화살표: 원형 5">
            <a:extLst>
              <a:ext uri="{FF2B5EF4-FFF2-40B4-BE49-F238E27FC236}">
                <a16:creationId xmlns:a16="http://schemas.microsoft.com/office/drawing/2014/main" id="{12BBC780-9491-419B-8C99-08DD2B6F1EDE}"/>
              </a:ext>
            </a:extLst>
          </p:cNvPr>
          <p:cNvSpPr/>
          <p:nvPr/>
        </p:nvSpPr>
        <p:spPr>
          <a:xfrm rot="19462057" flipV="1">
            <a:off x="5712075" y="2952429"/>
            <a:ext cx="2501264" cy="1751279"/>
          </a:xfrm>
          <a:prstGeom prst="circularArrow">
            <a:avLst>
              <a:gd name="adj1" fmla="val 3640"/>
              <a:gd name="adj2" fmla="val 1142319"/>
              <a:gd name="adj3" fmla="val 19768505"/>
              <a:gd name="adj4" fmla="val 13082078"/>
              <a:gd name="adj5" fmla="val 125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A490D-962A-4829-81C6-127409BB29E8}"/>
              </a:ext>
            </a:extLst>
          </p:cNvPr>
          <p:cNvSpPr txBox="1"/>
          <p:nvPr/>
        </p:nvSpPr>
        <p:spPr>
          <a:xfrm>
            <a:off x="6012160" y="3068905"/>
            <a:ext cx="154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배 성장 기대</a:t>
            </a:r>
          </a:p>
        </p:txBody>
      </p:sp>
    </p:spTree>
    <p:extLst>
      <p:ext uri="{BB962C8B-B14F-4D97-AF65-F5344CB8AC3E}">
        <p14:creationId xmlns:p14="http://schemas.microsoft.com/office/powerpoint/2010/main" val="105992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5426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 Challenge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DDPG</a:t>
            </a:r>
            <a:r>
              <a:rPr lang="ko-KR" altLang="en-US" dirty="0">
                <a:solidFill>
                  <a:schemeClr val="bg1"/>
                </a:solidFill>
              </a:rPr>
              <a:t> 알고리즘의 차량 속도제어로의 적용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이후 균일한 속도를 요구하는 고속도로나 다양한 </a:t>
            </a:r>
            <a:r>
              <a:rPr lang="en-US" altLang="ko-KR" dirty="0">
                <a:solidFill>
                  <a:schemeClr val="bg1"/>
                </a:solidFill>
              </a:rPr>
              <a:t>Network</a:t>
            </a:r>
            <a:r>
              <a:rPr lang="ko-KR" altLang="en-US" dirty="0">
                <a:solidFill>
                  <a:schemeClr val="bg1"/>
                </a:solidFill>
              </a:rPr>
              <a:t>에서 적용가능한 알고리즘의 발견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Hyper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Parameter</a:t>
            </a:r>
            <a:r>
              <a:rPr lang="ko-KR" altLang="en-US" dirty="0">
                <a:solidFill>
                  <a:schemeClr val="bg1"/>
                </a:solidFill>
              </a:rPr>
              <a:t>수정을 통해 타 알고리즘보다 빠른 평균속도와 </a:t>
            </a:r>
            <a:r>
              <a:rPr lang="en-US" altLang="ko-KR" dirty="0">
                <a:solidFill>
                  <a:schemeClr val="bg1"/>
                </a:solidFill>
              </a:rPr>
              <a:t>Reward</a:t>
            </a:r>
            <a:r>
              <a:rPr lang="ko-KR" altLang="en-US" dirty="0">
                <a:solidFill>
                  <a:schemeClr val="bg1"/>
                </a:solidFill>
              </a:rPr>
              <a:t>값을 가질 수 있도록 함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456BA-E477-49CF-BE65-BB88CE411B90}"/>
              </a:ext>
            </a:extLst>
          </p:cNvPr>
          <p:cNvSpPr txBox="1"/>
          <p:nvPr/>
        </p:nvSpPr>
        <p:spPr>
          <a:xfrm>
            <a:off x="819550" y="52588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NTRODUCTION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6300192" y="2276872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6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4778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 Ring Network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차량의 흐름이 </a:t>
            </a:r>
            <a:r>
              <a:rPr lang="en-US" altLang="ko-KR" dirty="0">
                <a:solidFill>
                  <a:schemeClr val="bg1"/>
                </a:solidFill>
              </a:rPr>
              <a:t>Wave</a:t>
            </a:r>
            <a:r>
              <a:rPr lang="ko-KR" altLang="en-US" dirty="0">
                <a:solidFill>
                  <a:schemeClr val="bg1"/>
                </a:solidFill>
              </a:rPr>
              <a:t>현상 없이 진행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차량이 많은 고속도로와 유사한 상황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한정된 환경에서의 </a:t>
            </a:r>
            <a:r>
              <a:rPr lang="en-US" altLang="ko-KR" dirty="0">
                <a:solidFill>
                  <a:schemeClr val="bg1"/>
                </a:solidFill>
              </a:rPr>
              <a:t>Training</a:t>
            </a:r>
            <a:r>
              <a:rPr lang="ko-KR" altLang="en-US" dirty="0">
                <a:solidFill>
                  <a:schemeClr val="bg1"/>
                </a:solidFill>
              </a:rPr>
              <a:t>을 통한 </a:t>
            </a:r>
            <a:r>
              <a:rPr lang="en-US" altLang="ko-KR" dirty="0">
                <a:solidFill>
                  <a:schemeClr val="bg1"/>
                </a:solidFill>
              </a:rPr>
              <a:t>Local Optimum</a:t>
            </a:r>
            <a:r>
              <a:rPr lang="ko-KR" altLang="en-US" dirty="0">
                <a:solidFill>
                  <a:schemeClr val="bg1"/>
                </a:solidFill>
              </a:rPr>
              <a:t>을 방지하기 위해 </a:t>
            </a:r>
            <a:r>
              <a:rPr lang="en-US" altLang="ko-KR" dirty="0">
                <a:solidFill>
                  <a:schemeClr val="bg1"/>
                </a:solidFill>
              </a:rPr>
              <a:t>Ring Length</a:t>
            </a:r>
            <a:r>
              <a:rPr lang="ko-KR" altLang="en-US" dirty="0">
                <a:solidFill>
                  <a:schemeClr val="bg1"/>
                </a:solidFill>
              </a:rPr>
              <a:t>구간 설정 </a:t>
            </a:r>
            <a:r>
              <a:rPr lang="en-US" altLang="ko-KR" dirty="0">
                <a:solidFill>
                  <a:schemeClr val="bg1"/>
                </a:solidFill>
              </a:rPr>
              <a:t>[220, 270]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456BA-E477-49CF-BE65-BB88CE411B90}"/>
              </a:ext>
            </a:extLst>
          </p:cNvPr>
          <p:cNvSpPr txBox="1"/>
          <p:nvPr/>
        </p:nvSpPr>
        <p:spPr>
          <a:xfrm>
            <a:off x="819550" y="52588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ntroduction of Setup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457219" y="2150854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DABC88F6-2D2A-42B6-A9A9-EFF35AB8BC9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1714" r="51507" b="391"/>
          <a:stretch/>
        </p:blipFill>
        <p:spPr bwMode="auto">
          <a:xfrm>
            <a:off x="5859295" y="2282225"/>
            <a:ext cx="2643377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035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4706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 Figure Eight Network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차량의 흐름이 균일하게 멈춤없이 움직이는 것이 목표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Ring + Intersection </a:t>
            </a:r>
            <a:r>
              <a:rPr lang="ko-KR" altLang="en-US" dirty="0">
                <a:solidFill>
                  <a:schemeClr val="bg1"/>
                </a:solidFill>
              </a:rPr>
              <a:t>구조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초기 차량이 한 구간으로 모여야 하므로 </a:t>
            </a:r>
            <a:r>
              <a:rPr lang="en-US" altLang="ko-KR" dirty="0">
                <a:solidFill>
                  <a:schemeClr val="bg1"/>
                </a:solidFill>
              </a:rPr>
              <a:t>Local Optimum</a:t>
            </a:r>
            <a:r>
              <a:rPr lang="ko-KR" altLang="en-US" dirty="0">
                <a:solidFill>
                  <a:schemeClr val="bg1"/>
                </a:solidFill>
              </a:rPr>
              <a:t>에 대한 구간이 많음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456BA-E477-49CF-BE65-BB88CE411B90}"/>
              </a:ext>
            </a:extLst>
          </p:cNvPr>
          <p:cNvSpPr txBox="1"/>
          <p:nvPr/>
        </p:nvSpPr>
        <p:spPr>
          <a:xfrm>
            <a:off x="819550" y="52588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ntroduction of Setup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508104" y="2060848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9724EAE3-6260-4B55-96CA-C427BF47D8A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3" t="-3112" r="284" b="390"/>
          <a:stretch/>
        </p:blipFill>
        <p:spPr bwMode="auto">
          <a:xfrm>
            <a:off x="5877937" y="2150854"/>
            <a:ext cx="2782349" cy="2795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96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2" y="2150854"/>
            <a:ext cx="44904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 PPO(Proximal Policy Optimization)</a:t>
            </a:r>
            <a:r>
              <a:rPr lang="ko-KR" altLang="en-US" dirty="0">
                <a:solidFill>
                  <a:schemeClr val="bg1"/>
                </a:solidFill>
              </a:rPr>
              <a:t>를 이용한 </a:t>
            </a:r>
            <a:r>
              <a:rPr lang="en-US" altLang="ko-KR" dirty="0">
                <a:solidFill>
                  <a:schemeClr val="bg1"/>
                </a:solidFill>
              </a:rPr>
              <a:t>Ring Network Benchmark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Policy</a:t>
            </a:r>
            <a:r>
              <a:rPr lang="ko-KR" altLang="en-US" dirty="0">
                <a:solidFill>
                  <a:schemeClr val="bg1"/>
                </a:solidFill>
              </a:rPr>
              <a:t>를 단계적으로 업데이트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확실한 향상 보장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TRPO</a:t>
            </a:r>
            <a:r>
              <a:rPr lang="ko-KR" altLang="en-US" dirty="0">
                <a:solidFill>
                  <a:schemeClr val="bg1"/>
                </a:solidFill>
              </a:rPr>
              <a:t>에서 연산속도 향상을 통해 빠른 학습이 가능 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Experience Replay</a:t>
            </a:r>
            <a:r>
              <a:rPr lang="ko-KR" altLang="en-US" dirty="0">
                <a:solidFill>
                  <a:schemeClr val="bg1"/>
                </a:solidFill>
              </a:rPr>
              <a:t>와 여러 </a:t>
            </a:r>
            <a:r>
              <a:rPr lang="en-US" altLang="ko-KR" dirty="0">
                <a:solidFill>
                  <a:schemeClr val="bg1"/>
                </a:solidFill>
              </a:rPr>
              <a:t>Worker</a:t>
            </a:r>
            <a:r>
              <a:rPr lang="ko-KR" altLang="en-US" dirty="0">
                <a:solidFill>
                  <a:schemeClr val="bg1"/>
                </a:solidFill>
              </a:rPr>
              <a:t>를 활용하여 다양한 경험의 축적을 빠르게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004048" y="1916832"/>
            <a:ext cx="0" cy="34563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4F1D96-2B44-4A38-8572-4004A2059BAC}"/>
              </a:ext>
            </a:extLst>
          </p:cNvPr>
          <p:cNvSpPr txBox="1"/>
          <p:nvPr/>
        </p:nvSpPr>
        <p:spPr>
          <a:xfrm>
            <a:off x="819550" y="52588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R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elated Works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F858D55-A1AF-4ABF-84F9-97F539170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734015"/>
              </p:ext>
            </p:extLst>
          </p:nvPr>
        </p:nvGraphicFramePr>
        <p:xfrm>
          <a:off x="5220072" y="2150852"/>
          <a:ext cx="3744411" cy="300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68FCDB-A2B9-40DB-92B2-B8490ACAD6C7}"/>
              </a:ext>
            </a:extLst>
          </p:cNvPr>
          <p:cNvSpPr txBox="1"/>
          <p:nvPr/>
        </p:nvSpPr>
        <p:spPr>
          <a:xfrm>
            <a:off x="8064902" y="2780928"/>
            <a:ext cx="79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2310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FEA60-C146-4242-BB17-3C44ABFD21CD}"/>
              </a:ext>
            </a:extLst>
          </p:cNvPr>
          <p:cNvSpPr txBox="1"/>
          <p:nvPr/>
        </p:nvSpPr>
        <p:spPr>
          <a:xfrm>
            <a:off x="5796135" y="5157191"/>
            <a:ext cx="334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출처</a:t>
            </a:r>
            <a:r>
              <a:rPr lang="en-US" altLang="ko-KR" sz="1400" dirty="0">
                <a:solidFill>
                  <a:schemeClr val="bg1"/>
                </a:solidFill>
              </a:rPr>
              <a:t>: flow team trained ring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9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591" y="2150854"/>
            <a:ext cx="5498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b="1" u="sng" dirty="0">
                <a:solidFill>
                  <a:srgbClr val="FFC000"/>
                </a:solidFill>
              </a:rPr>
              <a:t>DDPG</a:t>
            </a:r>
            <a:r>
              <a:rPr lang="en-US" altLang="ko-KR" b="1" dirty="0">
                <a:solidFill>
                  <a:schemeClr val="bg1"/>
                </a:solidFill>
              </a:rPr>
              <a:t>(Deep Deterministic Policy Gradient)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Deterministic Policy</a:t>
            </a:r>
            <a:r>
              <a:rPr lang="ko-KR" altLang="en-US" dirty="0">
                <a:solidFill>
                  <a:schemeClr val="bg1"/>
                </a:solidFill>
              </a:rPr>
              <a:t>를 활용하여 </a:t>
            </a:r>
            <a:r>
              <a:rPr lang="en-US" altLang="ko-KR" dirty="0">
                <a:solidFill>
                  <a:schemeClr val="bg1"/>
                </a:solidFill>
              </a:rPr>
              <a:t>Continuous Space</a:t>
            </a:r>
            <a:r>
              <a:rPr lang="ko-KR" altLang="en-US" dirty="0">
                <a:solidFill>
                  <a:schemeClr val="bg1"/>
                </a:solidFill>
              </a:rPr>
              <a:t>에서 학습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Deterministic</a:t>
            </a:r>
            <a:r>
              <a:rPr lang="ko-KR" altLang="en-US" dirty="0">
                <a:solidFill>
                  <a:schemeClr val="bg1"/>
                </a:solidFill>
              </a:rPr>
              <a:t>하므로 </a:t>
            </a:r>
            <a:r>
              <a:rPr lang="en-US" altLang="ko-KR" dirty="0">
                <a:solidFill>
                  <a:schemeClr val="bg1"/>
                </a:solidFill>
              </a:rPr>
              <a:t>Exploration</a:t>
            </a:r>
            <a:r>
              <a:rPr lang="ko-KR" altLang="en-US" dirty="0">
                <a:solidFill>
                  <a:schemeClr val="bg1"/>
                </a:solidFill>
              </a:rPr>
              <a:t>이 유연하지 않음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학습이 어려움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Ornstein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Uhlenbeck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Noise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Experience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Replay</a:t>
            </a:r>
            <a:r>
              <a:rPr lang="ko-KR" altLang="en-US" dirty="0">
                <a:solidFill>
                  <a:schemeClr val="bg1"/>
                </a:solidFill>
              </a:rPr>
              <a:t>를 활용하여 학습하며</a:t>
            </a:r>
            <a:r>
              <a:rPr lang="en-US" altLang="ko-KR" dirty="0">
                <a:solidFill>
                  <a:schemeClr val="bg1"/>
                </a:solidFill>
              </a:rPr>
              <a:t>, DQN</a:t>
            </a:r>
            <a:r>
              <a:rPr lang="ko-KR" altLang="en-US" dirty="0">
                <a:solidFill>
                  <a:schemeClr val="bg1"/>
                </a:solidFill>
              </a:rPr>
              <a:t>과 달리 </a:t>
            </a:r>
            <a:r>
              <a:rPr lang="en-US" altLang="ko-KR" dirty="0">
                <a:solidFill>
                  <a:schemeClr val="bg1"/>
                </a:solidFill>
              </a:rPr>
              <a:t>Soft Target Update</a:t>
            </a:r>
            <a:r>
              <a:rPr lang="ko-KR" altLang="en-US" dirty="0">
                <a:solidFill>
                  <a:schemeClr val="bg1"/>
                </a:solidFill>
              </a:rPr>
              <a:t>를 활용하여 이전 </a:t>
            </a:r>
            <a:r>
              <a:rPr lang="en-US" altLang="ko-KR" dirty="0">
                <a:solidFill>
                  <a:schemeClr val="bg1"/>
                </a:solidFill>
              </a:rPr>
              <a:t>Policy, Q value</a:t>
            </a:r>
            <a:r>
              <a:rPr lang="ko-KR" altLang="en-US" dirty="0">
                <a:solidFill>
                  <a:schemeClr val="bg1"/>
                </a:solidFill>
              </a:rPr>
              <a:t>를 점차 향상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6228184" y="2150854"/>
            <a:ext cx="0" cy="34563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4F1D96-2B44-4A38-8572-4004A2059BAC}"/>
              </a:ext>
            </a:extLst>
          </p:cNvPr>
          <p:cNvSpPr txBox="1"/>
          <p:nvPr/>
        </p:nvSpPr>
        <p:spPr>
          <a:xfrm>
            <a:off x="819550" y="52588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26978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산, 잔디, 보기이(가) 표시된 사진&#10;&#10;자동 생성된 설명">
            <a:extLst>
              <a:ext uri="{FF2B5EF4-FFF2-40B4-BE49-F238E27FC236}">
                <a16:creationId xmlns:a16="http://schemas.microsoft.com/office/drawing/2014/main" id="{FC73830F-1728-4B22-A9EC-05D34823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05" y="1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7891" y="2276872"/>
            <a:ext cx="1468205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3591" y="2150854"/>
                <a:ext cx="448834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b="1" u="sng" dirty="0">
                    <a:solidFill>
                      <a:srgbClr val="FFC000"/>
                    </a:solidFill>
                  </a:rPr>
                  <a:t>DDPG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알고리즘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based on OU Noise</a:t>
                </a: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Save sequence in Replay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Train Batch Size N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만큼 뽑아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TD error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를 계산하여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Critic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update(Gamma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의 미래반영비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Policy Gradient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로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Actor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학습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Soft Target Update (Tau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의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반영비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91" y="2150854"/>
                <a:ext cx="4488345" cy="3693319"/>
              </a:xfrm>
              <a:prstGeom prst="rect">
                <a:avLst/>
              </a:prstGeom>
              <a:blipFill>
                <a:blip r:embed="rId4"/>
                <a:stretch>
                  <a:fillRect l="-814" t="-990" r="-1493" b="-2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47FAED-2AC5-47B8-B8C9-0283E10D1C3D}"/>
              </a:ext>
            </a:extLst>
          </p:cNvPr>
          <p:cNvCxnSpPr>
            <a:cxnSpLocks/>
          </p:cNvCxnSpPr>
          <p:nvPr/>
        </p:nvCxnSpPr>
        <p:spPr>
          <a:xfrm>
            <a:off x="5076056" y="2150854"/>
            <a:ext cx="0" cy="34563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4F1D96-2B44-4A38-8572-4004A2059BAC}"/>
              </a:ext>
            </a:extLst>
          </p:cNvPr>
          <p:cNvSpPr txBox="1"/>
          <p:nvPr/>
        </p:nvSpPr>
        <p:spPr>
          <a:xfrm>
            <a:off x="819550" y="52588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roposed Solution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1563F-A025-4B6D-B273-AD786714B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177" y="2083333"/>
            <a:ext cx="3677163" cy="3591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B3B7D-3E3D-48E5-B390-C14B49057E2D}"/>
              </a:ext>
            </a:extLst>
          </p:cNvPr>
          <p:cNvSpPr txBox="1"/>
          <p:nvPr/>
        </p:nvSpPr>
        <p:spPr>
          <a:xfrm>
            <a:off x="5291028" y="568483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출처</a:t>
            </a:r>
            <a:r>
              <a:rPr lang="en-US" altLang="ko-KR" sz="1200" dirty="0">
                <a:solidFill>
                  <a:schemeClr val="bg1"/>
                </a:solidFill>
              </a:rPr>
              <a:t>: MIT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1731</Words>
  <Application>Microsoft Office PowerPoint</Application>
  <PresentationFormat>화면 슬라이드 쇼(4:3)</PresentationFormat>
  <Paragraphs>268</Paragraphs>
  <Slides>26</Slides>
  <Notes>23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강민수</cp:lastModifiedBy>
  <cp:revision>246</cp:revision>
  <dcterms:created xsi:type="dcterms:W3CDTF">2015-03-24T09:48:22Z</dcterms:created>
  <dcterms:modified xsi:type="dcterms:W3CDTF">2020-09-01T00:14:34Z</dcterms:modified>
</cp:coreProperties>
</file>