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59460B-FEAE-4C7C-BA69-9A5C72CF3F2D}">
  <a:tblStyle styleId="{5759460B-FEAE-4C7C-BA69-9A5C72CF3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39D71C-E218-4CB4-925D-9B702CFEFEE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4244cd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4244cd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680731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3680731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4244cd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4244cd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4244cd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34244cd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4244cd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4244cd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34244cd7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34244cd7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policy loss가 종결되서 total loss가 종결됨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34244cd7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34244cd7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34244cd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34244cd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34244cd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34244cd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66c578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66c578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 이 파라미터를 선정한 것은 PPO의 논문에서 보여준 실험들에서 사용한 파라미터들을 사용해 보는 것이 목적이었다.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Roboschool experiment의 환경이 자율주행과의 성격이 비슷하다고 생각을 해서 저 파라미터들을 사용해서 처음 돌렸다. 그리고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PPO 논문에서 clip을 0.2로 했을 때 normalized score가 높다고 하여 그 값을 사용하였다.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f5e01d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f5e01d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4244cd7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4244cd7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34244cd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34244cd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4244cd7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4244cd7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4244cd7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4244cd7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34244cd7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34244cd7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3680731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3680731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34244cd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34244cd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 PPO의 exploration은 stochastic sampling으로 되어있었다. 값을 많이 바꾸고 변경을 해봤지만 제대로 작동 하는 것이 없었다.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stochastic sampling은 확률분포에서 랜덤하게 exploration을 얼마나 할건지 결정을 하는 것이다. random하게 설정이 되다보니 figure eight에서는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맞지 않는다고 판단했다. 초반에 교차로에 대한 exploration을 많이하고 나중에는 </a:t>
            </a:r>
            <a:r>
              <a:rPr lang="ko"/>
              <a:t>exploitation</a:t>
            </a:r>
            <a:r>
              <a:rPr lang="ko"/>
              <a:t>을 많이 사용하게 하기 위해서 Gaussian noise을 사용하기로 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5f5e01d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5f5e01d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5f5e01d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5f5e01d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5f5e01d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5f5e01d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5f5e01df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5f5e01df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5f5e01d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5f5e01d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3680731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3680731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36807316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36807316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36807316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36807316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35afc74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35afc74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34244c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34244c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68073168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68073168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34244c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34244c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680731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680731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6807316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6807316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680731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680731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yHRooNDWHwEFZltiYSy4PzEFgceucSd3/view" TargetMode="External"/><Relationship Id="rId4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vJKxY78dWHe1Tj7cK_rvUyGFJAU4hYc6/view" TargetMode="External"/><Relationship Id="rId4" Type="http://schemas.openxmlformats.org/officeDocument/2006/relationships/image" Target="../media/image2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9150" y="1290125"/>
            <a:ext cx="7805700" cy="1351800"/>
          </a:xfrm>
          <a:prstGeom prst="rect">
            <a:avLst/>
          </a:prstGeom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PPO 알고리즘을 이용한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Flow-</a:t>
            </a:r>
            <a:r>
              <a:rPr lang="ko" sz="3600"/>
              <a:t>Autonomous-Driving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전자정보공학부  임현주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산업정보시스템공학과  이기홍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숭실대학교 BMIL</a:t>
            </a:r>
            <a:br>
              <a:rPr lang="ko" sz="1800"/>
            </a:br>
            <a:r>
              <a:rPr lang="ko" sz="1800"/>
              <a:t>지도 교수: 권민혜 교수님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518400" y="91275"/>
            <a:ext cx="376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URP-2020s 최종 발표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0" y="1933213"/>
            <a:ext cx="59208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46425" y="1516175"/>
            <a:ext cx="2943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Total loss function</a:t>
            </a:r>
            <a:endParaRPr b="1" sz="17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-28849" l="0" r="0" t="0"/>
          <a:stretch/>
        </p:blipFill>
        <p:spPr>
          <a:xfrm>
            <a:off x="1402250" y="3136688"/>
            <a:ext cx="4895850" cy="6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46425" y="2614000"/>
            <a:ext cx="3293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Policy loss function</a:t>
            </a:r>
            <a:endParaRPr b="1" sz="1700"/>
          </a:p>
        </p:txBody>
      </p:sp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3</a:t>
            </a:r>
            <a:r>
              <a:rPr lang="ko" sz="2000"/>
              <a:t>.  Deep RL algorithm</a:t>
            </a:r>
            <a:endParaRPr sz="2000"/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909650"/>
            <a:ext cx="1734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</a:t>
            </a:r>
            <a:r>
              <a:rPr b="1" lang="ko" sz="1700"/>
              <a:t>알고리즘</a:t>
            </a:r>
            <a:endParaRPr b="1" sz="17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350" y="4138725"/>
            <a:ext cx="2263449" cy="5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550" y="4037522"/>
            <a:ext cx="3753231" cy="6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 flipH="1">
            <a:off x="3079225" y="3610700"/>
            <a:ext cx="360600" cy="4602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951650" y="3640700"/>
            <a:ext cx="123900" cy="471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0" y="1933213"/>
            <a:ext cx="59208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46425" y="1516175"/>
            <a:ext cx="2943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Total loss function</a:t>
            </a:r>
            <a:endParaRPr b="1" sz="1700"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-28849" l="0" r="0" t="0"/>
          <a:stretch/>
        </p:blipFill>
        <p:spPr>
          <a:xfrm>
            <a:off x="1402250" y="3136688"/>
            <a:ext cx="4895850" cy="6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46425" y="2614000"/>
            <a:ext cx="3293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Policy loss function</a:t>
            </a:r>
            <a:endParaRPr b="1" sz="17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250" y="4281150"/>
            <a:ext cx="2647950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46425" y="3711825"/>
            <a:ext cx="3293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V</a:t>
            </a:r>
            <a:r>
              <a:rPr b="1" lang="ko" sz="1700"/>
              <a:t>alue loss function</a:t>
            </a:r>
            <a:endParaRPr b="1" sz="1700"/>
          </a:p>
        </p:txBody>
      </p:sp>
      <p:sp>
        <p:nvSpPr>
          <p:cNvPr id="150" name="Google Shape;150;p23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3.  Deep RL algorithm</a:t>
            </a:r>
            <a:endParaRPr sz="2000"/>
          </a:p>
        </p:txBody>
      </p:sp>
      <p:sp>
        <p:nvSpPr>
          <p:cNvPr id="151" name="Google Shape;151;p23"/>
          <p:cNvSpPr txBox="1"/>
          <p:nvPr/>
        </p:nvSpPr>
        <p:spPr>
          <a:xfrm>
            <a:off x="311700" y="909650"/>
            <a:ext cx="1734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알고리즘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00" y="1973375"/>
            <a:ext cx="7948399" cy="23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 Performance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     </a:t>
            </a:r>
            <a:r>
              <a:rPr lang="ko" sz="1600"/>
              <a:t>1)  Ring network </a:t>
            </a:r>
            <a:endParaRPr sz="1600"/>
          </a:p>
        </p:txBody>
      </p:sp>
      <p:sp>
        <p:nvSpPr>
          <p:cNvPr id="158" name="Google Shape;158;p24"/>
          <p:cNvSpPr txBox="1"/>
          <p:nvPr/>
        </p:nvSpPr>
        <p:spPr>
          <a:xfrm>
            <a:off x="464100" y="1290650"/>
            <a:ext cx="1929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Hyperparameter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430725" y="704175"/>
            <a:ext cx="85206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논문 parameter와 Flow default parameter를 사용한 결과</a:t>
            </a:r>
            <a:endParaRPr b="1" sz="17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0" y="1510850"/>
            <a:ext cx="8255599" cy="29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</a:t>
            </a:r>
            <a:r>
              <a:rPr lang="ko" sz="2000"/>
              <a:t>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  <p:sp>
        <p:nvSpPr>
          <p:cNvPr id="166" name="Google Shape;166;p25"/>
          <p:cNvSpPr txBox="1"/>
          <p:nvPr/>
        </p:nvSpPr>
        <p:spPr>
          <a:xfrm>
            <a:off x="2785750" y="4508775"/>
            <a:ext cx="399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&lt; Ring(왼쪽)과 Figure-eight(오른쪽) </a:t>
            </a:r>
            <a:r>
              <a:rPr lang="ko" sz="1300">
                <a:solidFill>
                  <a:schemeClr val="dk1"/>
                </a:solidFill>
              </a:rPr>
              <a:t>결과</a:t>
            </a:r>
            <a:r>
              <a:rPr lang="ko" sz="1300">
                <a:solidFill>
                  <a:schemeClr val="dk1"/>
                </a:solidFill>
              </a:rPr>
              <a:t> &gt;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417850" y="609825"/>
            <a:ext cx="3715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default parameter들 간의 비교</a:t>
            </a:r>
            <a:endParaRPr b="1" sz="1700"/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488675" y="1055950"/>
            <a:ext cx="164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b="1" lang="ko" sz="1700"/>
              <a:t>Clip 비교</a:t>
            </a:r>
            <a:endParaRPr b="1" sz="1700"/>
          </a:p>
        </p:txBody>
      </p:sp>
      <p:sp>
        <p:nvSpPr>
          <p:cNvPr id="173" name="Google Shape;173;p26"/>
          <p:cNvSpPr txBox="1"/>
          <p:nvPr/>
        </p:nvSpPr>
        <p:spPr>
          <a:xfrm>
            <a:off x="2315100" y="4658450"/>
            <a:ext cx="4513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</a:t>
            </a:r>
            <a:r>
              <a:rPr lang="ko" sz="1300"/>
              <a:t>파란색 : clip = 0.3, 빨간색 : clip = 0.2, 하늘색 : clip = 0.1&gt;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87" y="1900450"/>
            <a:ext cx="3524400" cy="25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512" y="1824250"/>
            <a:ext cx="3715387" cy="26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1090000" y="4618600"/>
            <a:ext cx="7038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하늘색</a:t>
            </a:r>
            <a:r>
              <a:rPr lang="ko" sz="1300"/>
              <a:t> : Learning rate = 5e-5, </a:t>
            </a:r>
            <a:r>
              <a:rPr lang="ko" sz="1300">
                <a:solidFill>
                  <a:schemeClr val="dk1"/>
                </a:solidFill>
              </a:rPr>
              <a:t>주황색 : Learning rate = 4e-5, 회색 : Learning rate = 3e-5 &gt;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50" y="1864750"/>
            <a:ext cx="7259300" cy="26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type="ctrTitle"/>
          </p:nvPr>
        </p:nvSpPr>
        <p:spPr>
          <a:xfrm>
            <a:off x="417850" y="609825"/>
            <a:ext cx="3715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default parameter들 간의 비교</a:t>
            </a:r>
            <a:endParaRPr b="1" sz="1700"/>
          </a:p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488675" y="1055950"/>
            <a:ext cx="25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2-1) </a:t>
            </a:r>
            <a:r>
              <a:rPr b="1" lang="ko" sz="1700"/>
              <a:t>Learning rate 비교</a:t>
            </a:r>
            <a:endParaRPr b="1" sz="1700"/>
          </a:p>
        </p:txBody>
      </p:sp>
      <p:sp>
        <p:nvSpPr>
          <p:cNvPr id="185" name="Google Shape;185;p27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1986300" y="4527850"/>
            <a:ext cx="5171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진한 파란색 : Learning rate : 5e-4, 하늘색 1 : Learning rate : 5e-5,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빨간색 : Learning rate : 5e-6, 하늘색2 : Learning rate : 5e-7&gt;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62" y="1569825"/>
            <a:ext cx="7226276" cy="27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type="ctrTitle"/>
          </p:nvPr>
        </p:nvSpPr>
        <p:spPr>
          <a:xfrm>
            <a:off x="417850" y="609825"/>
            <a:ext cx="3715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default parameter들 간의 비교</a:t>
            </a:r>
            <a:endParaRPr b="1" sz="1700"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488675" y="1055950"/>
            <a:ext cx="25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2-2) Learning rate 비교</a:t>
            </a:r>
            <a:endParaRPr b="1" sz="1700"/>
          </a:p>
        </p:txBody>
      </p:sp>
      <p:sp>
        <p:nvSpPr>
          <p:cNvPr id="194" name="Google Shape;194;p28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1737150" y="4667025"/>
            <a:ext cx="5669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회색 : iter = 10, 빨간색 : iter = 15, 하늘색 : iter = 30, 초록색 : iter = 40 &gt;</a:t>
            </a:r>
            <a:endParaRPr sz="1300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87" y="1688750"/>
            <a:ext cx="7749625" cy="2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type="ctrTitle"/>
          </p:nvPr>
        </p:nvSpPr>
        <p:spPr>
          <a:xfrm>
            <a:off x="417850" y="609825"/>
            <a:ext cx="3715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default parameter들 간의 비교</a:t>
            </a:r>
            <a:endParaRPr b="1" sz="1700"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488675" y="1055950"/>
            <a:ext cx="364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3) epoch(num_sgd_iter) 비교</a:t>
            </a:r>
            <a:endParaRPr b="1" sz="1700"/>
          </a:p>
        </p:txBody>
      </p:sp>
      <p:sp>
        <p:nvSpPr>
          <p:cNvPr id="203" name="Google Shape;203;p29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1872825" y="4457875"/>
            <a:ext cx="59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&lt;하늘색 : Lambda = 1.0, 파란색 : Lambda = 0.97, 회색: Lambda = 0.999,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빨간색 : Lambda = 0.95, 주황색 : Lambda = 0.99&gt; </a:t>
            </a:r>
            <a:endParaRPr sz="13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25" y="1558025"/>
            <a:ext cx="7358950" cy="26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type="ctrTitle"/>
          </p:nvPr>
        </p:nvSpPr>
        <p:spPr>
          <a:xfrm>
            <a:off x="417850" y="609825"/>
            <a:ext cx="3715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default parameter들 간의 비교</a:t>
            </a:r>
            <a:endParaRPr b="1" sz="1700"/>
          </a:p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488675" y="1055950"/>
            <a:ext cx="364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4</a:t>
            </a:r>
            <a:r>
              <a:rPr b="1" lang="ko" sz="1700"/>
              <a:t>) </a:t>
            </a:r>
            <a:r>
              <a:rPr b="1" lang="ko" sz="1700"/>
              <a:t>Lambda 비교</a:t>
            </a:r>
            <a:endParaRPr b="1" sz="1700"/>
          </a:p>
        </p:txBody>
      </p:sp>
      <p:sp>
        <p:nvSpPr>
          <p:cNvPr id="212" name="Google Shape;212;p30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4. 1 Ring Network</a:t>
            </a:r>
            <a:r>
              <a:rPr lang="ko" sz="1600"/>
              <a:t> </a:t>
            </a:r>
            <a:r>
              <a:rPr lang="ko" sz="2000"/>
              <a:t>Performance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</a:t>
            </a:r>
            <a:endParaRPr sz="35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683800"/>
            <a:ext cx="4348176" cy="19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11700" y="2662175"/>
            <a:ext cx="4411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999999"/>
                </a:solidFill>
              </a:rPr>
              <a:t>PPO hyperparameters used for 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999999"/>
                </a:solidFill>
              </a:rPr>
              <a:t>the Roboschool experiments</a:t>
            </a:r>
            <a:endParaRPr sz="1500">
              <a:solidFill>
                <a:srgbClr val="999999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51150" y="4361650"/>
            <a:ext cx="56760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출처:</a:t>
            </a:r>
            <a:r>
              <a:rPr lang="ko" sz="1500">
                <a:solidFill>
                  <a:schemeClr val="dk1"/>
                </a:solidFill>
              </a:rPr>
              <a:t> </a:t>
            </a:r>
            <a:r>
              <a:rPr lang="ko" sz="1100">
                <a:solidFill>
                  <a:srgbClr val="53565A"/>
                </a:solidFill>
                <a:highlight>
                  <a:srgbClr val="FFFFFF"/>
                </a:highlight>
              </a:rPr>
              <a:t>J. Schulman, F. Wolski, P. Dhariwal, A. Radford, and O. Klimov, “Proximal Policy Optimization Algorithms,” Jul. 2017, [Online]. Available: https://arxiv.org/abs/1707.06347.</a:t>
            </a:r>
            <a:endParaRPr sz="1100">
              <a:solidFill>
                <a:srgbClr val="53565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913" y="732300"/>
            <a:ext cx="3876675" cy="261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1"/>
          <p:cNvGraphicFramePr/>
          <p:nvPr/>
        </p:nvGraphicFramePr>
        <p:xfrm>
          <a:off x="4721225" y="212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{5759460B-FEAE-4C7C-BA69-9A5C72CF3F2D}</a:tableStyleId>
              </a:tblPr>
              <a:tblGrid>
                <a:gridCol w="1863975"/>
                <a:gridCol w="738850"/>
              </a:tblGrid>
              <a:tr h="3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gamma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lambda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epoch(num_sgd_iter)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clip 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31"/>
          <p:cNvSpPr/>
          <p:nvPr/>
        </p:nvSpPr>
        <p:spPr>
          <a:xfrm>
            <a:off x="221000" y="1366250"/>
            <a:ext cx="2501400" cy="1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21000" y="1577600"/>
            <a:ext cx="2602800" cy="1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21000" y="1788950"/>
            <a:ext cx="2561700" cy="1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723500" y="1491950"/>
            <a:ext cx="3816000" cy="1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목차</a:t>
            </a:r>
            <a:endParaRPr b="1" sz="2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904725" y="1302575"/>
            <a:ext cx="57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ko" sz="1900">
                <a:solidFill>
                  <a:srgbClr val="000000"/>
                </a:solidFill>
              </a:rPr>
              <a:t>Introduction</a:t>
            </a:r>
            <a:br>
              <a:rPr b="1" lang="ko" sz="1900">
                <a:solidFill>
                  <a:srgbClr val="000000"/>
                </a:solidFill>
              </a:rPr>
            </a:b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ko" sz="1900">
                <a:solidFill>
                  <a:srgbClr val="000000"/>
                </a:solidFill>
              </a:rPr>
              <a:t>Problem Setup</a:t>
            </a:r>
            <a:br>
              <a:rPr b="1" lang="ko" sz="1900">
                <a:solidFill>
                  <a:srgbClr val="000000"/>
                </a:solidFill>
              </a:rPr>
            </a:b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ko" sz="1900">
                <a:solidFill>
                  <a:srgbClr val="000000"/>
                </a:solidFill>
              </a:rPr>
              <a:t>Deep RL algorithm</a:t>
            </a:r>
            <a:br>
              <a:rPr b="1" lang="ko" sz="1900">
                <a:solidFill>
                  <a:srgbClr val="000000"/>
                </a:solidFill>
              </a:rPr>
            </a:b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ko" sz="1900">
                <a:solidFill>
                  <a:srgbClr val="000000"/>
                </a:solidFill>
              </a:rPr>
              <a:t>Performance</a:t>
            </a:r>
            <a:br>
              <a:rPr b="1" lang="ko" sz="1900">
                <a:solidFill>
                  <a:srgbClr val="000000"/>
                </a:solidFill>
              </a:rPr>
            </a:b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ko" sz="1900">
                <a:solidFill>
                  <a:srgbClr val="000000"/>
                </a:solidFill>
              </a:rPr>
              <a:t>Conclusion &amp; future work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parameter들간의 비교</a:t>
            </a:r>
            <a:endParaRPr sz="3500"/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311700" y="81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) Clip 비교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090000" y="4063175"/>
            <a:ext cx="6384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핑크색</a:t>
            </a:r>
            <a:r>
              <a:rPr lang="ko" sz="2000"/>
              <a:t> : Clip = 0.1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 : Clip = 0.2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하늘색 : Clip = 0.3</a:t>
            </a:r>
            <a:endParaRPr sz="2000"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44" y="1426204"/>
            <a:ext cx="7316313" cy="26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parameter들간의 비교</a:t>
            </a:r>
            <a:endParaRPr sz="3500"/>
          </a:p>
        </p:txBody>
      </p:sp>
      <p:sp>
        <p:nvSpPr>
          <p:cNvPr id="240" name="Google Shape;240;p33"/>
          <p:cNvSpPr txBox="1"/>
          <p:nvPr>
            <p:ph idx="1" type="subTitle"/>
          </p:nvPr>
        </p:nvSpPr>
        <p:spPr>
          <a:xfrm>
            <a:off x="311700" y="81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2-1</a:t>
            </a:r>
            <a:r>
              <a:rPr lang="ko"/>
              <a:t>) Learning rate 비교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1090000" y="4063175"/>
            <a:ext cx="6384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회색 : Learning rate = 3e-5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주황색 : Learning rate = 4e-5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 : Learning rate = 5e-5 </a:t>
            </a:r>
            <a:endParaRPr sz="2000"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364275"/>
            <a:ext cx="6819900" cy="2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parameter들간의 비교</a:t>
            </a:r>
            <a:endParaRPr sz="3500"/>
          </a:p>
        </p:txBody>
      </p:sp>
      <p:sp>
        <p:nvSpPr>
          <p:cNvPr id="248" name="Google Shape;248;p34"/>
          <p:cNvSpPr txBox="1"/>
          <p:nvPr>
            <p:ph idx="1" type="subTitle"/>
          </p:nvPr>
        </p:nvSpPr>
        <p:spPr>
          <a:xfrm>
            <a:off x="311700" y="81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2-2</a:t>
            </a:r>
            <a:r>
              <a:rPr lang="ko"/>
              <a:t>) </a:t>
            </a:r>
            <a:r>
              <a:rPr lang="ko"/>
              <a:t>Learning rate 비교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1110600" y="3871775"/>
            <a:ext cx="6384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파란색 : Learning rate = 5e-4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빨간색1 : Learning rate = 5e-5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빨간색2 : Learning rate = 5e-6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하늘색 : Learning rate = 5e-7</a:t>
            </a:r>
            <a:endParaRPr sz="2000"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37" y="1364275"/>
            <a:ext cx="6794525" cy="25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parameter들간의 비교</a:t>
            </a:r>
            <a:endParaRPr sz="3500"/>
          </a:p>
        </p:txBody>
      </p:sp>
      <p:sp>
        <p:nvSpPr>
          <p:cNvPr id="256" name="Google Shape;256;p35"/>
          <p:cNvSpPr txBox="1"/>
          <p:nvPr/>
        </p:nvSpPr>
        <p:spPr>
          <a:xfrm>
            <a:off x="1090000" y="4063175"/>
            <a:ext cx="6384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 : Iteration = 15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핑크색 : Iteration = 30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초록색 : Iteration = 40</a:t>
            </a:r>
            <a:endParaRPr sz="2000"/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311700" y="81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epoch(num_sgd_iter) 비교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1426204"/>
            <a:ext cx="7162600" cy="26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ctrTitle"/>
          </p:nvPr>
        </p:nvSpPr>
        <p:spPr>
          <a:xfrm>
            <a:off x="311700" y="0"/>
            <a:ext cx="85206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 논문 parameter들간의 비교</a:t>
            </a:r>
            <a:endParaRPr sz="3500"/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311700" y="73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) Lambda 비교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1069400" y="3842875"/>
            <a:ext cx="6384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회색     : Lambda = 0.999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주황색 : Lambda = 0.99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빨간색 : Lambda = 00.97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파란색 : Lambda = 0.95</a:t>
            </a:r>
            <a:endParaRPr sz="2000"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2" y="1300625"/>
            <a:ext cx="6951275" cy="25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 title="simplescreenrecorder-2020-08-31_20.53.0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512" y="821675"/>
            <a:ext cx="6648976" cy="43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>
            <p:ph type="ctrTitle"/>
          </p:nvPr>
        </p:nvSpPr>
        <p:spPr>
          <a:xfrm>
            <a:off x="311700" y="0"/>
            <a:ext cx="85206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PPO- Ring network</a:t>
            </a:r>
            <a:endParaRPr sz="3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/>
        </p:nvSpPr>
        <p:spPr>
          <a:xfrm>
            <a:off x="251150" y="90425"/>
            <a:ext cx="64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/>
              <a:t>Figure eight</a:t>
            </a:r>
            <a:r>
              <a:rPr b="1" i="1" lang="ko" sz="3600"/>
              <a:t> network</a:t>
            </a:r>
            <a:endParaRPr b="1" i="1" sz="3600"/>
          </a:p>
        </p:txBody>
      </p:sp>
      <p:sp>
        <p:nvSpPr>
          <p:cNvPr id="278" name="Google Shape;278;p38"/>
          <p:cNvSpPr txBox="1"/>
          <p:nvPr/>
        </p:nvSpPr>
        <p:spPr>
          <a:xfrm>
            <a:off x="592700" y="914175"/>
            <a:ext cx="4370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Stochastic sampling</a:t>
            </a:r>
            <a:endParaRPr sz="3000"/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862" t="0"/>
          <a:stretch/>
        </p:blipFill>
        <p:spPr>
          <a:xfrm>
            <a:off x="1121225" y="1558850"/>
            <a:ext cx="6901550" cy="25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251150" y="90425"/>
            <a:ext cx="64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/>
              <a:t>Figure eight network</a:t>
            </a:r>
            <a:endParaRPr b="1" i="1" sz="3600"/>
          </a:p>
        </p:txBody>
      </p:sp>
      <p:sp>
        <p:nvSpPr>
          <p:cNvPr id="285" name="Google Shape;285;p39"/>
          <p:cNvSpPr txBox="1"/>
          <p:nvPr/>
        </p:nvSpPr>
        <p:spPr>
          <a:xfrm>
            <a:off x="592700" y="914175"/>
            <a:ext cx="4370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Gaussian Noise</a:t>
            </a:r>
            <a:endParaRPr sz="3000"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1518675"/>
            <a:ext cx="7489300" cy="27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251150" y="90425"/>
            <a:ext cx="64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/>
              <a:t>Figure eight network</a:t>
            </a:r>
            <a:endParaRPr b="1" i="1" sz="3600"/>
          </a:p>
        </p:txBody>
      </p:sp>
      <p:sp>
        <p:nvSpPr>
          <p:cNvPr id="292" name="Google Shape;292;p40"/>
          <p:cNvSpPr txBox="1"/>
          <p:nvPr/>
        </p:nvSpPr>
        <p:spPr>
          <a:xfrm>
            <a:off x="592700" y="914175"/>
            <a:ext cx="4370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Gaussian Noise</a:t>
            </a:r>
            <a:endParaRPr sz="3000"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00" y="1838425"/>
            <a:ext cx="7704800" cy="2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261200" y="0"/>
            <a:ext cx="64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/>
              <a:t>Figure eight network</a:t>
            </a:r>
            <a:endParaRPr b="1" i="1" sz="36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88" y="1609100"/>
            <a:ext cx="6866025" cy="24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1112100" y="4023475"/>
            <a:ext cx="62196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주황색 : minibatch = 1024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회색     : minibatch =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 : minibatch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하늘색 : minibatch  = 128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592700" y="619450"/>
            <a:ext cx="7635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Gaussian Noise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	Flow default 파라미터 - Minibatch 비교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Introduction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925" y="1780137"/>
            <a:ext cx="4138750" cy="26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04900" y="4832100"/>
            <a:ext cx="803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D9D9D9"/>
                </a:solidFill>
              </a:rPr>
              <a:t>출처: </a:t>
            </a:r>
            <a:r>
              <a:rPr i="1" lang="ko">
                <a:solidFill>
                  <a:srgbClr val="D9D9D9"/>
                </a:solidFill>
              </a:rPr>
              <a:t>https://m.post.naver.com/viewer/postView.nhn?volumeNo=22491897&amp;memberNo=3185448</a:t>
            </a:r>
            <a:endParaRPr i="1">
              <a:solidFill>
                <a:srgbClr val="D9D9D9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1750" y="1058300"/>
            <a:ext cx="40752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자율주행시스템 구현을 위한 기술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ko"/>
              <a:t>인식 기술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ko"/>
              <a:t>판단 기술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동적장애물 매핑에 의한 위험 상황 분석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주행 전략 수립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지역 경로 생성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ko"/>
              <a:t>제어 기술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251150" y="0"/>
            <a:ext cx="64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/>
              <a:t>Figure eight network</a:t>
            </a:r>
            <a:endParaRPr b="1" i="1" sz="3600"/>
          </a:p>
        </p:txBody>
      </p:sp>
      <p:sp>
        <p:nvSpPr>
          <p:cNvPr id="307" name="Google Shape;307;p42"/>
          <p:cNvSpPr txBox="1"/>
          <p:nvPr/>
        </p:nvSpPr>
        <p:spPr>
          <a:xfrm>
            <a:off x="592700" y="582625"/>
            <a:ext cx="7705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Gaussian Noise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	PPO 논문 파라미터 - Minibatch 비교</a:t>
            </a:r>
            <a:endParaRPr sz="3000"/>
          </a:p>
        </p:txBody>
      </p:sp>
      <p:sp>
        <p:nvSpPr>
          <p:cNvPr id="308" name="Google Shape;308;p42"/>
          <p:cNvSpPr txBox="1"/>
          <p:nvPr/>
        </p:nvSpPr>
        <p:spPr>
          <a:xfrm>
            <a:off x="1112100" y="4023500"/>
            <a:ext cx="62196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빨간색 : minibatch =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초록색 : minibatch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회색    : minibatch = 128</a:t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90" y="1630200"/>
            <a:ext cx="6487420" cy="23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ctrTitle"/>
          </p:nvPr>
        </p:nvSpPr>
        <p:spPr>
          <a:xfrm>
            <a:off x="311700" y="0"/>
            <a:ext cx="85206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PPO- Figure eight network</a:t>
            </a:r>
            <a:endParaRPr sz="3500"/>
          </a:p>
        </p:txBody>
      </p:sp>
      <p:pic>
        <p:nvPicPr>
          <p:cNvPr id="315" name="Google Shape;315;p43" title="figure_eigh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366" y="712200"/>
            <a:ext cx="6313269" cy="41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44"/>
          <p:cNvGraphicFramePr/>
          <p:nvPr/>
        </p:nvGraphicFramePr>
        <p:xfrm>
          <a:off x="932375" y="6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{5759460B-FEAE-4C7C-BA69-9A5C72CF3F2D}</a:tableStyleId>
              </a:tblPr>
              <a:tblGrid>
                <a:gridCol w="1429500"/>
                <a:gridCol w="1077900"/>
              </a:tblGrid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gamma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lambda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(num_sgd_iter)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minibatch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5e-7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p44"/>
          <p:cNvGraphicFramePr/>
          <p:nvPr/>
        </p:nvGraphicFramePr>
        <p:xfrm>
          <a:off x="5188525" y="6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{5759460B-FEAE-4C7C-BA69-9A5C72CF3F2D}</a:tableStyleId>
              </a:tblPr>
              <a:tblGrid>
                <a:gridCol w="1231100"/>
                <a:gridCol w="1231100"/>
              </a:tblGrid>
              <a:tr h="52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Figure eight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minibatch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64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exploration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gaussian noise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timesteps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stddev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initial scale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final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scale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scale timestep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44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5</a:t>
            </a:r>
            <a:r>
              <a:rPr lang="ko" sz="2000"/>
              <a:t>.  </a:t>
            </a:r>
            <a:r>
              <a:rPr lang="ko" sz="2000"/>
              <a:t>Conclusion &amp; future work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589450"/>
            <a:ext cx="5081306" cy="39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/>
        </p:nvSpPr>
        <p:spPr>
          <a:xfrm>
            <a:off x="431975" y="4520650"/>
            <a:ext cx="6308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CCCCCC"/>
                </a:solidFill>
              </a:rPr>
              <a:t>출처 : http://www.irobotnews.com/news/articleView.html?idxno=20163</a:t>
            </a:r>
            <a:endParaRPr i="1">
              <a:solidFill>
                <a:srgbClr val="CCCCCC"/>
              </a:solidFill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5585525" y="1195450"/>
            <a:ext cx="32469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FFFFF"/>
                </a:highlight>
              </a:rPr>
              <a:t>선행 연구에서는 단선(1차선)도로 주행시 최대 40%의 연료 저감 효과가 확인됐다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330" name="Google Shape;330;p45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5.  Conclusion &amp; future work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46"/>
          <p:cNvGraphicFramePr/>
          <p:nvPr/>
        </p:nvGraphicFramePr>
        <p:xfrm>
          <a:off x="1043325" y="17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{D639D71C-E218-4CB4-925D-9B702CFEFEE0}</a:tableStyleId>
              </a:tblPr>
              <a:tblGrid>
                <a:gridCol w="2922600"/>
                <a:gridCol w="1378250"/>
                <a:gridCol w="1378250"/>
                <a:gridCol w="1378250"/>
              </a:tblGrid>
              <a:tr h="37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level 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level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level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학부 저작권 위원회 sw 등록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학부생 논문 경진대회 참가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국내 특허 출원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76" name="Google Shape;76;p16"/>
          <p:cNvSpPr txBox="1"/>
          <p:nvPr/>
        </p:nvSpPr>
        <p:spPr>
          <a:xfrm>
            <a:off x="321750" y="1058300"/>
            <a:ext cx="4075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   </a:t>
            </a:r>
            <a:r>
              <a:rPr b="1" lang="ko" sz="1700"/>
              <a:t>연구 주제 및 목표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1176900" y="1882175"/>
            <a:ext cx="67902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“ </a:t>
            </a:r>
            <a:r>
              <a:rPr lang="ko" sz="1700">
                <a:solidFill>
                  <a:schemeClr val="dk1"/>
                </a:solidFill>
              </a:rPr>
              <a:t>도로 network 상에서 자율주행 자동차가 앞차와의 적정 거리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</a:rPr>
              <a:t>     유지 및 급정거 지양 통해 최적화된 속도를 유지하도록 한다.   </a:t>
            </a:r>
            <a:r>
              <a:rPr lang="ko" sz="4000">
                <a:solidFill>
                  <a:schemeClr val="dk1"/>
                </a:solidFill>
              </a:rPr>
              <a:t>”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2.  Problem Setup</a:t>
            </a:r>
            <a:endParaRPr sz="2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3225"/>
            <a:ext cx="50292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530700" y="4419100"/>
            <a:ext cx="2082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Flow </a:t>
            </a:r>
            <a:r>
              <a:rPr lang="ko" sz="1300"/>
              <a:t>시뮬레이터</a:t>
            </a:r>
            <a:r>
              <a:rPr lang="ko" sz="1300"/>
              <a:t> 구조 &gt;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50" y="1523150"/>
            <a:ext cx="6478475" cy="31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flipH="1" rot="10800000">
            <a:off x="4319725" y="1673725"/>
            <a:ext cx="3897900" cy="924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 txBox="1"/>
          <p:nvPr/>
        </p:nvSpPr>
        <p:spPr>
          <a:xfrm>
            <a:off x="8207500" y="1472575"/>
            <a:ext cx="936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Agent</a:t>
            </a:r>
            <a:endParaRPr b="1" i="1"/>
          </a:p>
        </p:txBody>
      </p:sp>
      <p:cxnSp>
        <p:nvCxnSpPr>
          <p:cNvPr id="92" name="Google Shape;92;p18"/>
          <p:cNvCxnSpPr/>
          <p:nvPr/>
        </p:nvCxnSpPr>
        <p:spPr>
          <a:xfrm flipH="1">
            <a:off x="1235650" y="3863500"/>
            <a:ext cx="2913300" cy="17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flipH="1">
            <a:off x="1215550" y="3341125"/>
            <a:ext cx="3656700" cy="7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0" y="3933925"/>
            <a:ext cx="137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Environment</a:t>
            </a:r>
            <a:endParaRPr b="1" i="1"/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2.  Problem Setup</a:t>
            </a:r>
            <a:endParaRPr sz="2000"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909650"/>
            <a:ext cx="2224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b="1" lang="ko" sz="1700"/>
              <a:t>Environment</a:t>
            </a:r>
            <a:endParaRPr b="1" sz="1700"/>
          </a:p>
        </p:txBody>
      </p:sp>
      <p:sp>
        <p:nvSpPr>
          <p:cNvPr id="97" name="Google Shape;97;p18"/>
          <p:cNvSpPr txBox="1"/>
          <p:nvPr/>
        </p:nvSpPr>
        <p:spPr>
          <a:xfrm>
            <a:off x="2489387" y="4723900"/>
            <a:ext cx="4165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&lt; Ring(</a:t>
            </a:r>
            <a:r>
              <a:rPr lang="ko" sz="1300"/>
              <a:t>왼쪽)과 Figure-eight(오른쪽) network </a:t>
            </a:r>
            <a:r>
              <a:rPr lang="ko" sz="1300"/>
              <a:t> </a:t>
            </a:r>
            <a:r>
              <a:rPr lang="ko" sz="1300"/>
              <a:t>구조 </a:t>
            </a:r>
            <a:r>
              <a:rPr lang="ko" sz="1300"/>
              <a:t>&gt;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2.  Problem Setup</a:t>
            </a:r>
            <a:endParaRPr sz="2000"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909650"/>
            <a:ext cx="7427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2)    State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RL agent 정보  </a:t>
            </a:r>
            <a:r>
              <a:rPr lang="ko" sz="1100">
                <a:solidFill>
                  <a:schemeClr val="dk1"/>
                </a:solidFill>
              </a:rPr>
              <a:t>ex) position, velocity</a:t>
            </a:r>
            <a:endParaRPr sz="11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Lane leader(앞차), follower(뒤차) 정보   </a:t>
            </a:r>
            <a:r>
              <a:rPr lang="ko" sz="1100">
                <a:solidFill>
                  <a:schemeClr val="dk1"/>
                </a:solidFill>
              </a:rPr>
              <a:t>ex) </a:t>
            </a:r>
            <a:r>
              <a:rPr lang="ko" sz="1000">
                <a:solidFill>
                  <a:schemeClr val="dk1"/>
                </a:solidFill>
              </a:rPr>
              <a:t>vehicle ID, headway, </a:t>
            </a:r>
            <a:r>
              <a:rPr lang="ko" sz="1100">
                <a:solidFill>
                  <a:schemeClr val="dk1"/>
                </a:solidFill>
              </a:rPr>
              <a:t>position, velocity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2996450"/>
            <a:ext cx="7651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3)    Action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Acceleration: [0, 1         ]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Deceleration: [0, 1</a:t>
            </a:r>
            <a:r>
              <a:rPr lang="ko"/>
              <a:t>           </a:t>
            </a:r>
            <a:r>
              <a:rPr lang="ko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13005" r="0" t="0"/>
          <a:stretch/>
        </p:blipFill>
        <p:spPr>
          <a:xfrm>
            <a:off x="2583725" y="3544400"/>
            <a:ext cx="4806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3005" r="0" t="0"/>
          <a:stretch/>
        </p:blipFill>
        <p:spPr>
          <a:xfrm>
            <a:off x="2583725" y="4063775"/>
            <a:ext cx="4806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2.  Problem Setup</a:t>
            </a:r>
            <a:endParaRPr sz="2000"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909650"/>
            <a:ext cx="7981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4)    Reward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Ring network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Figure-eight network</a:t>
            </a:r>
            <a:endParaRPr b="1" sz="17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738" y="1760739"/>
            <a:ext cx="5123125" cy="4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57766" l="0" r="0" t="0"/>
          <a:stretch/>
        </p:blipFill>
        <p:spPr>
          <a:xfrm>
            <a:off x="3888550" y="2272347"/>
            <a:ext cx="4744124" cy="80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5">
            <a:alphaModFix/>
          </a:blip>
          <a:srcRect b="0" l="1681" r="0" t="0"/>
          <a:stretch/>
        </p:blipFill>
        <p:spPr>
          <a:xfrm>
            <a:off x="2912950" y="3885825"/>
            <a:ext cx="5207401" cy="1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3814150" y="2455113"/>
            <a:ext cx="74400" cy="70800"/>
          </a:xfrm>
          <a:prstGeom prst="flowChartConnector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814150" y="2683713"/>
            <a:ext cx="74400" cy="70800"/>
          </a:xfrm>
          <a:prstGeom prst="flowChartConnector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814150" y="2912313"/>
            <a:ext cx="74400" cy="70800"/>
          </a:xfrm>
          <a:prstGeom prst="flowChartConnector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102375" y="1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3.  Deep RL algorithm</a:t>
            </a:r>
            <a:endParaRPr sz="2000"/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909650"/>
            <a:ext cx="3311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PPO 알고리즘 Pseudo code</a:t>
            </a:r>
            <a:endParaRPr b="1" sz="17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38" y="1783373"/>
            <a:ext cx="7516124" cy="24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