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38"/>
  </p:notesMasterIdLst>
  <p:sldIdLst>
    <p:sldId id="256" r:id="rId3"/>
    <p:sldId id="258" r:id="rId4"/>
    <p:sldId id="267" r:id="rId5"/>
    <p:sldId id="288" r:id="rId6"/>
    <p:sldId id="289" r:id="rId7"/>
    <p:sldId id="259" r:id="rId8"/>
    <p:sldId id="260" r:id="rId9"/>
    <p:sldId id="261" r:id="rId10"/>
    <p:sldId id="262" r:id="rId11"/>
    <p:sldId id="263" r:id="rId12"/>
    <p:sldId id="290" r:id="rId13"/>
    <p:sldId id="273" r:id="rId14"/>
    <p:sldId id="287" r:id="rId15"/>
    <p:sldId id="268" r:id="rId16"/>
    <p:sldId id="274" r:id="rId17"/>
    <p:sldId id="275" r:id="rId18"/>
    <p:sldId id="276" r:id="rId19"/>
    <p:sldId id="269" r:id="rId20"/>
    <p:sldId id="277" r:id="rId21"/>
    <p:sldId id="278" r:id="rId22"/>
    <p:sldId id="280" r:id="rId23"/>
    <p:sldId id="284" r:id="rId24"/>
    <p:sldId id="291" r:id="rId25"/>
    <p:sldId id="279" r:id="rId26"/>
    <p:sldId id="281" r:id="rId27"/>
    <p:sldId id="283" r:id="rId28"/>
    <p:sldId id="285" r:id="rId29"/>
    <p:sldId id="270" r:id="rId30"/>
    <p:sldId id="286" r:id="rId31"/>
    <p:sldId id="264" r:id="rId32"/>
    <p:sldId id="265" r:id="rId33"/>
    <p:sldId id="266" r:id="rId34"/>
    <p:sldId id="282" r:id="rId35"/>
    <p:sldId id="271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사전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강민수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Induction Loops detector (</a:t>
            </a:r>
            <a:r>
              <a:rPr lang="en-US" altLang="ko-KR" dirty="0" err="1" smtClean="0"/>
              <a:t>TraCI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Induction Loop value </a:t>
            </a:r>
            <a:r>
              <a:rPr lang="en-US" altLang="ko-KR" dirty="0"/>
              <a:t>r</a:t>
            </a:r>
            <a:r>
              <a:rPr lang="en-US" altLang="ko-KR" dirty="0" smtClean="0"/>
              <a:t>etrieval</a:t>
            </a:r>
          </a:p>
          <a:p>
            <a:pPr lvl="2"/>
            <a:r>
              <a:rPr lang="en-US" altLang="ko-KR" dirty="0" smtClean="0"/>
              <a:t>ID List: </a:t>
            </a:r>
            <a:r>
              <a:rPr lang="en-US" altLang="ko-KR" dirty="0" err="1" smtClean="0"/>
              <a:t>getIDList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 Visiting Vehicle: </a:t>
            </a:r>
            <a:r>
              <a:rPr lang="en-US" altLang="ko-KR" dirty="0" err="1" smtClean="0"/>
              <a:t>getLastStepVehicleNumber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Percentage of time that was occupied: </a:t>
            </a:r>
            <a:r>
              <a:rPr lang="en-US" altLang="ko-KR" dirty="0" err="1" smtClean="0"/>
              <a:t>getLastStepOccupancy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Lane Area detector (</a:t>
            </a:r>
            <a:r>
              <a:rPr lang="en-US" altLang="ko-KR" dirty="0" err="1" smtClean="0"/>
              <a:t>TraCI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Lane Area </a:t>
            </a:r>
            <a:r>
              <a:rPr lang="en-US" altLang="ko-KR" dirty="0"/>
              <a:t>d</a:t>
            </a:r>
            <a:r>
              <a:rPr lang="en-US" altLang="ko-KR" dirty="0" smtClean="0"/>
              <a:t>etector </a:t>
            </a:r>
            <a:r>
              <a:rPr lang="en-US" altLang="ko-KR" dirty="0"/>
              <a:t>v</a:t>
            </a:r>
            <a:r>
              <a:rPr lang="en-US" altLang="ko-KR" dirty="0" smtClean="0"/>
              <a:t>alue retrieval</a:t>
            </a:r>
          </a:p>
          <a:p>
            <a:pPr lvl="2"/>
            <a:r>
              <a:rPr lang="en-US" altLang="ko-KR" dirty="0" smtClean="0"/>
              <a:t>ID List: </a:t>
            </a:r>
            <a:r>
              <a:rPr lang="en-US" altLang="ko-KR" dirty="0" err="1" smtClean="0"/>
              <a:t>getIDList</a:t>
            </a:r>
            <a:endParaRPr lang="en-US" altLang="ko-KR" dirty="0" smtClean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 smtClean="0">
                <a:latin typeface="+mj-ea"/>
                <a:ea typeface="+mj-ea"/>
              </a:rPr>
              <a:t>ETRI </a:t>
            </a:r>
            <a:r>
              <a:rPr lang="ko-KR" altLang="en-US" sz="1600" spc="0" dirty="0" smtClean="0">
                <a:latin typeface="+mj-ea"/>
                <a:ea typeface="+mj-ea"/>
              </a:rPr>
              <a:t>연수생 강민수</a:t>
            </a:r>
            <a:endParaRPr lang="ko-KR" altLang="en-US" sz="1600" spc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Motivation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- Reinforcement Learning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Traffic System</a:t>
            </a:r>
            <a:r>
              <a:rPr lang="ko-KR" altLang="en-US" sz="1800" dirty="0" smtClean="0"/>
              <a:t>에 적용하기 위해 필요한 조건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지금까지 적용이 어려웠던 이유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Related Work</a:t>
            </a:r>
            <a:br>
              <a:rPr lang="en-US" altLang="ko-KR" dirty="0" smtClean="0"/>
            </a:br>
            <a:r>
              <a:rPr lang="en-US" altLang="ko-KR" sz="1800" dirty="0" smtClean="0"/>
              <a:t>- Conventional Transportation Method and Max pressure control</a:t>
            </a:r>
            <a:br>
              <a:rPr lang="en-US" altLang="ko-KR" sz="1800" dirty="0" smtClean="0"/>
            </a:br>
            <a:r>
              <a:rPr lang="en-US" altLang="ko-KR" sz="1800" dirty="0" smtClean="0"/>
              <a:t>- RL- based approach and their challenge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Approach</a:t>
            </a:r>
            <a:br>
              <a:rPr lang="en-US" altLang="ko-KR" dirty="0" smtClean="0"/>
            </a:br>
            <a:r>
              <a:rPr lang="en-US" altLang="ko-KR" sz="1800" dirty="0" smtClean="0"/>
              <a:t>- Super agent based multi-intersection method with FRAP model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Result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Comment</a:t>
            </a:r>
            <a:br>
              <a:rPr lang="en-US" altLang="ko-KR" dirty="0" smtClean="0"/>
            </a:br>
            <a:r>
              <a:rPr lang="en-US" altLang="ko-KR" dirty="0" smtClean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 smtClean="0"/>
              <a:t>Increase emission gas </a:t>
            </a:r>
            <a:r>
              <a:rPr lang="en-US" altLang="ko-KR" dirty="0"/>
              <a:t>(contributes 23% of total CO2 emission)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40% of total vehicle emissions generated by traffic system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according </a:t>
            </a:r>
            <a:r>
              <a:rPr lang="en-US" altLang="ko-KR" dirty="0"/>
              <a:t>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close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</a:t>
            </a:r>
            <a:r>
              <a:rPr lang="en-US" altLang="ko-KR" dirty="0" smtClean="0">
                <a:sym typeface="Wingdings" panose="05000000000000000000" pitchFamily="2" charset="2"/>
              </a:rPr>
              <a:t>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Change from N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</a:t>
            </a:r>
            <a:r>
              <a:rPr lang="en-US" altLang="ko-KR" dirty="0" smtClean="0"/>
              <a:t>goals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ko-KR" altLang="en-US" sz="1100" dirty="0" err="1" smtClean="0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. 2019b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</a:t>
            </a:r>
            <a:r>
              <a:rPr lang="en-US" altLang="ko-KR" dirty="0" smtClean="0"/>
              <a:t>coordination</a:t>
            </a:r>
          </a:p>
          <a:p>
            <a:pPr lvl="1"/>
            <a:r>
              <a:rPr lang="en-US" altLang="ko-KR" dirty="0" smtClean="0"/>
              <a:t>Super agent </a:t>
            </a:r>
            <a:r>
              <a:rPr lang="en-US" altLang="ko-KR" dirty="0" smtClean="0"/>
              <a:t>network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69444" y="1845734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</a:t>
            </a:r>
            <a:r>
              <a:rPr lang="ko-KR" altLang="en-US" dirty="0" smtClean="0">
                <a:sym typeface="Wingdings" panose="05000000000000000000" pitchFamily="2" charset="2"/>
              </a:rPr>
              <a:t>용어 </a:t>
            </a:r>
            <a:r>
              <a:rPr lang="ko-KR" altLang="en-US" dirty="0" smtClean="0">
                <a:sym typeface="Wingdings" panose="05000000000000000000" pitchFamily="2" charset="2"/>
              </a:rPr>
              <a:t>정리 및 학습 </a:t>
            </a:r>
            <a:endParaRPr lang="en-US" altLang="ko-KR" dirty="0"/>
          </a:p>
          <a:p>
            <a:r>
              <a:rPr lang="en-US" altLang="ko-KR" dirty="0" smtClean="0"/>
              <a:t> SUMO </a:t>
            </a:r>
            <a:r>
              <a:rPr lang="en-US" altLang="ko-KR" dirty="0"/>
              <a:t>Network </a:t>
            </a:r>
            <a:r>
              <a:rPr lang="ko-KR" altLang="en-US" dirty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</a:t>
            </a:r>
            <a:r>
              <a:rPr lang="ko-KR" altLang="en-US" dirty="0"/>
              <a:t>내용 파악</a:t>
            </a:r>
            <a:endParaRPr lang="en-US" altLang="ko-KR" dirty="0"/>
          </a:p>
          <a:p>
            <a:r>
              <a:rPr lang="ko-KR" altLang="en-US" dirty="0" smtClean="0"/>
              <a:t> 논문 </a:t>
            </a:r>
            <a:r>
              <a:rPr lang="en-US" altLang="ko-KR" dirty="0" smtClean="0"/>
              <a:t>Review</a:t>
            </a:r>
          </a:p>
          <a:p>
            <a:r>
              <a:rPr lang="en-US" altLang="ko-KR" dirty="0" smtClean="0"/>
              <a:t> State</a:t>
            </a:r>
            <a:r>
              <a:rPr lang="en-US" altLang="ko-KR" dirty="0"/>
              <a:t>, Reward, Action </a:t>
            </a:r>
            <a:r>
              <a:rPr lang="ko-KR" altLang="en-US" dirty="0"/>
              <a:t>종류 판별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 smtClean="0"/>
              <a:t>Decentralized </a:t>
            </a:r>
            <a:r>
              <a:rPr lang="en-US" altLang="ko-KR" dirty="0"/>
              <a:t>a</a:t>
            </a:r>
            <a:r>
              <a:rPr lang="en-US" altLang="ko-KR" dirty="0" smtClean="0"/>
              <a:t>gent(Super agent)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architecture(base model)</a:t>
            </a:r>
          </a:p>
          <a:p>
            <a:pPr lvl="1"/>
            <a:r>
              <a:rPr lang="en-US" altLang="ko-KR" dirty="0"/>
              <a:t>Flipping and Rotation and considers All phase Configuration</a:t>
            </a:r>
          </a:p>
          <a:p>
            <a:pPr lvl="1"/>
            <a:r>
              <a:rPr lang="en-US" altLang="ko-KR" dirty="0"/>
              <a:t>Focus on the relation between different traffic movement</a:t>
            </a:r>
          </a:p>
          <a:p>
            <a:pPr lvl="2"/>
            <a:r>
              <a:rPr lang="en-US" altLang="ko-KR" dirty="0"/>
              <a:t>Reduction of exploration space by rotating and flipping</a:t>
            </a:r>
          </a:p>
          <a:p>
            <a:pPr lvl="2"/>
            <a:r>
              <a:rPr lang="en-US" altLang="ko-KR" dirty="0"/>
              <a:t>Current model need 8phases experience to learn in the same state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By </a:t>
            </a:r>
            <a:r>
              <a:rPr lang="en-US" altLang="ko-KR" dirty="0" smtClean="0">
                <a:sym typeface="Wingdings" panose="05000000000000000000" pitchFamily="2" charset="2"/>
              </a:rPr>
              <a:t>rotating and flipping, </a:t>
            </a:r>
            <a:r>
              <a:rPr lang="en-US" altLang="ko-KR" dirty="0">
                <a:sym typeface="Wingdings" panose="05000000000000000000" pitchFamily="2" charset="2"/>
              </a:rPr>
              <a:t>Reduces needed experience in ¼ scale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Adapting different intersection structure easily by two principles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Principles of </a:t>
            </a:r>
            <a:r>
              <a:rPr lang="en-US" altLang="ko-KR" dirty="0" smtClean="0">
                <a:sym typeface="Wingdings" panose="05000000000000000000" pitchFamily="2" charset="2"/>
              </a:rPr>
              <a:t>competition: Larger traffic indicates higher demand for ‘</a:t>
            </a:r>
            <a:r>
              <a:rPr lang="en-US" altLang="ko-KR" dirty="0" smtClean="0">
                <a:sym typeface="Wingdings" panose="05000000000000000000" pitchFamily="2" charset="2"/>
              </a:rPr>
              <a:t>green’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Principles of </a:t>
            </a:r>
            <a:r>
              <a:rPr lang="en-US" altLang="ko-KR" dirty="0" smtClean="0">
                <a:sym typeface="Wingdings" panose="05000000000000000000" pitchFamily="2" charset="2"/>
              </a:rPr>
              <a:t>invariance: signal control should be invariant to symmetries such as </a:t>
            </a:r>
            <a:r>
              <a:rPr lang="en-US" altLang="ko-KR" dirty="0" smtClean="0">
                <a:sym typeface="Wingdings" panose="05000000000000000000" pitchFamily="2" charset="2"/>
              </a:rPr>
              <a:t>rotating </a:t>
            </a:r>
            <a:r>
              <a:rPr lang="en-US" altLang="ko-KR" dirty="0" smtClean="0">
                <a:sym typeface="Wingdings" panose="05000000000000000000" pitchFamily="2" charset="2"/>
              </a:rPr>
              <a:t>and </a:t>
            </a:r>
            <a:r>
              <a:rPr lang="en-US" altLang="ko-KR" dirty="0" smtClean="0">
                <a:sym typeface="Wingdings" panose="05000000000000000000" pitchFamily="2" charset="2"/>
              </a:rPr>
              <a:t>flipping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Prediction of phase score into tree stages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Phase demand modeling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Phase pair representation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Phase pair competition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F8FDCE-B465-4A7B-954C-35E7067D9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FRAP Network (Prediction of phase score into three stages)</a:t>
                </a:r>
              </a:p>
              <a:p>
                <a:pPr lvl="1"/>
                <a:r>
                  <a:rPr lang="en-US" altLang="ko-KR" dirty="0" smtClean="0"/>
                  <a:t>Phase demand modeling: features from both current phase and # of vehicles through 2 fc-layers </a:t>
                </a:r>
              </a:p>
              <a:p>
                <a:pPr lvl="1"/>
                <a:r>
                  <a:rPr lang="en-US" altLang="ko-KR" dirty="0" smtClean="0"/>
                  <a:t>Phase pair representation: the score of a phase depends on its competition with the other phase</a:t>
                </a:r>
              </a:p>
              <a:p>
                <a:pPr lvl="1"/>
                <a:r>
                  <a:rPr lang="en-US" altLang="ko-KR" dirty="0" smtClean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F8FDCE-B465-4A7B-954C-35E7067D9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9B6518B-8EC3-4B8C-96BB-87F5161A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86" y="3606943"/>
            <a:ext cx="8330268" cy="252687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2528786" y="3606943"/>
            <a:ext cx="1832714" cy="109928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2528786" y="4769813"/>
            <a:ext cx="1832714" cy="109928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1341464" y="4444614"/>
            <a:ext cx="140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82015" y="3790460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382015" y="404813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27852" y="402085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34354" y="3450050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210" y="3680883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stCxn id="12" idx="3"/>
            <a:endCxn id="9" idx="2"/>
          </p:cNvCxnSpPr>
          <p:nvPr/>
        </p:nvCxnSpPr>
        <p:spPr>
          <a:xfrm>
            <a:off x="2391098" y="3819383"/>
            <a:ext cx="990917" cy="295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2391098" y="3588550"/>
            <a:ext cx="990917" cy="26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7246" y="3716423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3954108" y="3854923"/>
            <a:ext cx="533138" cy="232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Deep Q-Network</a:t>
                </a:r>
              </a:p>
              <a:p>
                <a:pPr lvl="1"/>
                <a:r>
                  <a:rPr lang="en-US" altLang="ko-KR" dirty="0" smtClean="0"/>
                  <a:t>Value-based learning(Q learning), Epsilon-greedy</a:t>
                </a:r>
              </a:p>
              <a:p>
                <a:pPr lvl="1"/>
                <a:r>
                  <a:rPr lang="en-US" altLang="ko-KR" dirty="0" smtClean="0"/>
                  <a:t>Loss function that compare fixed target Q and approximated local Q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>) periodically</a:t>
                </a:r>
              </a:p>
              <a:p>
                <a:pPr lvl="1"/>
                <a:r>
                  <a:rPr lang="en-US" altLang="ko-KR" dirty="0" smtClean="0"/>
                  <a:t>Use experience replay for updating Q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Using on-policy make the data highly correlated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 smtClean="0"/>
                  <a:t> replay, uniformly random sample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Law(FRAP)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stabilizing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09797" y="444574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6956" y="277763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17598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09188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</a:t>
                </a:r>
                <a:r>
                  <a:rPr lang="en-US" altLang="ko-KR" dirty="0" smtClean="0"/>
                  <a:t>(Observation data sharing)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trips completed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Performance Comparison</a:t>
            </a:r>
          </a:p>
          <a:p>
            <a:pPr lvl="1"/>
            <a:r>
              <a:rPr lang="en-US" altLang="ko-KR" dirty="0" smtClean="0"/>
              <a:t>Travel time is reduced 19.20% in </a:t>
            </a:r>
            <a:r>
              <a:rPr lang="en-US" altLang="ko-KR" dirty="0" err="1" smtClean="0"/>
              <a:t>MPLight</a:t>
            </a:r>
            <a:r>
              <a:rPr lang="en-US" altLang="ko-KR" dirty="0" smtClean="0"/>
              <a:t> over all other methods (second best time, config3)</a:t>
            </a:r>
          </a:p>
          <a:p>
            <a:pPr lvl="1"/>
            <a:r>
              <a:rPr lang="en-US" altLang="ko-KR" dirty="0" smtClean="0"/>
              <a:t>Throughput is increased 3% in </a:t>
            </a:r>
            <a:r>
              <a:rPr lang="en-US" altLang="ko-KR" dirty="0" err="1" smtClean="0"/>
              <a:t>MPLight</a:t>
            </a:r>
            <a:r>
              <a:rPr lang="en-US" altLang="ko-KR" dirty="0" smtClean="0"/>
              <a:t> over all other methods (second best time, config3)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Best performance compared to other RL method and Pressure control system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74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283163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83163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12407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12407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Scalability Analysis</a:t>
            </a:r>
          </a:p>
          <a:p>
            <a:pPr lvl="1"/>
            <a:r>
              <a:rPr lang="en-US" altLang="ko-KR" dirty="0" smtClean="0"/>
              <a:t>Evaluate the method with other baselines under Manhattan, 2500 signalized intersection</a:t>
            </a:r>
          </a:p>
          <a:p>
            <a:pPr lvl="1"/>
            <a:r>
              <a:rPr lang="en-US" altLang="ko-KR" dirty="0" smtClean="0"/>
              <a:t>Compared to other methods, </a:t>
            </a:r>
            <a:r>
              <a:rPr lang="en-US" altLang="ko-KR" dirty="0" err="1" smtClean="0"/>
              <a:t>MPLight</a:t>
            </a:r>
            <a:r>
              <a:rPr lang="en-US" altLang="ko-KR" dirty="0" smtClean="0"/>
              <a:t> handle traffic signal more effectively and efficiently</a:t>
            </a:r>
          </a:p>
          <a:p>
            <a:r>
              <a:rPr lang="en-US" altLang="ko-KR" dirty="0" smtClean="0"/>
              <a:t> Impact of Pressure-based Design</a:t>
            </a:r>
          </a:p>
          <a:p>
            <a:pPr lvl="1"/>
            <a:r>
              <a:rPr lang="en-US" altLang="ko-KR" dirty="0" smtClean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Impact of Parameter Sharing (Super Agent)</a:t>
            </a:r>
          </a:p>
          <a:p>
            <a:pPr lvl="1"/>
            <a:r>
              <a:rPr lang="en-US" altLang="ko-KR" dirty="0" smtClean="0"/>
              <a:t>Parameter sharing enables our model to converge faster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TOD Control (Time of Day), Pre-time, Fix time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일 시간대 별로 사용자가 입력한 신호 시간에 따라 매일 반복하여 신호를 제어하는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안정된 도로에서 효율이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요일 별 혹은 일 별 교통 </a:t>
            </a:r>
            <a:r>
              <a:rPr lang="ko-KR" altLang="en-US" dirty="0" err="1" smtClean="0"/>
              <a:t>변동량이</a:t>
            </a:r>
            <a:r>
              <a:rPr lang="ko-KR" altLang="en-US" dirty="0" smtClean="0"/>
              <a:t> 적으면 효율적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도로에서 효율이 낮음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사전 조사 및 검증이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적합 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 시간</a:t>
            </a:r>
            <a:r>
              <a:rPr lang="en-US" altLang="ko-KR" dirty="0" smtClean="0"/>
              <a:t>, Offset</a:t>
            </a:r>
            <a:r>
              <a:rPr lang="ko-KR" altLang="en-US" dirty="0" smtClean="0"/>
              <a:t>을 준비한 후 설정된 신호 시간으로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가로 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별로 유사 교통 패턴을 갖는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교차로 </a:t>
            </a:r>
            <a:r>
              <a:rPr lang="en-US" altLang="ko-KR" dirty="0" smtClean="0"/>
              <a:t>group’ </a:t>
            </a:r>
            <a:r>
              <a:rPr lang="ko-KR" altLang="en-US" dirty="0" smtClean="0"/>
              <a:t>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 smtClean="0"/>
              <a:t> 공통 </a:t>
            </a:r>
            <a:r>
              <a:rPr lang="ko-KR" altLang="en-US" dirty="0"/>
              <a:t>주기</a:t>
            </a:r>
            <a:r>
              <a:rPr lang="en-US" altLang="ko-KR" dirty="0"/>
              <a:t>: 90s (time step: 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주기</a:t>
            </a:r>
            <a:r>
              <a:rPr lang="en-US" altLang="ko-KR" dirty="0"/>
              <a:t>: </a:t>
            </a:r>
            <a:r>
              <a:rPr lang="ko-KR" altLang="en-US" dirty="0"/>
              <a:t>매 </a:t>
            </a:r>
            <a:r>
              <a:rPr lang="en-US" altLang="ko-KR" dirty="0"/>
              <a:t>10 time step(900s)</a:t>
            </a:r>
          </a:p>
          <a:p>
            <a:r>
              <a:rPr lang="en-US" altLang="ko-KR" dirty="0" smtClean="0"/>
              <a:t> State</a:t>
            </a:r>
            <a:endParaRPr lang="en-US" altLang="ko-KR" dirty="0"/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Action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Pressure 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outflow-inflow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 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Learning Start Time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시작하자 마자 차량이 자리잡기 전의 데이터는 일반적이지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Learning </a:t>
            </a:r>
            <a:r>
              <a:rPr lang="en-US" altLang="ko-KR" dirty="0"/>
              <a:t>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1epoch</a:t>
            </a:r>
            <a:r>
              <a:rPr lang="ko-KR" altLang="en-US" dirty="0"/>
              <a:t>당 </a:t>
            </a:r>
            <a:r>
              <a:rPr lang="en-US" altLang="ko-KR" dirty="0"/>
              <a:t>90</a:t>
            </a:r>
            <a:r>
              <a:rPr lang="ko-KR" altLang="en-US" dirty="0"/>
              <a:t>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 </a:t>
            </a:r>
            <a:r>
              <a:rPr lang="ko-KR" altLang="en-US" dirty="0"/>
              <a:t>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time step</a:t>
            </a:r>
            <a:r>
              <a:rPr lang="ko-KR" altLang="en-US" dirty="0">
                <a:sym typeface="Wingdings" panose="05000000000000000000" pitchFamily="2" charset="2"/>
              </a:rPr>
              <a:t>을 세분화 </a:t>
            </a:r>
            <a:r>
              <a:rPr lang="en-US" altLang="ko-KR" dirty="0">
                <a:sym typeface="Wingdings" panose="05000000000000000000" pitchFamily="2" charset="2"/>
              </a:rPr>
              <a:t>Action </a:t>
            </a:r>
            <a:r>
              <a:rPr lang="ko-KR" altLang="en-US" dirty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Epoch </a:t>
            </a:r>
            <a:r>
              <a:rPr lang="ko-KR" altLang="en-US" dirty="0">
                <a:sym typeface="Wingdings" panose="05000000000000000000" pitchFamily="2" charset="2"/>
              </a:rPr>
              <a:t>길이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augmentation(</a:t>
            </a:r>
            <a:r>
              <a:rPr lang="ko-KR" altLang="en-US" dirty="0">
                <a:sym typeface="Wingdings" panose="05000000000000000000" pitchFamily="2" charset="2"/>
              </a:rPr>
              <a:t>각 교차로에 대해서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차량 진입로를 줄이는 대신에 차량의 </a:t>
            </a:r>
            <a:r>
              <a:rPr lang="en-US" altLang="ko-KR" dirty="0"/>
              <a:t>Random</a:t>
            </a:r>
            <a:r>
              <a:rPr lang="ko-KR" altLang="en-US" dirty="0"/>
              <a:t>성을 주는 </a:t>
            </a:r>
            <a:r>
              <a:rPr lang="en-US" altLang="ko-KR" dirty="0"/>
              <a:t>IDM controller</a:t>
            </a:r>
            <a:r>
              <a:rPr lang="ko-KR" altLang="en-US" dirty="0"/>
              <a:t>와 가속도 분산 갖게 해서 차이를 줌</a:t>
            </a:r>
            <a:endParaRPr lang="en-US" altLang="ko-KR" dirty="0"/>
          </a:p>
          <a:p>
            <a:r>
              <a:rPr lang="en-US" altLang="ko-KR" dirty="0"/>
              <a:t> phase</a:t>
            </a:r>
            <a:r>
              <a:rPr lang="ko-KR" altLang="en-US" dirty="0"/>
              <a:t>를 변화하는 </a:t>
            </a:r>
            <a:r>
              <a:rPr lang="en-US" altLang="ko-KR" dirty="0"/>
              <a:t>action</a:t>
            </a:r>
            <a:r>
              <a:rPr lang="ko-KR" altLang="en-US" dirty="0"/>
              <a:t>이 아닌 </a:t>
            </a:r>
            <a:r>
              <a:rPr lang="en-US" altLang="ko-KR" dirty="0"/>
              <a:t>phase</a:t>
            </a:r>
            <a:r>
              <a:rPr lang="ko-KR" altLang="en-US" dirty="0"/>
              <a:t>를 선택하게 하고 최소 시간은 </a:t>
            </a:r>
            <a:r>
              <a:rPr lang="en-US" altLang="ko-KR" dirty="0"/>
              <a:t>20</a:t>
            </a:r>
            <a:r>
              <a:rPr lang="ko-KR" altLang="en-US" dirty="0"/>
              <a:t>초로 하되</a:t>
            </a:r>
            <a:r>
              <a:rPr lang="en-US" altLang="ko-KR" dirty="0"/>
              <a:t>, </a:t>
            </a:r>
            <a:r>
              <a:rPr lang="ko-KR" altLang="en-US" dirty="0"/>
              <a:t>최대 이상에서는 엄청난 </a:t>
            </a:r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ko-KR" altLang="en-US" dirty="0" err="1"/>
              <a:t>준다던지</a:t>
            </a:r>
            <a:r>
              <a:rPr lang="ko-KR" altLang="en-US" dirty="0"/>
              <a:t> 하는 식으로 운용</a:t>
            </a:r>
            <a:endParaRPr lang="en-US" altLang="ko-KR" dirty="0"/>
          </a:p>
          <a:p>
            <a:r>
              <a:rPr lang="en-US" altLang="ko-KR" dirty="0"/>
              <a:t> phase</a:t>
            </a:r>
            <a:r>
              <a:rPr lang="ko-KR" altLang="en-US" dirty="0"/>
              <a:t> 종류 수를 현재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논문상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6</a:t>
            </a:r>
            <a:r>
              <a:rPr lang="ko-KR" altLang="en-US" dirty="0"/>
              <a:t>개 내지는 </a:t>
            </a:r>
            <a:r>
              <a:rPr lang="en-US" altLang="ko-KR" dirty="0"/>
              <a:t>4</a:t>
            </a:r>
            <a:r>
              <a:rPr lang="ko-KR" altLang="en-US" dirty="0"/>
              <a:t>개로 줄임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45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네비게이션 시스템이 복잡</a:t>
            </a:r>
            <a:r>
              <a:rPr lang="en-US" altLang="ko-KR" dirty="0"/>
              <a:t>? Why </a:t>
            </a:r>
            <a:r>
              <a:rPr lang="ko-KR" altLang="en-US" dirty="0"/>
              <a:t>애들이 차량이 많은 쪽위주로 </a:t>
            </a:r>
            <a:r>
              <a:rPr lang="ko-KR" altLang="en-US" dirty="0" err="1"/>
              <a:t>열어주다보면</a:t>
            </a:r>
            <a:r>
              <a:rPr lang="ko-KR" altLang="en-US" dirty="0"/>
              <a:t> 분명 개인 입장에서 기다리는 시간이 길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208871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신호 </a:t>
            </a:r>
            <a:r>
              <a:rPr lang="ko-KR" altLang="en-US" dirty="0" err="1" smtClean="0"/>
              <a:t>교차로간</a:t>
            </a:r>
            <a:r>
              <a:rPr lang="ko-KR" altLang="en-US" dirty="0" smtClean="0"/>
              <a:t> 거리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멀면 분산효과가 커서 필요성이 낮음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일방 통행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양방 통행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 smtClean="0">
                <a:sym typeface="Wingdings" panose="05000000000000000000" pitchFamily="2" charset="2"/>
              </a:rPr>
              <a:t>(offset </a:t>
            </a:r>
            <a:r>
              <a:rPr lang="ko-KR" altLang="en-US" dirty="0" smtClean="0">
                <a:sym typeface="Wingdings" panose="05000000000000000000" pitchFamily="2" charset="2"/>
              </a:rPr>
              <a:t>설정 문제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 smtClean="0">
                <a:sym typeface="Wingdings" panose="05000000000000000000" pitchFamily="2" charset="2"/>
              </a:rPr>
              <a:t>접근로의</a:t>
            </a:r>
            <a:r>
              <a:rPr lang="ko-KR" altLang="en-US" dirty="0" smtClean="0">
                <a:sym typeface="Wingdings" panose="05000000000000000000" pitchFamily="2" charset="2"/>
              </a:rPr>
              <a:t> 상태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이상적인 경우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교차로간</a:t>
            </a:r>
            <a:r>
              <a:rPr lang="ko-KR" altLang="en-US" dirty="0" smtClean="0">
                <a:sym typeface="Wingdings" panose="05000000000000000000" pitchFamily="2" charset="2"/>
              </a:rPr>
              <a:t> 거리와 주행속도만으로 </a:t>
            </a:r>
            <a:r>
              <a:rPr lang="en-US" altLang="ko-KR" dirty="0" smtClean="0">
                <a:sym typeface="Wingdings" panose="05000000000000000000" pitchFamily="2" charset="2"/>
              </a:rPr>
              <a:t>offset decision </a:t>
            </a:r>
            <a:r>
              <a:rPr lang="ko-KR" altLang="en-US" dirty="0" smtClean="0">
                <a:sym typeface="Wingdings" panose="05000000000000000000" pitchFamily="2" charset="2"/>
              </a:rPr>
              <a:t>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현실적인 경우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불법 </a:t>
            </a:r>
            <a:r>
              <a:rPr lang="ko-KR" altLang="en-US" dirty="0" err="1" smtClean="0">
                <a:sym typeface="Wingdings" panose="05000000000000000000" pitchFamily="2" charset="2"/>
              </a:rPr>
              <a:t>주정차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중간 유입 차량</a:t>
            </a:r>
            <a:r>
              <a:rPr lang="en-US" altLang="ko-KR" dirty="0" smtClean="0">
                <a:sym typeface="Wingdings" panose="05000000000000000000" pitchFamily="2" charset="2"/>
              </a:rPr>
              <a:t>, outflow </a:t>
            </a:r>
            <a:r>
              <a:rPr lang="ko-KR" altLang="en-US" dirty="0" smtClean="0">
                <a:sym typeface="Wingdings" panose="05000000000000000000" pitchFamily="2" charset="2"/>
              </a:rPr>
              <a:t>차량 모두 고려해야 함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차량의 도착 특성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 smtClean="0">
                <a:sym typeface="Wingdings" panose="05000000000000000000" pitchFamily="2" charset="2"/>
              </a:rPr>
              <a:t>도착율이</a:t>
            </a:r>
            <a:r>
              <a:rPr lang="ko-KR" altLang="en-US" dirty="0" smtClean="0">
                <a:sym typeface="Wingdings" panose="05000000000000000000" pitchFamily="2" charset="2"/>
              </a:rPr>
              <a:t> 일정한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연동 필요가 없음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시간에 따른 교통량 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 smtClean="0">
                <a:sym typeface="Wingdings" panose="05000000000000000000" pitchFamily="2" charset="2"/>
              </a:rPr>
              <a:t>첨두</a:t>
            </a:r>
            <a:r>
              <a:rPr lang="ko-KR" altLang="en-US" dirty="0" smtClean="0">
                <a:sym typeface="Wingdings" panose="05000000000000000000" pitchFamily="2" charset="2"/>
              </a:rPr>
              <a:t> 시간대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 smtClean="0">
                <a:sym typeface="Wingdings" panose="05000000000000000000" pitchFamily="2" charset="2"/>
              </a:rPr>
              <a:t>통과용량</a:t>
            </a:r>
            <a:r>
              <a:rPr lang="ko-KR" altLang="en-US" dirty="0" smtClean="0">
                <a:sym typeface="Wingdings" panose="05000000000000000000" pitchFamily="2" charset="2"/>
              </a:rPr>
              <a:t> 극대화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비 </a:t>
            </a:r>
            <a:r>
              <a:rPr lang="ko-KR" altLang="en-US" dirty="0" err="1" smtClean="0">
                <a:sym typeface="Wingdings" panose="05000000000000000000" pitchFamily="2" charset="2"/>
              </a:rPr>
              <a:t>첨두</a:t>
            </a:r>
            <a:r>
              <a:rPr lang="ko-KR" altLang="en-US" dirty="0" smtClean="0">
                <a:sym typeface="Wingdings" panose="05000000000000000000" pitchFamily="2" charset="2"/>
              </a:rPr>
              <a:t> 시간대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Spill back </a:t>
            </a:r>
          </a:p>
          <a:p>
            <a:pPr lvl="1"/>
            <a:r>
              <a:rPr lang="ko-KR" altLang="en-US" dirty="0" smtClean="0"/>
              <a:t>신호교차로에서 </a:t>
            </a:r>
            <a:r>
              <a:rPr lang="ko-KR" altLang="en-US" dirty="0" err="1" smtClean="0"/>
              <a:t>꼬리물기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교통량 과다 등이 원인이 되어 </a:t>
            </a:r>
            <a:r>
              <a:rPr lang="en-US" altLang="ko-KR" dirty="0" smtClean="0"/>
              <a:t>inflow intersection</a:t>
            </a:r>
            <a:r>
              <a:rPr lang="ko-KR" altLang="en-US" dirty="0" smtClean="0"/>
              <a:t>까지 차량이 넘쳐나서 원활한 통행을 방해하는 현상</a:t>
            </a:r>
            <a:endParaRPr lang="en-US" altLang="ko-KR" dirty="0" smtClean="0"/>
          </a:p>
          <a:p>
            <a:r>
              <a:rPr lang="en-US" altLang="ko-KR" dirty="0" smtClean="0"/>
              <a:t> Signal Phase</a:t>
            </a:r>
          </a:p>
          <a:p>
            <a:pPr lvl="1"/>
            <a:r>
              <a:rPr lang="en-US" altLang="ko-KR" dirty="0" smtClean="0"/>
              <a:t>Signal set in intersection (n lane-&gt;n*4 signal set length)</a:t>
            </a:r>
          </a:p>
          <a:p>
            <a:pPr lvl="1"/>
            <a:r>
              <a:rPr lang="ko-KR" altLang="en-US" dirty="0" smtClean="0"/>
              <a:t>보통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Signal phase</a:t>
            </a:r>
            <a:r>
              <a:rPr lang="ko-KR" altLang="en-US" dirty="0" smtClean="0"/>
              <a:t>를 가짐 </a:t>
            </a:r>
            <a:r>
              <a:rPr lang="en-US" altLang="ko-KR" dirty="0" smtClean="0"/>
              <a:t>(Combined with movement signal)</a:t>
            </a:r>
          </a:p>
          <a:p>
            <a:pPr lvl="1"/>
            <a:r>
              <a:rPr lang="en-US" altLang="ko-KR" dirty="0" smtClean="0"/>
              <a:t>Isolated intersection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paired-signal phases</a:t>
            </a:r>
            <a:r>
              <a:rPr lang="ko-KR" altLang="en-US" dirty="0" smtClean="0"/>
              <a:t>를 주로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Multi-grouped intersection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single-signal phase </a:t>
            </a:r>
            <a:r>
              <a:rPr lang="ko-KR" altLang="en-US" dirty="0" smtClean="0"/>
              <a:t>사용하여 </a:t>
            </a:r>
            <a:r>
              <a:rPr lang="en-US" altLang="ko-KR" dirty="0" smtClean="0"/>
              <a:t>spill back</a:t>
            </a:r>
            <a:r>
              <a:rPr lang="ko-KR" altLang="en-US" dirty="0"/>
              <a:t> </a:t>
            </a:r>
            <a:r>
              <a:rPr lang="ko-KR" altLang="en-US" dirty="0" smtClean="0"/>
              <a:t>예방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208" y="1837085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5680" y="5959536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311" y="589805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3x3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1525</TotalTime>
  <Words>1207</Words>
  <Application>Microsoft Office PowerPoint</Application>
  <PresentationFormat>와이드스크린</PresentationFormat>
  <Paragraphs>267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현재 State와 Action, Reward 구성 방식</vt:lpstr>
      <vt:lpstr>현재 State와 Action, Reward 구성 방식</vt:lpstr>
      <vt:lpstr>Training 구성 방식 제안</vt:lpstr>
      <vt:lpstr>Training 구성 방식 제안</vt:lpstr>
      <vt:lpstr>Comment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92</cp:revision>
  <dcterms:created xsi:type="dcterms:W3CDTF">2021-01-07T04:26:03Z</dcterms:created>
  <dcterms:modified xsi:type="dcterms:W3CDTF">2021-01-12T09:05:38Z</dcterms:modified>
</cp:coreProperties>
</file>