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44" r:id="rId2"/>
  </p:sldMasterIdLst>
  <p:notesMasterIdLst>
    <p:notesMasterId r:id="rId41"/>
  </p:notesMasterIdLst>
  <p:sldIdLst>
    <p:sldId id="256" r:id="rId3"/>
    <p:sldId id="258" r:id="rId4"/>
    <p:sldId id="267" r:id="rId5"/>
    <p:sldId id="288" r:id="rId6"/>
    <p:sldId id="289" r:id="rId7"/>
    <p:sldId id="259" r:id="rId8"/>
    <p:sldId id="296" r:id="rId9"/>
    <p:sldId id="297" r:id="rId10"/>
    <p:sldId id="260" r:id="rId11"/>
    <p:sldId id="261" r:id="rId12"/>
    <p:sldId id="262" r:id="rId13"/>
    <p:sldId id="263" r:id="rId14"/>
    <p:sldId id="290" r:id="rId15"/>
    <p:sldId id="273" r:id="rId16"/>
    <p:sldId id="287" r:id="rId17"/>
    <p:sldId id="268" r:id="rId18"/>
    <p:sldId id="274" r:id="rId19"/>
    <p:sldId id="275" r:id="rId20"/>
    <p:sldId id="276" r:id="rId21"/>
    <p:sldId id="269" r:id="rId22"/>
    <p:sldId id="277" r:id="rId23"/>
    <p:sldId id="278" r:id="rId24"/>
    <p:sldId id="280" r:id="rId25"/>
    <p:sldId id="284" r:id="rId26"/>
    <p:sldId id="291" r:id="rId27"/>
    <p:sldId id="279" r:id="rId28"/>
    <p:sldId id="281" r:id="rId29"/>
    <p:sldId id="283" r:id="rId30"/>
    <p:sldId id="285" r:id="rId31"/>
    <p:sldId id="270" r:id="rId32"/>
    <p:sldId id="286" r:id="rId33"/>
    <p:sldId id="292" r:id="rId34"/>
    <p:sldId id="264" r:id="rId35"/>
    <p:sldId id="265" r:id="rId36"/>
    <p:sldId id="266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1493B-0A52-4E9A-A475-D6276A64515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EEB05-DB5A-4EED-8ED7-2956350D4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7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  <a:lvl2pPr marL="544068" indent="-342900">
              <a:buFont typeface="+mj-lt"/>
              <a:buAutoNum type="arabicPeriod"/>
              <a:defRPr/>
            </a:lvl2pPr>
            <a:lvl3pPr marL="726948" indent="-342900">
              <a:buFont typeface="+mj-lt"/>
              <a:buAutoNum type="arabicParenR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ko-KR" altLang="en-US" dirty="0"/>
              <a:t> 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6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5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0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사전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강민수</a:t>
            </a:r>
          </a:p>
        </p:txBody>
      </p:sp>
    </p:spTree>
    <p:extLst>
      <p:ext uri="{BB962C8B-B14F-4D97-AF65-F5344CB8AC3E}">
        <p14:creationId xmlns:p14="http://schemas.microsoft.com/office/powerpoint/2010/main" val="13444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</a:t>
            </a:r>
            <a:r>
              <a:rPr lang="ko-KR" altLang="en-US" dirty="0"/>
              <a:t>을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tlLogic</a:t>
            </a:r>
            <a:r>
              <a:rPr lang="en-US" altLang="ko-KR" dirty="0"/>
              <a:t> id</a:t>
            </a:r>
            <a:r>
              <a:rPr lang="ko-KR" altLang="en-US" dirty="0"/>
              <a:t>를 부여하여 사용함</a:t>
            </a:r>
            <a:r>
              <a:rPr lang="en-US" altLang="ko-KR" dirty="0"/>
              <a:t>(.nod.xml</a:t>
            </a:r>
            <a:r>
              <a:rPr lang="ko-KR" altLang="en-US" dirty="0"/>
              <a:t>에서 부여한 </a:t>
            </a:r>
            <a:r>
              <a:rPr lang="en-US" altLang="ko-KR" dirty="0"/>
              <a:t>id</a:t>
            </a:r>
            <a:r>
              <a:rPr lang="ko-KR" altLang="en-US" dirty="0"/>
              <a:t>와 동일할 때</a:t>
            </a:r>
            <a:r>
              <a:rPr lang="en-US" altLang="ko-KR" dirty="0"/>
              <a:t>, </a:t>
            </a:r>
            <a:r>
              <a:rPr lang="ko-KR" altLang="en-US" dirty="0"/>
              <a:t>동작함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Program ID</a:t>
            </a:r>
            <a:r>
              <a:rPr lang="ko-KR" altLang="en-US" dirty="0"/>
              <a:t>는 </a:t>
            </a:r>
            <a:r>
              <a:rPr lang="en-US" altLang="ko-KR" dirty="0"/>
              <a:t>‘off’</a:t>
            </a:r>
            <a:r>
              <a:rPr lang="ko-KR" altLang="en-US" dirty="0"/>
              <a:t>를 제외하고 부여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Character</a:t>
            </a:r>
            <a:r>
              <a:rPr lang="ko-KR" altLang="en-US" dirty="0"/>
              <a:t>는 소문자는 </a:t>
            </a:r>
            <a:r>
              <a:rPr lang="en-US" altLang="ko-KR" dirty="0"/>
              <a:t>decelerate </a:t>
            </a:r>
            <a:r>
              <a:rPr lang="ko-KR" altLang="en-US" dirty="0"/>
              <a:t>함을 의미</a:t>
            </a:r>
            <a:r>
              <a:rPr lang="en-US" altLang="ko-KR" dirty="0"/>
              <a:t>(set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04" b="3900"/>
          <a:stretch/>
        </p:blipFill>
        <p:spPr>
          <a:xfrm>
            <a:off x="1035781" y="3477060"/>
            <a:ext cx="1515890" cy="259010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00273"/>
              </p:ext>
            </p:extLst>
          </p:nvPr>
        </p:nvGraphicFramePr>
        <p:xfrm>
          <a:off x="2551671" y="3477060"/>
          <a:ext cx="8303740" cy="25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740">
                  <a:extLst>
                    <a:ext uri="{9D8B030D-6E8A-4147-A177-3AD203B41FA5}">
                      <a16:colId xmlns:a16="http://schemas.microsoft.com/office/drawing/2014/main" val="2295766174"/>
                    </a:ext>
                  </a:extLst>
                </a:gridCol>
              </a:tblGrid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4637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Red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 신호일 때</a:t>
                      </a:r>
                      <a:r>
                        <a:rPr lang="en-US" altLang="ko-KR" sz="1200" baseline="0" dirty="0"/>
                        <a:t>, junction</a:t>
                      </a:r>
                      <a:r>
                        <a:rPr lang="ko-KR" altLang="en-US" sz="1200" baseline="0" dirty="0"/>
                        <a:t>에서 차량이 정지하면</a:t>
                      </a:r>
                      <a:r>
                        <a:rPr lang="en-US" altLang="ko-KR" sz="1200" baseline="0" dirty="0"/>
                        <a:t> Teleport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9508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Yellow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en-US" altLang="ko-KR" sz="1200" baseline="0" dirty="0"/>
                        <a:t>Junction</a:t>
                      </a:r>
                      <a:r>
                        <a:rPr lang="ko-KR" altLang="en-US" sz="1200" baseline="0" dirty="0"/>
                        <a:t>에서 멀면 </a:t>
                      </a:r>
                      <a:r>
                        <a:rPr lang="en-US" altLang="ko-KR" sz="1200" baseline="0" dirty="0"/>
                        <a:t>deceleration, </a:t>
                      </a:r>
                      <a:r>
                        <a:rPr lang="ko-KR" altLang="en-US" sz="1200" baseline="0" dirty="0"/>
                        <a:t>아니면 </a:t>
                      </a:r>
                      <a:r>
                        <a:rPr lang="en-US" altLang="ko-KR" sz="1200" baseline="0" dirty="0"/>
                        <a:t>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4830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Light with no priority, </a:t>
                      </a:r>
                      <a:r>
                        <a:rPr lang="ko-KR" altLang="en-US" sz="1200" baseline="0" dirty="0"/>
                        <a:t>비 보호 녹색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먼저 온 </a:t>
                      </a:r>
                      <a:r>
                        <a:rPr lang="en-US" altLang="ko-KR" sz="1200" baseline="0" dirty="0"/>
                        <a:t>priority signal </a:t>
                      </a:r>
                      <a:r>
                        <a:rPr lang="ko-KR" altLang="en-US" sz="1200" baseline="0" dirty="0"/>
                        <a:t>수신 차량이 있는 경우 </a:t>
                      </a:r>
                      <a:r>
                        <a:rPr lang="en-US" altLang="ko-KR" sz="1200" baseline="0" dirty="0"/>
                        <a:t>deceleration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942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 Light</a:t>
                      </a:r>
                      <a:r>
                        <a:rPr lang="en-US" altLang="ko-KR" sz="1200" baseline="0" dirty="0"/>
                        <a:t> with priority, junction</a:t>
                      </a:r>
                      <a:r>
                        <a:rPr lang="ko-KR" altLang="en-US" sz="1200" baseline="0" dirty="0"/>
                        <a:t>을 우선 </a:t>
                      </a:r>
                      <a:r>
                        <a:rPr lang="en-US" altLang="ko-KR" sz="1200" baseline="0" dirty="0"/>
                        <a:t>pass</a:t>
                      </a:r>
                      <a:r>
                        <a:rPr lang="ko-KR" altLang="en-US" sz="1200" baseline="0" dirty="0"/>
                        <a:t>하는 신호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10863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Right-turn arrow, junction type ‘</a:t>
                      </a:r>
                      <a:r>
                        <a:rPr lang="en-US" altLang="ko-KR" sz="1200" baseline="0" dirty="0" err="1"/>
                        <a:t>traffic_light_right_on_red</a:t>
                      </a:r>
                      <a:r>
                        <a:rPr lang="en-US" altLang="ko-KR" sz="1200" baseline="0" dirty="0"/>
                        <a:t>’</a:t>
                      </a:r>
                      <a:r>
                        <a:rPr lang="ko-KR" altLang="en-US" sz="1200" baseline="0" dirty="0"/>
                        <a:t>에서만 생성되며</a:t>
                      </a:r>
                      <a:r>
                        <a:rPr lang="en-US" altLang="ko-KR" sz="1200" baseline="0" dirty="0"/>
                        <a:t>, priority</a:t>
                      </a:r>
                      <a:r>
                        <a:rPr lang="ko-KR" altLang="en-US" sz="1200" baseline="0" dirty="0"/>
                        <a:t>가 </a:t>
                      </a:r>
                      <a:r>
                        <a:rPr lang="ko-KR" altLang="en-US" sz="1200" baseline="0" dirty="0" err="1"/>
                        <a:t>대향</a:t>
                      </a:r>
                      <a:r>
                        <a:rPr lang="ko-KR" altLang="en-US" sz="1200" baseline="0" dirty="0"/>
                        <a:t> 방향 차량이 갖는 경우 정지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51499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Red+yellow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Red</a:t>
                      </a:r>
                      <a:r>
                        <a:rPr lang="ko-KR" altLang="en-US" sz="1200" baseline="0" dirty="0"/>
                        <a:t>에서 </a:t>
                      </a:r>
                      <a:r>
                        <a:rPr lang="en-US" altLang="ko-KR" sz="1200" baseline="0" dirty="0"/>
                        <a:t>Green</a:t>
                      </a:r>
                      <a:r>
                        <a:rPr lang="ko-KR" altLang="en-US" sz="1200" baseline="0" dirty="0"/>
                        <a:t>으로 바뀌기 전의 노란색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ko-KR" altLang="en-US" sz="1200" baseline="0" dirty="0" err="1"/>
                        <a:t>출발안함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50951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깜박이면 차량이 양보해야함을 의미하는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7707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차량에게 통행권이 있는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4145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35781" y="3774989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9901" y="4063312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5781" y="4361241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5781" y="4662594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TLS state </a:t>
            </a:r>
            <a:r>
              <a:rPr lang="ko-KR" altLang="en-US" dirty="0"/>
              <a:t>부여 방식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순서대로 부여하되</a:t>
            </a:r>
            <a:r>
              <a:rPr lang="en-US" altLang="ko-KR" dirty="0"/>
              <a:t>, lane</a:t>
            </a:r>
            <a:r>
              <a:rPr lang="ko-KR" altLang="en-US" dirty="0"/>
              <a:t>의 방향 별로 부여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- 0</a:t>
            </a:r>
            <a:r>
              <a:rPr lang="ko-KR" altLang="en-US" dirty="0"/>
              <a:t>번에서 총 </a:t>
            </a:r>
            <a:r>
              <a:rPr lang="en-US" altLang="ko-KR" dirty="0"/>
              <a:t>7</a:t>
            </a:r>
            <a:r>
              <a:rPr lang="ko-KR" altLang="en-US" dirty="0"/>
              <a:t>가지 </a:t>
            </a:r>
            <a:r>
              <a:rPr lang="en-US" altLang="ko-KR" dirty="0"/>
              <a:t>state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Junction </a:t>
            </a:r>
            <a:r>
              <a:rPr lang="ko-KR" altLang="en-US" dirty="0"/>
              <a:t>형태 </a:t>
            </a:r>
            <a:r>
              <a:rPr lang="ko-KR" altLang="en-US" dirty="0" err="1"/>
              <a:t>설정시</a:t>
            </a:r>
            <a:r>
              <a:rPr lang="ko-KR" altLang="en-US" dirty="0"/>
              <a:t> 개수 조절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Connection </a:t>
            </a:r>
            <a:r>
              <a:rPr lang="ko-KR" altLang="en-US" dirty="0"/>
              <a:t>설정으로 </a:t>
            </a:r>
            <a:r>
              <a:rPr lang="en-US" altLang="ko-KR" dirty="0"/>
              <a:t>Merge </a:t>
            </a:r>
            <a:r>
              <a:rPr lang="ko-KR" altLang="en-US" dirty="0"/>
              <a:t>형태 조절 가능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915680" y="1737360"/>
            <a:ext cx="4359862" cy="4227535"/>
            <a:chOff x="6304020" y="1964724"/>
            <a:chExt cx="4359862" cy="42275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3080" r="8579"/>
            <a:stretch/>
          </p:blipFill>
          <p:spPr>
            <a:xfrm>
              <a:off x="6304020" y="2094470"/>
              <a:ext cx="4359862" cy="40830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39665" y="1964724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0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44719" y="4071111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1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80570" y="554592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2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1620" y="353424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3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0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State,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7179" cy="4023360"/>
          </a:xfrm>
        </p:spPr>
        <p:txBody>
          <a:bodyPr/>
          <a:lstStyle/>
          <a:p>
            <a:r>
              <a:rPr lang="en-US" altLang="ko-KR" dirty="0"/>
              <a:t>Traffic Lights Value Retrieval</a:t>
            </a:r>
            <a:br>
              <a:rPr lang="en-US" altLang="ko-KR" dirty="0"/>
            </a:br>
            <a:r>
              <a:rPr lang="en-US" altLang="ko-KR" dirty="0"/>
              <a:t>- ID list: </a:t>
            </a:r>
            <a:r>
              <a:rPr lang="en-US" altLang="ko-KR" dirty="0" err="1"/>
              <a:t>getIDList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State: </a:t>
            </a:r>
            <a:r>
              <a:rPr lang="en-US" altLang="ko-KR" dirty="0" err="1" smtClean="0"/>
              <a:t>getRedYellowGreenState</a:t>
            </a:r>
            <a:r>
              <a:rPr lang="en-US" altLang="ko-KR" dirty="0" smtClean="0"/>
              <a:t> , phase state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받아옴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Phase duration: </a:t>
            </a:r>
            <a:r>
              <a:rPr lang="en-US" altLang="ko-KR" dirty="0" err="1"/>
              <a:t>getPhaseDuration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/>
              <a:t>Current </a:t>
            </a:r>
            <a:r>
              <a:rPr lang="en-US" altLang="ko-KR" smtClean="0"/>
              <a:t>phase number: </a:t>
            </a:r>
            <a:r>
              <a:rPr lang="en-US" altLang="ko-KR" dirty="0" err="1"/>
              <a:t>getPhase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</a:t>
            </a:r>
            <a:r>
              <a:rPr lang="en-US" altLang="ko-KR" dirty="0" smtClean="0"/>
              <a:t>index (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등록된 것만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getCompleteRedYellowGreenDefinition</a:t>
            </a:r>
            <a:r>
              <a:rPr lang="en-US" altLang="ko-KR" dirty="0"/>
              <a:t>, TL </a:t>
            </a:r>
            <a:r>
              <a:rPr lang="ko-KR" altLang="en-US" dirty="0"/>
              <a:t>프로그램 받아오기</a:t>
            </a:r>
            <a:endParaRPr lang="en-US" altLang="ko-KR" dirty="0"/>
          </a:p>
          <a:p>
            <a:r>
              <a:rPr lang="en-US" altLang="ko-KR" dirty="0"/>
              <a:t>Change Traffic Lights State</a:t>
            </a:r>
            <a:br>
              <a:rPr lang="en-US" altLang="ko-KR" dirty="0"/>
            </a:br>
            <a:r>
              <a:rPr lang="en-US" altLang="ko-KR" dirty="0"/>
              <a:t>- Change state: </a:t>
            </a:r>
            <a:r>
              <a:rPr lang="en-US" altLang="ko-KR" dirty="0" err="1"/>
              <a:t>setRedYellowGreenState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Change phase duration: </a:t>
            </a:r>
            <a:r>
              <a:rPr lang="en-US" altLang="ko-KR" dirty="0" err="1"/>
              <a:t>setPhaseDuration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setCompleteRedYellowGreenDefinition</a:t>
            </a:r>
            <a:r>
              <a:rPr lang="en-US" altLang="ko-KR" dirty="0"/>
              <a:t>, </a:t>
            </a:r>
            <a:r>
              <a:rPr lang="ko-KR" altLang="en-US" dirty="0"/>
              <a:t>새로운</a:t>
            </a:r>
            <a:r>
              <a:rPr lang="en-US" altLang="ko-KR" dirty="0"/>
              <a:t>TL</a:t>
            </a:r>
            <a:r>
              <a:rPr lang="ko-KR" altLang="en-US" dirty="0"/>
              <a:t> 프로그램 삽입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Change program logic: </a:t>
            </a:r>
            <a:r>
              <a:rPr lang="en-US" altLang="ko-KR" dirty="0" err="1"/>
              <a:t>setProgramLogic</a:t>
            </a:r>
            <a:r>
              <a:rPr lang="en-US" altLang="ko-KR" dirty="0"/>
              <a:t> : logic </a:t>
            </a:r>
            <a:r>
              <a:rPr lang="ko-KR" altLang="en-US" dirty="0"/>
              <a:t>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29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Observation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Induction Loops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Induction Loop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r>
              <a:rPr lang="en-US" altLang="ko-KR" dirty="0"/>
              <a:t> Lane Area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Lane Area detector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21" y="3729950"/>
            <a:ext cx="4940554" cy="1149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65" y="2082956"/>
            <a:ext cx="6032810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Toward A Thousand Lights: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Decentralized Deep Reinforcement Learning for Large-scale Traffic Signal Control</a:t>
            </a:r>
            <a:endParaRPr lang="ko-KR" altLang="en-US" sz="24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spc="0" dirty="0">
                <a:latin typeface="+mj-ea"/>
                <a:ea typeface="+mj-ea"/>
              </a:rPr>
              <a:t>ETRI </a:t>
            </a:r>
            <a:r>
              <a:rPr lang="ko-KR" altLang="en-US" sz="1600" spc="0" dirty="0">
                <a:latin typeface="+mj-ea"/>
                <a:ea typeface="+mj-ea"/>
              </a:rPr>
              <a:t>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264416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Motivation</a:t>
            </a:r>
            <a:br>
              <a:rPr lang="en-US" altLang="ko-KR" dirty="0"/>
            </a:br>
            <a:r>
              <a:rPr lang="en-US" altLang="ko-KR" sz="1800" dirty="0"/>
              <a:t>- Conditions to apply Reinforcement Learning to</a:t>
            </a:r>
            <a:r>
              <a:rPr lang="ko-KR" altLang="en-US" sz="1800" dirty="0"/>
              <a:t> </a:t>
            </a:r>
            <a:r>
              <a:rPr lang="en-US" altLang="ko-KR" sz="1800" dirty="0"/>
              <a:t>Traffic System</a:t>
            </a:r>
            <a:br>
              <a:rPr lang="en-US" altLang="ko-KR" sz="1800" dirty="0"/>
            </a:br>
            <a:r>
              <a:rPr lang="en-US" altLang="ko-KR" sz="1800" dirty="0"/>
              <a:t>- Challenge</a:t>
            </a:r>
            <a:endParaRPr lang="en-US" altLang="ko-KR" dirty="0"/>
          </a:p>
          <a:p>
            <a:r>
              <a:rPr lang="en-US" altLang="ko-KR" dirty="0"/>
              <a:t> Related Work</a:t>
            </a:r>
            <a:br>
              <a:rPr lang="en-US" altLang="ko-KR" dirty="0"/>
            </a:br>
            <a:r>
              <a:rPr lang="en-US" altLang="ko-KR" sz="1800" dirty="0"/>
              <a:t>- Conventional Transportation Method and Max pressure control</a:t>
            </a:r>
            <a:br>
              <a:rPr lang="en-US" altLang="ko-KR" sz="1800" dirty="0"/>
            </a:br>
            <a:r>
              <a:rPr lang="en-US" altLang="ko-KR" sz="1800" dirty="0"/>
              <a:t>- RL- based approach and their challenge</a:t>
            </a:r>
          </a:p>
          <a:p>
            <a:r>
              <a:rPr lang="en-US" altLang="ko-KR" dirty="0"/>
              <a:t> Approach</a:t>
            </a:r>
            <a:br>
              <a:rPr lang="en-US" altLang="ko-KR" dirty="0"/>
            </a:br>
            <a:r>
              <a:rPr lang="en-US" altLang="ko-KR" sz="1800" dirty="0"/>
              <a:t>- </a:t>
            </a:r>
            <a:r>
              <a:rPr lang="en-US" altLang="ko-KR" sz="1800" dirty="0" smtClean="0"/>
              <a:t>Decentralized </a:t>
            </a:r>
            <a:r>
              <a:rPr lang="en-US" altLang="ko-KR" sz="1800" dirty="0"/>
              <a:t>agent based multi-intersection method with FRAP model</a:t>
            </a:r>
          </a:p>
          <a:p>
            <a:r>
              <a:rPr lang="en-US" altLang="ko-KR" dirty="0"/>
              <a:t> Result</a:t>
            </a:r>
          </a:p>
          <a:p>
            <a:r>
              <a:rPr lang="en-US" altLang="ko-KR" dirty="0"/>
              <a:t> Comment</a:t>
            </a:r>
            <a:br>
              <a:rPr lang="en-US" altLang="ko-KR" dirty="0"/>
            </a:br>
            <a:r>
              <a:rPr lang="en-US" altLang="ko-KR" dirty="0"/>
              <a:t>- Improvement proposal</a:t>
            </a:r>
          </a:p>
        </p:txBody>
      </p:sp>
    </p:spTree>
    <p:extLst>
      <p:ext uri="{BB962C8B-B14F-4D97-AF65-F5344CB8AC3E}">
        <p14:creationId xmlns:p14="http://schemas.microsoft.com/office/powerpoint/2010/main" val="428440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512388" cy="43535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Traffic congestion</a:t>
            </a:r>
          </a:p>
          <a:p>
            <a:pPr lvl="1"/>
            <a:r>
              <a:rPr lang="en-US" altLang="ko-KR" dirty="0"/>
              <a:t>Led by rapid urbanization</a:t>
            </a:r>
          </a:p>
          <a:p>
            <a:pPr lvl="1"/>
            <a:r>
              <a:rPr lang="en-US" altLang="ko-KR" dirty="0"/>
              <a:t>Increase emission gas (contributes 23% of total CO2 emission)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40% of total vehicle emissions generated by traffic system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Trend: applying RL method for traffic signal control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Traditional transportation approaches</a:t>
            </a:r>
          </a:p>
          <a:p>
            <a:pPr lvl="1"/>
            <a:r>
              <a:rPr lang="en-US" altLang="ko-KR" dirty="0"/>
              <a:t>Pre-timed control: Deciding traffic signal plan that change </a:t>
            </a:r>
            <a:br>
              <a:rPr lang="en-US" altLang="ko-KR" dirty="0"/>
            </a:br>
            <a:r>
              <a:rPr lang="en-US" altLang="ko-KR" dirty="0"/>
              <a:t>according to the real-time data</a:t>
            </a:r>
          </a:p>
          <a:p>
            <a:pPr lvl="1"/>
            <a:r>
              <a:rPr lang="en-US" altLang="ko-KR" dirty="0"/>
              <a:t>Actuated control: Pre-defined rules and real-time data-based method that is affected by queue length</a:t>
            </a:r>
          </a:p>
          <a:p>
            <a:pPr lvl="1"/>
            <a:r>
              <a:rPr lang="en-US" altLang="ko-KR" dirty="0"/>
              <a:t>Adaptive control: current traffic situation(deciding a best signal plan for current situation from sensors)</a:t>
            </a:r>
          </a:p>
          <a:p>
            <a:pPr lvl="1"/>
            <a:r>
              <a:rPr lang="en-US" altLang="ko-KR" dirty="0"/>
              <a:t>Optimization-based control: Relying less human knowledge and deciding the plans by observed data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Given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traffic model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and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pre-defined rule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Fail to adjust to dynamic traffic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52" y="2564856"/>
            <a:ext cx="3895241" cy="29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9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 Challenge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control and coordinate traffic lights in large-scale urban network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Highly correlated due to densely connected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Traditional Method is not well adjusted when the traffic is dynamic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3 Key Issues to handle the challenge by RL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Scalability: learn effectively on a large scale, and the global optimization goal simultaneously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Coordination: Optimizing signal timing for TL jointly when in proximity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Data feasibility: Not use the data that are hard to occur when learning by the RL-based method </a:t>
            </a:r>
          </a:p>
        </p:txBody>
      </p:sp>
    </p:spTree>
    <p:extLst>
      <p:ext uri="{BB962C8B-B14F-4D97-AF65-F5344CB8AC3E}">
        <p14:creationId xmlns:p14="http://schemas.microsoft.com/office/powerpoint/2010/main" val="92646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52170"/>
            <a:ext cx="10058400" cy="1450757"/>
          </a:xfrm>
        </p:spPr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Conventional Transportation Methods for multi-intersection control</a:t>
            </a:r>
          </a:p>
          <a:p>
            <a:pPr lvl="1"/>
            <a:r>
              <a:rPr lang="en-US" altLang="ko-KR" dirty="0"/>
              <a:t>Same cycle length</a:t>
            </a:r>
          </a:p>
          <a:p>
            <a:pPr lvl="1"/>
            <a:r>
              <a:rPr lang="en-US" altLang="ko-KR" dirty="0"/>
              <a:t>Facilitated traffic of selected movement: modifying the offset between consecutive intersection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Problem of this approach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Few network are only uniform for simple approach (Small grid network -&gt; fixed offset achieve coordination)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Difficult to provide a global optimization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60" y="4150982"/>
            <a:ext cx="6113707" cy="216316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324744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2616944" y="4518437"/>
            <a:ext cx="799689" cy="514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116" y="4165183"/>
            <a:ext cx="17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Start from here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03611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7" idx="7"/>
          </p:cNvCxnSpPr>
          <p:nvPr/>
        </p:nvCxnSpPr>
        <p:spPr>
          <a:xfrm flipH="1">
            <a:off x="7739177" y="4654506"/>
            <a:ext cx="1060488" cy="37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0419" y="4008175"/>
            <a:ext cx="257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When arrive this point, turn on the green light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2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853351" cy="4023360"/>
          </a:xfrm>
        </p:spPr>
        <p:txBody>
          <a:bodyPr/>
          <a:lstStyle/>
          <a:p>
            <a:r>
              <a:rPr lang="en-US" altLang="ko-KR" dirty="0"/>
              <a:t> Max Pressure : optimization-based method</a:t>
            </a:r>
          </a:p>
          <a:p>
            <a:pPr lvl="1"/>
            <a:r>
              <a:rPr lang="en-US" altLang="ko-KR" dirty="0"/>
              <a:t>Providing global optimization through coordination</a:t>
            </a:r>
          </a:p>
          <a:p>
            <a:pPr lvl="1"/>
            <a:r>
              <a:rPr lang="en-US" altLang="ko-KR" dirty="0"/>
              <a:t>Developed to optimize the global vehicle travel time, throughput and # of stops at intersections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Challenges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Still rely on assumptions of simple traffic condition, HARD to apply to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RL-based single-intersection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Outstanding performance over conventional transportation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For satisfying scalability,  Advance to ‘RL-based multi-intersection methods’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60" y="1845734"/>
            <a:ext cx="4054570" cy="2402356"/>
          </a:xfrm>
          <a:prstGeom prst="rect">
            <a:avLst/>
          </a:prstGeom>
        </p:spPr>
      </p:pic>
      <p:sp>
        <p:nvSpPr>
          <p:cNvPr id="9" name="위로 구부러진 화살표 8"/>
          <p:cNvSpPr/>
          <p:nvPr/>
        </p:nvSpPr>
        <p:spPr>
          <a:xfrm>
            <a:off x="8978168" y="4248090"/>
            <a:ext cx="2177512" cy="627681"/>
          </a:xfrm>
          <a:prstGeom prst="curvedUpArrow">
            <a:avLst>
              <a:gd name="adj1" fmla="val 25000"/>
              <a:gd name="adj2" fmla="val 62445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9629" y="4875771"/>
            <a:ext cx="29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Pressure change 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from N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S to EW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15408" y="6012217"/>
            <a:ext cx="3761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MaxPressure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Varaiya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2013;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Kouvelas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et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al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. 2014)</a:t>
            </a:r>
          </a:p>
        </p:txBody>
      </p:sp>
    </p:spTree>
    <p:extLst>
      <p:ext uri="{BB962C8B-B14F-4D97-AF65-F5344CB8AC3E}">
        <p14:creationId xmlns:p14="http://schemas.microsoft.com/office/powerpoint/2010/main" val="351641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교통 공학 용어 정리 및 학습 </a:t>
            </a:r>
            <a:endParaRPr lang="en-US" altLang="ko-KR" dirty="0"/>
          </a:p>
          <a:p>
            <a:r>
              <a:rPr lang="en-US" altLang="ko-KR" dirty="0"/>
              <a:t> SUMO Network </a:t>
            </a:r>
            <a:r>
              <a:rPr lang="ko-KR" altLang="en-US" dirty="0"/>
              <a:t>제작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TraCI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강화학습</a:t>
            </a:r>
            <a:r>
              <a:rPr lang="ko-KR" altLang="en-US" dirty="0"/>
              <a:t> 내용 파악</a:t>
            </a:r>
            <a:endParaRPr lang="en-US" altLang="ko-KR" dirty="0"/>
          </a:p>
          <a:p>
            <a:r>
              <a:rPr lang="ko-KR" altLang="en-US" dirty="0"/>
              <a:t> 논문 </a:t>
            </a:r>
            <a:r>
              <a:rPr lang="en-US" altLang="ko-KR" dirty="0"/>
              <a:t>Review</a:t>
            </a:r>
          </a:p>
          <a:p>
            <a:r>
              <a:rPr lang="en-US" altLang="ko-KR" dirty="0"/>
              <a:t> State, Reward, Action </a:t>
            </a:r>
            <a:r>
              <a:rPr lang="ko-KR" altLang="en-US" dirty="0"/>
              <a:t>종류 판별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개선점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83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Reinforcement Learning(RL) based multi-intersection methods</a:t>
            </a:r>
          </a:p>
          <a:p>
            <a:pPr lvl="1"/>
            <a:r>
              <a:rPr lang="en-US" altLang="ko-KR" dirty="0"/>
              <a:t>Treat all the intersection separately and apply individual traffic signal control</a:t>
            </a:r>
          </a:p>
          <a:p>
            <a:pPr lvl="2"/>
            <a:r>
              <a:rPr lang="en-US" altLang="ko-KR" dirty="0"/>
              <a:t>Scale-up easily</a:t>
            </a:r>
          </a:p>
          <a:p>
            <a:pPr lvl="2"/>
            <a:r>
              <a:rPr lang="en-US" altLang="ko-KR" dirty="0"/>
              <a:t>Cannot coordinate with neighbors, achieve their own goals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Centralized optimization over multiple coordinated agents</a:t>
            </a:r>
          </a:p>
          <a:p>
            <a:pPr lvl="2"/>
            <a:r>
              <a:rPr lang="en-US" altLang="ko-KR" dirty="0"/>
              <a:t>Achieve coordination with neighbor intersections</a:t>
            </a:r>
          </a:p>
          <a:p>
            <a:pPr lvl="2"/>
            <a:r>
              <a:rPr lang="en-US" altLang="ko-KR" dirty="0"/>
              <a:t>Network scale expands, optimization is infeasible due to large joint action space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Trade-off between scalability and coordination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9009756" y="1892340"/>
            <a:ext cx="2448141" cy="999641"/>
            <a:chOff x="9009756" y="1892340"/>
            <a:chExt cx="2448141" cy="999641"/>
          </a:xfrm>
        </p:grpSpPr>
        <p:pic>
          <p:nvPicPr>
            <p:cNvPr id="2050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009756" y="18923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162156" y="20447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314556" y="21971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466956" y="23495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http://bair.berkeley.edu/static/blog/rllib/im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4" t="-680" r="-655" b="18390"/>
          <a:stretch/>
        </p:blipFill>
        <p:spPr bwMode="auto">
          <a:xfrm>
            <a:off x="8818869" y="3341314"/>
            <a:ext cx="2487919" cy="136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527721" y="2786187"/>
            <a:ext cx="32598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Intellilight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Wei,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.;Zheng,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G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.;Yao,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andLi,Z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 2018.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27721" y="4657724"/>
            <a:ext cx="25236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Colight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Wei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Xu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and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Li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 2019b. </a:t>
            </a:r>
          </a:p>
        </p:txBody>
      </p:sp>
    </p:spTree>
    <p:extLst>
      <p:ext uri="{BB962C8B-B14F-4D97-AF65-F5344CB8AC3E}">
        <p14:creationId xmlns:p14="http://schemas.microsoft.com/office/powerpoint/2010/main" val="396508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 Issues that are hard to apply RL in large-scale network</a:t>
            </a:r>
          </a:p>
          <a:p>
            <a:pPr lvl="1"/>
            <a:r>
              <a:rPr lang="en-US" altLang="ko-KR" dirty="0" err="1"/>
              <a:t>Uni</a:t>
            </a:r>
            <a:r>
              <a:rPr lang="en-US" altLang="ko-KR" dirty="0"/>
              <a:t>-intersection related reward system</a:t>
            </a:r>
          </a:p>
          <a:p>
            <a:pPr lvl="1"/>
            <a:r>
              <a:rPr lang="en-US" altLang="ko-KR" dirty="0"/>
              <a:t>Few reward design for direct coordination</a:t>
            </a:r>
          </a:p>
          <a:p>
            <a:pPr lvl="1"/>
            <a:r>
              <a:rPr lang="en-US" altLang="ko-KR" dirty="0"/>
              <a:t>Current RL method includes infeasible features in the states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Decentralized Approach based on RL</a:t>
            </a:r>
          </a:p>
          <a:p>
            <a:pPr lvl="1"/>
            <a:r>
              <a:rPr lang="en-US" altLang="ko-KR" dirty="0"/>
              <a:t>Considering both scalability and coordination</a:t>
            </a:r>
          </a:p>
          <a:p>
            <a:pPr lvl="1"/>
            <a:r>
              <a:rPr lang="en-US" altLang="ko-KR" dirty="0"/>
              <a:t>Decentralized agent network</a:t>
            </a:r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026" name="Picture 2" descr="https://ml2blogpost.s3.ap-northeast-2.amazonaws.com/imgs_taemin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7" r="30374" b="21344"/>
          <a:stretch/>
        </p:blipFill>
        <p:spPr bwMode="auto">
          <a:xfrm>
            <a:off x="7331344" y="3205610"/>
            <a:ext cx="3502617" cy="130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731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MPLight</a:t>
            </a:r>
            <a:endParaRPr lang="en-US" altLang="ko-KR" dirty="0"/>
          </a:p>
          <a:p>
            <a:pPr lvl="1"/>
            <a:r>
              <a:rPr lang="en-US" altLang="ko-KR" dirty="0"/>
              <a:t>Utilizing simple features that are feasible in the real world &lt;- overcome infeasibility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Sharing parameters of intersections &lt;- overcome scalability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sharing all the parameters naively  inferior performance because of having different structures each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applying the control of large flow to the system with little traffic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Following similar control logic and enhancing the speed of learning by sharing their learned knowledge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base model, ‘FRAP’</a:t>
            </a:r>
          </a:p>
          <a:p>
            <a:pPr lvl="1"/>
            <a:r>
              <a:rPr lang="en-US" altLang="ko-KR" dirty="0"/>
              <a:t>Integrating the concept of “pressure” into reward design for coordination</a:t>
            </a:r>
          </a:p>
          <a:p>
            <a:pPr lvl="2"/>
            <a:r>
              <a:rPr lang="en-US" altLang="ko-KR" dirty="0"/>
              <a:t>Derived from ‘max pressure control theory’, aimed at the global throughput in the area</a:t>
            </a:r>
          </a:p>
          <a:p>
            <a:pPr lvl="2"/>
            <a:r>
              <a:rPr lang="en-US" altLang="ko-KR" dirty="0"/>
              <a:t>Balancing the distribution of vehicle by minimizing the pressure and maximizing the throughput 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pressure: discrepancy of the number of vehicles inflow and outflow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Decentralized agent based on Deep Q-Network &lt;- overcome coordination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92" y="3814463"/>
            <a:ext cx="2885947" cy="11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05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57C236-51DB-42A1-86EA-43B56154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00" y="1795556"/>
            <a:ext cx="4708438" cy="236499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B3EBE08-D0A8-4BB7-BCEE-8E114DF2373D}"/>
              </a:ext>
            </a:extLst>
          </p:cNvPr>
          <p:cNvSpPr/>
          <p:nvPr/>
        </p:nvSpPr>
        <p:spPr>
          <a:xfrm>
            <a:off x="8380601" y="205545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8ED06C-6979-44A4-89BB-CEE0B3720658}"/>
              </a:ext>
            </a:extLst>
          </p:cNvPr>
          <p:cNvSpPr/>
          <p:nvPr/>
        </p:nvSpPr>
        <p:spPr>
          <a:xfrm>
            <a:off x="9631902" y="227348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391B64-3215-4E4E-B5E0-41DC5D0CD15D}"/>
              </a:ext>
            </a:extLst>
          </p:cNvPr>
          <p:cNvCxnSpPr>
            <a:stCxn id="10" idx="7"/>
            <a:endCxn id="11" idx="2"/>
          </p:cNvCxnSpPr>
          <p:nvPr/>
        </p:nvCxnSpPr>
        <p:spPr>
          <a:xfrm>
            <a:off x="8702822" y="2114429"/>
            <a:ext cx="929080" cy="360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3E5C489-A7E4-4DFD-B90D-64C9E72C088C}"/>
              </a:ext>
            </a:extLst>
          </p:cNvPr>
          <p:cNvSpPr/>
          <p:nvPr/>
        </p:nvSpPr>
        <p:spPr>
          <a:xfrm>
            <a:off x="8738391" y="227348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989AF0-92B2-422E-BEDD-9FF2B6F58BE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514069" y="2474824"/>
            <a:ext cx="224322" cy="9460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3DA1B69-02B7-4DB8-B169-F28493E384A9}"/>
              </a:ext>
            </a:extLst>
          </p:cNvPr>
          <p:cNvSpPr/>
          <p:nvPr/>
        </p:nvSpPr>
        <p:spPr>
          <a:xfrm>
            <a:off x="8191848" y="336185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FRAP architecture(base model)</a:t>
                </a:r>
              </a:p>
              <a:p>
                <a:pPr lvl="1"/>
                <a:r>
                  <a:rPr lang="en-US" altLang="ko-KR" dirty="0"/>
                  <a:t>Flipping and Rotation and considers All phase Configuration</a:t>
                </a:r>
              </a:p>
              <a:p>
                <a:pPr lvl="1"/>
                <a:r>
                  <a:rPr lang="en-US" altLang="ko-KR" dirty="0"/>
                  <a:t>Focus on the relation between different traffic movement</a:t>
                </a:r>
              </a:p>
              <a:p>
                <a:pPr lvl="2"/>
                <a:r>
                  <a:rPr lang="en-US" altLang="ko-KR" dirty="0"/>
                  <a:t>Reduction of exploration space by rotating and flipping</a:t>
                </a:r>
              </a:p>
              <a:p>
                <a:pPr lvl="2"/>
                <a:r>
                  <a:rPr lang="en-US" altLang="ko-KR" dirty="0"/>
                  <a:t>Current model need 8phases experience to learn in the same state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By rotating and flipping, Reduces needed experience in 1/8 scale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Adapting different intersection structure easily by two principles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Principles of competition: Larger traffic indicates higher demand for ‘green’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Principles of invariance: signal control should be invariant to symmetries such as rotating and flipping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Prediction of phase score into tree stages(for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traffic movement)</a:t>
                </a:r>
              </a:p>
              <a:p>
                <a:pPr lvl="2"/>
                <a:r>
                  <a:rPr lang="en-US" altLang="ko-KR" dirty="0"/>
                  <a:t>Phase demand modeling: features from both current phase and # of vehicles through 2 fc-layers </a:t>
                </a:r>
              </a:p>
              <a:p>
                <a:pPr lvl="2"/>
                <a:r>
                  <a:rPr lang="en-US" altLang="ko-KR" dirty="0"/>
                  <a:t>Phase pair representation: the score of a phase depends on its competition with the other phase</a:t>
                </a:r>
              </a:p>
              <a:p>
                <a:pPr lvl="2"/>
                <a:r>
                  <a:rPr lang="en-US" altLang="ko-KR" dirty="0"/>
                  <a:t>Phase pair competition: predicted score of a phase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over all its opponents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2D212F8-2689-4A96-99CC-E74F3D325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244" y="4079204"/>
            <a:ext cx="2480142" cy="22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A0109DB-4112-4A65-AD63-1297B00C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8" y="2383350"/>
            <a:ext cx="8781036" cy="36051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D6D56B-65FB-4389-B07B-243CDE4A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790" y="2687300"/>
            <a:ext cx="2829320" cy="31817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F20248-30C2-4336-97F2-92788820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8FDCE-B465-4A7B-954C-35E7067D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FRAP Network (Prediction of phase score into three stages)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0722F5-0588-4A73-8AC1-7C95D9CDC85F}"/>
              </a:ext>
            </a:extLst>
          </p:cNvPr>
          <p:cNvSpPr/>
          <p:nvPr/>
        </p:nvSpPr>
        <p:spPr>
          <a:xfrm>
            <a:off x="344926" y="2484699"/>
            <a:ext cx="1832714" cy="135864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58E5C1-5E86-4384-A0E5-A8F09516ABE9}"/>
              </a:ext>
            </a:extLst>
          </p:cNvPr>
          <p:cNvSpPr/>
          <p:nvPr/>
        </p:nvSpPr>
        <p:spPr>
          <a:xfrm>
            <a:off x="305810" y="4274157"/>
            <a:ext cx="2027308" cy="14890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1DA2C-339C-47B5-BD1A-ECD09DB75061}"/>
              </a:ext>
            </a:extLst>
          </p:cNvPr>
          <p:cNvSpPr txBox="1"/>
          <p:nvPr/>
        </p:nvSpPr>
        <p:spPr>
          <a:xfrm>
            <a:off x="-8390" y="3811381"/>
            <a:ext cx="137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Competing Phase Demand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64571" y="2574181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56182" y="2925032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50221" y="2882928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53" y="1978055"/>
            <a:ext cx="95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# of vehicles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92" y="2243409"/>
            <a:ext cx="108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Current phase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>
            <a:cxnSpLocks/>
            <a:stCxn id="12" idx="3"/>
            <a:endCxn id="9" idx="2"/>
          </p:cNvCxnSpPr>
          <p:nvPr/>
        </p:nvCxnSpPr>
        <p:spPr>
          <a:xfrm>
            <a:off x="1108338" y="2381909"/>
            <a:ext cx="247844" cy="610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8" idx="2"/>
          </p:cNvCxnSpPr>
          <p:nvPr/>
        </p:nvCxnSpPr>
        <p:spPr>
          <a:xfrm>
            <a:off x="1078697" y="2116555"/>
            <a:ext cx="285874" cy="524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28609" y="2372198"/>
            <a:ext cx="11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Phase demand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>
            <a:stCxn id="28" idx="1"/>
            <a:endCxn id="10" idx="6"/>
          </p:cNvCxnSpPr>
          <p:nvPr/>
        </p:nvCxnSpPr>
        <p:spPr>
          <a:xfrm flipH="1">
            <a:off x="2076477" y="2510698"/>
            <a:ext cx="552132" cy="43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AF6C6C-4481-43BE-9C4B-8FD3F0097318}"/>
              </a:ext>
            </a:extLst>
          </p:cNvPr>
          <p:cNvSpPr txBox="1"/>
          <p:nvPr/>
        </p:nvSpPr>
        <p:spPr>
          <a:xfrm>
            <a:off x="3973915" y="2207700"/>
            <a:ext cx="1285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Check Conflicting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00169E-3E5D-429E-A7F4-82F69404FAC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492015" y="2346200"/>
            <a:ext cx="481900" cy="68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48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 Deep Q-Network</a:t>
                </a:r>
              </a:p>
              <a:p>
                <a:pPr lvl="1"/>
                <a:r>
                  <a:rPr lang="en-US" altLang="ko-KR" dirty="0"/>
                  <a:t>Value-based learning(Q learning), Epsilon-greedy</a:t>
                </a:r>
              </a:p>
              <a:p>
                <a:pPr lvl="1"/>
                <a:r>
                  <a:rPr lang="en-US" altLang="ko-KR" dirty="0"/>
                  <a:t>Loss function that compare fixed target Q and approximated local Q </a:t>
                </a:r>
                <a:r>
                  <a:rPr lang="en-US" altLang="ko-KR" dirty="0" smtClean="0"/>
                  <a:t>(by bellman equation)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fNam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Soft update the target Q network(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) periodically</a:t>
                </a:r>
              </a:p>
              <a:p>
                <a:pPr lvl="1"/>
                <a:r>
                  <a:rPr lang="en-US" altLang="ko-KR" dirty="0"/>
                  <a:t>Use experience replay for updating Q</a:t>
                </a:r>
                <a:br>
                  <a:rPr lang="en-US" altLang="ko-KR" dirty="0"/>
                </a:br>
                <a:r>
                  <a:rPr lang="en-US" altLang="ko-KR" dirty="0"/>
                  <a:t>- Using on-policy make the data highly correlated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by using</a:t>
                </a:r>
                <a:r>
                  <a:rPr lang="en-US" altLang="ko-KR" dirty="0"/>
                  <a:t> replay, uniformly random sample</a:t>
                </a:r>
                <a:br>
                  <a:rPr lang="en-US" altLang="ko-KR" dirty="0"/>
                </a:br>
                <a:r>
                  <a:rPr lang="en-US" altLang="ko-KR" dirty="0"/>
                  <a:t>- Disadvantage: using much memory during the learning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18" y="4399951"/>
            <a:ext cx="4987940" cy="17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5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300"/>
            <a:ext cx="10058400" cy="1450757"/>
          </a:xfrm>
        </p:spPr>
        <p:txBody>
          <a:bodyPr/>
          <a:lstStyle/>
          <a:p>
            <a:r>
              <a:rPr lang="en-US" altLang="ko-KR" dirty="0"/>
              <a:t>Approach: DQN Agent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</p:spPr>
            <p:txBody>
              <a:bodyPr/>
              <a:lstStyle/>
              <a:p>
                <a:r>
                  <a:rPr lang="en-US" altLang="ko-KR" dirty="0"/>
                  <a:t>  Reinforcement Learning Structure(Deep Q-Network)</a:t>
                </a:r>
              </a:p>
              <a:p>
                <a:pPr lvl="1"/>
                <a:r>
                  <a:rPr lang="en-US" altLang="ko-KR" dirty="0"/>
                  <a:t>Observation</a:t>
                </a:r>
              </a:p>
              <a:p>
                <a:pPr lvl="2"/>
                <a:r>
                  <a:rPr lang="en-US" altLang="ko-KR" dirty="0"/>
                  <a:t>Current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Pressure of the 12 traffic movements</a:t>
                </a:r>
                <a:br>
                  <a:rPr lang="en-US" altLang="ko-KR" dirty="0"/>
                </a:br>
                <a:r>
                  <a:rPr lang="en-US" altLang="ko-KR" dirty="0"/>
                  <a:t>- fewer movements </a:t>
                </a:r>
                <a:r>
                  <a:rPr lang="en-US" altLang="ko-KR" dirty="0">
                    <a:sym typeface="Wingdings" panose="05000000000000000000" pitchFamily="2" charset="2"/>
                  </a:rPr>
                  <a:t>-&gt; zero-padded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Action(every 10s)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Choose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among the 8 candidate phases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Not choosing all the phase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Select the phase based on Max Pressure Control Law(FRAP)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Reward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Difference between the sum of queueing vehicles inflows and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the sum of queueing vehicles outflow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 by maximizing the reward, agent will try to stabilize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  <a:blipFill>
                <a:blip r:embed="rId2"/>
                <a:stretch>
                  <a:fillRect l="-2510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11" y="2497001"/>
            <a:ext cx="5134176" cy="2669105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13" idx="2"/>
          </p:cNvCxnSpPr>
          <p:nvPr/>
        </p:nvCxnSpPr>
        <p:spPr>
          <a:xfrm flipH="1" flipV="1">
            <a:off x="7619287" y="4461164"/>
            <a:ext cx="879968" cy="820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4841" y="5220293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Super Agent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46446" y="2793053"/>
            <a:ext cx="1545682" cy="166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𝑖𝑛𝑡𝑒𝑟𝑠𝑒𝑐𝑡𝑖𝑜𝑛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blipFill>
                <a:blip r:embed="rId4"/>
                <a:stretch>
                  <a:fillRect l="-139" r="-416" b="-3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8334376" y="3007190"/>
            <a:ext cx="1591590" cy="56623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34815" y="3956566"/>
            <a:ext cx="1574373" cy="7187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8" idx="3"/>
          </p:cNvCxnSpPr>
          <p:nvPr/>
        </p:nvCxnSpPr>
        <p:spPr>
          <a:xfrm flipH="1">
            <a:off x="9925966" y="2524447"/>
            <a:ext cx="739699" cy="7658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3"/>
          </p:cNvCxnSpPr>
          <p:nvPr/>
        </p:nvCxnSpPr>
        <p:spPr>
          <a:xfrm flipH="1">
            <a:off x="9909188" y="2524447"/>
            <a:ext cx="739699" cy="1791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16733" y="2155115"/>
            <a:ext cx="8643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Agents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72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Parameter Sharing</a:t>
                </a:r>
              </a:p>
              <a:p>
                <a:pPr lvl="1"/>
                <a:r>
                  <a:rPr lang="en-US" altLang="ko-KR" dirty="0"/>
                  <a:t> All parameters shared among all the agents (Observation data sharing)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One intersection can get data from all the other intersections’ experience replay</a:t>
                </a:r>
              </a:p>
              <a:p>
                <a:r>
                  <a:rPr lang="en-US" altLang="ko-KR" dirty="0"/>
                  <a:t> Setting (Synthetic data on a 4x4 network)</a:t>
                </a:r>
              </a:p>
              <a:p>
                <a:pPr lvl="1"/>
                <a:r>
                  <a:rPr lang="en-US" altLang="ko-KR" dirty="0"/>
                  <a:t>After the designated phase, 3s yellow signal</a:t>
                </a:r>
                <a:br>
                  <a:rPr lang="en-US" altLang="ko-KR" dirty="0"/>
                </a:br>
                <a:r>
                  <a:rPr lang="en-US" altLang="ko-KR" dirty="0"/>
                  <a:t>and 2s all red time are followed</a:t>
                </a:r>
              </a:p>
              <a:p>
                <a:pPr lvl="1"/>
                <a:r>
                  <a:rPr lang="en-US" altLang="ko-KR" dirty="0"/>
                  <a:t>Bi-directional and dynamic flows</a:t>
                </a:r>
                <a:br>
                  <a:rPr lang="en-US" altLang="ko-KR" dirty="0"/>
                </a:br>
                <a:r>
                  <a:rPr lang="en-US" altLang="ko-KR" dirty="0"/>
                  <a:t>- Flat(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=0.6)</a:t>
                </a:r>
                <a:br>
                  <a:rPr lang="en-US" altLang="ko-KR" dirty="0"/>
                </a:br>
                <a:r>
                  <a:rPr lang="en-US" altLang="ko-KR" dirty="0"/>
                  <a:t>- Peak(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=0.3)</a:t>
                </a:r>
              </a:p>
              <a:p>
                <a:pPr lvl="1"/>
                <a:r>
                  <a:rPr lang="en-US" altLang="ko-KR" dirty="0"/>
                  <a:t>Turning Ratio</a:t>
                </a:r>
                <a:br>
                  <a:rPr lang="en-US" altLang="ko-KR" dirty="0"/>
                </a:br>
                <a:r>
                  <a:rPr lang="en-US" altLang="ko-KR" dirty="0"/>
                  <a:t>- 60% Straight, 30% Right, 10% Left &lt;-real world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64" y="3054570"/>
            <a:ext cx="5037616" cy="28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Setting (Real-world data)</a:t>
            </a:r>
          </a:p>
          <a:p>
            <a:pPr lvl="1"/>
            <a:r>
              <a:rPr lang="en-US" altLang="ko-KR" dirty="0"/>
              <a:t>Road network of Manhattan, multiplied volume of taxi data</a:t>
            </a:r>
          </a:p>
          <a:p>
            <a:pPr lvl="1"/>
            <a:r>
              <a:rPr lang="en-US" altLang="ko-KR" dirty="0"/>
              <a:t>2510 traffic lights</a:t>
            </a:r>
          </a:p>
          <a:p>
            <a:r>
              <a:rPr lang="en-US" altLang="ko-KR" dirty="0"/>
              <a:t> Evaluation Metrics</a:t>
            </a:r>
          </a:p>
          <a:p>
            <a:pPr lvl="1"/>
            <a:r>
              <a:rPr lang="en-US" altLang="ko-KR" dirty="0"/>
              <a:t>Travel time: Average travel time of all vehicles in the system</a:t>
            </a:r>
            <a:br>
              <a:rPr lang="en-US" altLang="ko-KR" dirty="0"/>
            </a:br>
            <a:r>
              <a:rPr lang="en-US" altLang="ko-KR" dirty="0"/>
              <a:t>- To evaluate the performance of the signal control method in transportation</a:t>
            </a:r>
          </a:p>
          <a:p>
            <a:pPr lvl="1"/>
            <a:r>
              <a:rPr lang="en-US" altLang="ko-KR" dirty="0"/>
              <a:t>Throughput: the number of completed  trips</a:t>
            </a:r>
            <a:br>
              <a:rPr lang="en-US" altLang="ko-KR" dirty="0"/>
            </a:br>
            <a:r>
              <a:rPr lang="en-US" altLang="ko-KR" dirty="0"/>
              <a:t>- If the throughput is high, indicates better control strategy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11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ECEA085-F68B-4761-819B-1685364E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" y="3735820"/>
            <a:ext cx="4014952" cy="19240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Performance Comparison</a:t>
            </a:r>
          </a:p>
          <a:p>
            <a:pPr lvl="1"/>
            <a:r>
              <a:rPr lang="en-US" altLang="ko-KR" dirty="0"/>
              <a:t>Travel time is reduced 19.20%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pPr lvl="1"/>
            <a:r>
              <a:rPr lang="en-US" altLang="ko-KR" dirty="0"/>
              <a:t>Throughput is increased 3%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r>
              <a:rPr lang="en-US" altLang="ko-KR" dirty="0"/>
              <a:t> Best performance compared to other RL method and Pressure control system(4x4)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69" y="3301802"/>
            <a:ext cx="8176036" cy="256729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0545100" y="5298932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545100" y="5573759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074344" y="5080210"/>
            <a:ext cx="536262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074344" y="5565467"/>
            <a:ext cx="536262" cy="207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7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TOD Control (Time of Day), Pre-time, Fix time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일 시간대 별로 사용자가 입력한 신호 시간에 따라 매일 반복하여 신호를 제어하는 것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안정된 도로에서 효율이 높고</a:t>
            </a:r>
            <a:r>
              <a:rPr lang="en-US" altLang="ko-KR" dirty="0"/>
              <a:t>, </a:t>
            </a:r>
            <a:r>
              <a:rPr lang="ko-KR" altLang="en-US" dirty="0"/>
              <a:t>요일 별 혹은 일 별 교통 </a:t>
            </a:r>
            <a:r>
              <a:rPr lang="ko-KR" altLang="en-US" dirty="0" err="1"/>
              <a:t>변동량이</a:t>
            </a:r>
            <a:r>
              <a:rPr lang="ko-KR" altLang="en-US" dirty="0"/>
              <a:t> 적으면 효율적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복잡한 도로에서 효율이 낮음</a:t>
            </a:r>
            <a:endParaRPr lang="en-US" altLang="ko-KR" dirty="0"/>
          </a:p>
          <a:p>
            <a:pPr lvl="2"/>
            <a:r>
              <a:rPr lang="ko-KR" altLang="en-US" dirty="0"/>
              <a:t>사용자의 사전 조사 및 검증이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적합 주기</a:t>
            </a:r>
            <a:r>
              <a:rPr lang="en-US" altLang="ko-KR" dirty="0"/>
              <a:t>, </a:t>
            </a:r>
            <a:r>
              <a:rPr lang="ko-KR" altLang="en-US" dirty="0"/>
              <a:t>녹색 시간</a:t>
            </a:r>
            <a:r>
              <a:rPr lang="en-US" altLang="ko-KR" dirty="0"/>
              <a:t>, Offset</a:t>
            </a:r>
            <a:r>
              <a:rPr lang="ko-KR" altLang="en-US" dirty="0"/>
              <a:t>을 준비한 후 설정된 신호 시간으로 운영</a:t>
            </a:r>
            <a:endParaRPr lang="en-US" altLang="ko-KR" dirty="0"/>
          </a:p>
          <a:p>
            <a:pPr lvl="1"/>
            <a:r>
              <a:rPr lang="ko-KR" altLang="en-US" dirty="0"/>
              <a:t>가로 축</a:t>
            </a:r>
            <a:r>
              <a:rPr lang="en-US" altLang="ko-KR" dirty="0"/>
              <a:t>, </a:t>
            </a:r>
            <a:r>
              <a:rPr lang="ko-KR" altLang="en-US" dirty="0"/>
              <a:t>지역 별로 유사 교통 패턴을 갖는 경우 </a:t>
            </a:r>
            <a:r>
              <a:rPr lang="en-US" altLang="ko-KR" dirty="0"/>
              <a:t>‘</a:t>
            </a:r>
            <a:r>
              <a:rPr lang="ko-KR" altLang="en-US" dirty="0"/>
              <a:t>교차로 </a:t>
            </a:r>
            <a:r>
              <a:rPr lang="en-US" altLang="ko-KR" dirty="0"/>
              <a:t>group’ </a:t>
            </a:r>
            <a:r>
              <a:rPr lang="ko-KR" altLang="en-US" dirty="0"/>
              <a:t>편성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교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차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로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양끝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>
                              <a:latin typeface="Cambria Math" panose="02040503050406030204" pitchFamily="18" charset="0"/>
                            </a:rPr>
                            <m:t>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거리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주행차량속도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48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Scalability Analysis</a:t>
            </a:r>
          </a:p>
          <a:p>
            <a:pPr lvl="1"/>
            <a:r>
              <a:rPr lang="en-US" altLang="ko-KR" dirty="0"/>
              <a:t>Evaluate the method with other baselines under Manhattan, 2500 signalized intersection</a:t>
            </a:r>
          </a:p>
          <a:p>
            <a:pPr lvl="1"/>
            <a:r>
              <a:rPr lang="en-US" altLang="ko-KR" dirty="0"/>
              <a:t>Compared to other methods, </a:t>
            </a:r>
            <a:r>
              <a:rPr lang="en-US" altLang="ko-KR" dirty="0" err="1"/>
              <a:t>MPLight</a:t>
            </a:r>
            <a:r>
              <a:rPr lang="en-US" altLang="ko-KR" dirty="0"/>
              <a:t> handle traffic signal more effectively and efficiently</a:t>
            </a:r>
          </a:p>
          <a:p>
            <a:r>
              <a:rPr lang="en-US" altLang="ko-KR" dirty="0"/>
              <a:t> Impact of Pressure-based Design(Manhattan)</a:t>
            </a:r>
          </a:p>
          <a:p>
            <a:pPr lvl="1"/>
            <a:r>
              <a:rPr lang="en-US" altLang="ko-KR" dirty="0"/>
              <a:t>Evaluate the performance of RL-based method with and without ‘pressure’.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19" y="3642296"/>
            <a:ext cx="3570692" cy="2667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85" y="3642296"/>
            <a:ext cx="3344203" cy="18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5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&amp; 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Impact of Parameter Sharing (Super Agent)</a:t>
            </a:r>
          </a:p>
          <a:p>
            <a:pPr lvl="1"/>
            <a:r>
              <a:rPr lang="en-US" altLang="ko-KR" dirty="0"/>
              <a:t>Parameter sharing enables our model to converge faster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Effectiveness of parameter sharing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Conclusion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Need more elaborate design for coordination and cooperation among neighboring intersection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MetaLight</a:t>
            </a:r>
            <a:r>
              <a:rPr lang="en-US" altLang="ko-KR" dirty="0" smtClean="0">
                <a:sym typeface="Wingdings" panose="05000000000000000000" pitchFamily="2" charset="2"/>
              </a:rPr>
              <a:t>(Faster Learning)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Multi-agent learning(scalable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898" y="1953921"/>
            <a:ext cx="2861698" cy="12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2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560DC-09DC-4AA5-BDEE-80C5DB92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99D9-0AD1-4600-A03A-61887E61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783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Opinion</a:t>
            </a:r>
          </a:p>
          <a:p>
            <a:pPr lvl="1"/>
            <a:r>
              <a:rPr lang="ko-KR" altLang="en-US" dirty="0" smtClean="0"/>
              <a:t>다른 </a:t>
            </a:r>
            <a:r>
              <a:rPr lang="en-US" altLang="ko-KR" dirty="0" smtClean="0"/>
              <a:t>traffic light</a:t>
            </a:r>
            <a:r>
              <a:rPr lang="ko-KR" altLang="en-US" dirty="0" smtClean="0"/>
              <a:t>가 추가 되었을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 시키려면 </a:t>
            </a:r>
            <a:r>
              <a:rPr lang="ko-KR" altLang="en-US" dirty="0" err="1" smtClean="0"/>
              <a:t>오래걸릴</a:t>
            </a:r>
            <a:r>
              <a:rPr lang="ko-KR" altLang="en-US" dirty="0" smtClean="0"/>
              <a:t> 것 </a:t>
            </a:r>
            <a:r>
              <a:rPr lang="en-US" altLang="ko-KR" dirty="0" smtClean="0"/>
              <a:t>(State</a:t>
            </a:r>
            <a:r>
              <a:rPr lang="ko-KR" altLang="en-US" dirty="0" smtClean="0"/>
              <a:t>가 너무 많음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결국 </a:t>
            </a:r>
            <a:r>
              <a:rPr lang="en-US" altLang="ko-KR" dirty="0" smtClean="0"/>
              <a:t>Coordinate</a:t>
            </a:r>
            <a:r>
              <a:rPr lang="ko-KR" altLang="en-US" dirty="0" smtClean="0"/>
              <a:t>라기 보단 모든 상황을 보고 자신에게 최적인 것만 학습할 뿐</a:t>
            </a:r>
            <a:endParaRPr lang="en-US" altLang="ko-KR" dirty="0" smtClean="0"/>
          </a:p>
          <a:p>
            <a:r>
              <a:rPr lang="en-US" altLang="ko-KR" dirty="0" smtClean="0"/>
              <a:t>Improvement </a:t>
            </a:r>
            <a:r>
              <a:rPr lang="en-US" altLang="ko-KR" dirty="0"/>
              <a:t>Proposal</a:t>
            </a:r>
          </a:p>
          <a:p>
            <a:pPr lvl="1"/>
            <a:r>
              <a:rPr lang="ko-KR" altLang="en-US" dirty="0"/>
              <a:t>기존의 실험 구성</a:t>
            </a:r>
            <a:endParaRPr lang="en-US" altLang="ko-KR" dirty="0"/>
          </a:p>
          <a:p>
            <a:pPr lvl="1"/>
            <a:r>
              <a:rPr lang="ko-KR" altLang="en-US" dirty="0"/>
              <a:t>논문과의 비교와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우선 해야할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Traci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받아오기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Tensorboard</a:t>
            </a:r>
            <a:r>
              <a:rPr lang="ko-KR" altLang="en-US" dirty="0" smtClean="0"/>
              <a:t>로 넘어가는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파일 생성 위치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로 획일화 및 구분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FRAP </a:t>
            </a:r>
            <a:r>
              <a:rPr lang="ko-KR" altLang="en-US" dirty="0" smtClean="0"/>
              <a:t>모델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Traffic Light Phase </a:t>
            </a:r>
            <a:r>
              <a:rPr lang="ko-KR" altLang="en-US" dirty="0" smtClean="0"/>
              <a:t>정립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U-turn connection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526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56364" cy="4023360"/>
          </a:xfrm>
        </p:spPr>
        <p:txBody>
          <a:bodyPr/>
          <a:lstStyle/>
          <a:p>
            <a:r>
              <a:rPr lang="ko-KR" altLang="en-US" dirty="0"/>
              <a:t> 공통 주기</a:t>
            </a:r>
            <a:r>
              <a:rPr lang="en-US" altLang="ko-KR" dirty="0"/>
              <a:t>: 90s (1 time step: 90s)</a:t>
            </a:r>
            <a:br>
              <a:rPr lang="en-US" altLang="ko-KR" dirty="0"/>
            </a:br>
            <a:r>
              <a:rPr lang="en-US" altLang="ko-KR" dirty="0"/>
              <a:t>- simulation Step: 1s</a:t>
            </a:r>
            <a:br>
              <a:rPr lang="en-US" altLang="ko-KR" dirty="0"/>
            </a:br>
            <a:r>
              <a:rPr lang="en-US" altLang="ko-KR" dirty="0"/>
              <a:t>- target update</a:t>
            </a:r>
            <a:r>
              <a:rPr lang="ko-KR" altLang="en-US" dirty="0"/>
              <a:t> </a:t>
            </a:r>
            <a:r>
              <a:rPr lang="en-US" altLang="ko-KR" dirty="0"/>
              <a:t>period: every</a:t>
            </a:r>
            <a:r>
              <a:rPr lang="ko-KR" altLang="en-US" dirty="0"/>
              <a:t> </a:t>
            </a:r>
            <a:r>
              <a:rPr lang="en-US" altLang="ko-KR" dirty="0"/>
              <a:t>10 time steps(900s)</a:t>
            </a:r>
          </a:p>
          <a:p>
            <a:r>
              <a:rPr lang="en-US" altLang="ko-KR" dirty="0"/>
              <a:t> State</a:t>
            </a:r>
          </a:p>
          <a:p>
            <a:pPr lvl="1"/>
            <a:r>
              <a:rPr lang="en-US" altLang="ko-KR" dirty="0"/>
              <a:t>Junction B1, B2</a:t>
            </a:r>
            <a:r>
              <a:rPr lang="ko-KR" altLang="en-US" dirty="0"/>
              <a:t>의 </a:t>
            </a:r>
            <a:r>
              <a:rPr lang="en-US" altLang="ko-KR" dirty="0"/>
              <a:t>lane</a:t>
            </a:r>
            <a:r>
              <a:rPr lang="ko-KR" altLang="en-US" dirty="0"/>
              <a:t>별 정지한 차량의 수와 총 차량의 수 </a:t>
            </a:r>
            <a:r>
              <a:rPr lang="en-US" altLang="ko-KR" dirty="0"/>
              <a:t>(B1: 30lanes, B2:28lanes) </a:t>
            </a: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endParaRPr lang="en-US" altLang="ko-KR" dirty="0"/>
          </a:p>
          <a:p>
            <a:pPr lvl="1"/>
            <a:r>
              <a:rPr lang="en-US" altLang="ko-KR" dirty="0" err="1"/>
              <a:t>lightMatrix</a:t>
            </a:r>
            <a:r>
              <a:rPr lang="en-US" altLang="ko-KR" dirty="0"/>
              <a:t>: B1</a:t>
            </a:r>
            <a:r>
              <a:rPr lang="ko-KR" altLang="en-US" dirty="0"/>
              <a:t>과 </a:t>
            </a:r>
            <a:r>
              <a:rPr lang="en-US" altLang="ko-KR" dirty="0"/>
              <a:t>B2</a:t>
            </a:r>
            <a:r>
              <a:rPr lang="ko-KR" altLang="en-US" dirty="0"/>
              <a:t>의 </a:t>
            </a:r>
            <a:r>
              <a:rPr lang="en-US" altLang="ko-KR" dirty="0"/>
              <a:t>phase (3</a:t>
            </a:r>
            <a:r>
              <a:rPr lang="ko-KR" altLang="en-US" dirty="0"/>
              <a:t>초 </a:t>
            </a:r>
            <a:r>
              <a:rPr lang="en-US" altLang="ko-KR" dirty="0"/>
              <a:t>duration</a:t>
            </a:r>
            <a:r>
              <a:rPr lang="ko-KR" altLang="en-US" dirty="0"/>
              <a:t>을 가진 </a:t>
            </a:r>
            <a:r>
              <a:rPr lang="en-US" altLang="ko-KR" dirty="0"/>
              <a:t>phase data</a:t>
            </a:r>
            <a:r>
              <a:rPr lang="ko-KR" altLang="en-US" dirty="0"/>
              <a:t>가 </a:t>
            </a:r>
            <a:r>
              <a:rPr lang="en-US" altLang="ko-KR" dirty="0"/>
              <a:t>state</a:t>
            </a:r>
            <a:r>
              <a:rPr lang="ko-KR" altLang="en-US" dirty="0"/>
              <a:t>로 존재하지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Action </a:t>
            </a:r>
            <a:br>
              <a:rPr lang="en-US" altLang="ko-KR" dirty="0"/>
            </a:br>
            <a:r>
              <a:rPr lang="en-US" altLang="ko-KR" dirty="0"/>
              <a:t>- Junction B2</a:t>
            </a:r>
            <a:r>
              <a:rPr lang="ko-KR" altLang="en-US" dirty="0"/>
              <a:t>가 </a:t>
            </a:r>
            <a:r>
              <a:rPr lang="en-US" altLang="ko-KR" dirty="0"/>
              <a:t>Agent </a:t>
            </a:r>
            <a:r>
              <a:rPr lang="en-US" altLang="ko-KR" dirty="0">
                <a:sym typeface="Wingdings" panose="05000000000000000000" pitchFamily="2" charset="2"/>
              </a:rPr>
              <a:t> B2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Phase Duration </a:t>
            </a:r>
            <a:r>
              <a:rPr lang="ko-KR" altLang="en-US" dirty="0">
                <a:sym typeface="Wingdings" panose="05000000000000000000" pitchFamily="2" charset="2"/>
              </a:rPr>
              <a:t>조정</a:t>
            </a:r>
            <a:endParaRPr lang="en-US" altLang="ko-KR" dirty="0"/>
          </a:p>
          <a:p>
            <a:pPr lvl="1"/>
            <a:r>
              <a:rPr lang="en-US" altLang="ko-KR" dirty="0"/>
              <a:t>phase1_duration: </a:t>
            </a:r>
            <a:r>
              <a:rPr lang="en-US" altLang="ko-KR" dirty="0" err="1"/>
              <a:t>GGGGGggrrrrrrrGGGGGggrrrrrrr</a:t>
            </a:r>
            <a:r>
              <a:rPr lang="en-US" altLang="ko-KR" dirty="0"/>
              <a:t> (Min: 20s, Max: 64s, yellow light:6s)</a:t>
            </a:r>
          </a:p>
          <a:p>
            <a:pPr lvl="1"/>
            <a:r>
              <a:rPr lang="en-US" altLang="ko-KR" dirty="0"/>
              <a:t>phase2_duration: </a:t>
            </a:r>
            <a:r>
              <a:rPr lang="en-US" altLang="ko-KR" dirty="0" err="1"/>
              <a:t>rrrrrrrGGGGGggrrrrrrrGGGGGgg</a:t>
            </a:r>
            <a:endParaRPr lang="en-US" altLang="ko-KR" dirty="0"/>
          </a:p>
          <a:p>
            <a:pPr lvl="2"/>
            <a:r>
              <a:rPr lang="en-US" altLang="ko-KR" dirty="0"/>
              <a:t>Min duration</a:t>
            </a:r>
            <a:r>
              <a:rPr lang="ko-KR" altLang="en-US" dirty="0"/>
              <a:t>과 </a:t>
            </a:r>
            <a:r>
              <a:rPr lang="en-US" altLang="ko-KR" dirty="0"/>
              <a:t>Max duration</a:t>
            </a:r>
            <a:r>
              <a:rPr lang="ko-KR" altLang="en-US" dirty="0"/>
              <a:t>이 존재하는 이유는 최소 유지 </a:t>
            </a:r>
            <a:r>
              <a:rPr lang="en-US" altLang="ko-KR" dirty="0"/>
              <a:t>20</a:t>
            </a:r>
            <a:r>
              <a:rPr lang="ko-KR" altLang="en-US" dirty="0"/>
              <a:t>초가 필요하기 때문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4D73B-8DF6-4BB1-BC31-95B89AB4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269" y="3628615"/>
            <a:ext cx="695422" cy="261974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09AADF-904C-493E-8E93-4318305238E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103055" y="2892812"/>
            <a:ext cx="478203" cy="1185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888D11-FA0C-4843-BFD9-F45EF2FB8EB3}"/>
              </a:ext>
            </a:extLst>
          </p:cNvPr>
          <p:cNvSpPr txBox="1"/>
          <p:nvPr/>
        </p:nvSpPr>
        <p:spPr>
          <a:xfrm>
            <a:off x="9424748" y="2523480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Junction B2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2F7890-EA6D-48A9-A68C-EBA99B6906DB}"/>
              </a:ext>
            </a:extLst>
          </p:cNvPr>
          <p:cNvSpPr/>
          <p:nvPr/>
        </p:nvSpPr>
        <p:spPr>
          <a:xfrm>
            <a:off x="10536795" y="3857414"/>
            <a:ext cx="159391" cy="671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B4514-B4D0-452C-9BF1-58A357ABE061}"/>
              </a:ext>
            </a:extLst>
          </p:cNvPr>
          <p:cNvSpPr/>
          <p:nvPr/>
        </p:nvSpPr>
        <p:spPr>
          <a:xfrm>
            <a:off x="10638861" y="4278262"/>
            <a:ext cx="159391" cy="671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6894DC-ACC2-4527-B7CB-FBCF8D86C836}"/>
              </a:ext>
            </a:extLst>
          </p:cNvPr>
          <p:cNvSpPr/>
          <p:nvPr/>
        </p:nvSpPr>
        <p:spPr>
          <a:xfrm rot="5400000">
            <a:off x="10770252" y="4044958"/>
            <a:ext cx="159391" cy="67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D76C5-5505-473A-A32B-CA39267B2AAC}"/>
              </a:ext>
            </a:extLst>
          </p:cNvPr>
          <p:cNvSpPr/>
          <p:nvPr/>
        </p:nvSpPr>
        <p:spPr>
          <a:xfrm rot="5400000">
            <a:off x="10377367" y="4138635"/>
            <a:ext cx="159391" cy="67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75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 Reward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phase1_duration*0.1: phase1</a:t>
            </a:r>
            <a:r>
              <a:rPr lang="ko-KR" altLang="en-US" dirty="0"/>
              <a:t>의 </a:t>
            </a:r>
            <a:r>
              <a:rPr lang="en-US" altLang="ko-KR" dirty="0"/>
              <a:t>duration</a:t>
            </a:r>
            <a:r>
              <a:rPr lang="ko-KR" altLang="en-US" dirty="0"/>
              <a:t>에 가점 부여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downstream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reward </a:t>
            </a:r>
            <a:r>
              <a:rPr lang="ko-KR" altLang="en-US" dirty="0">
                <a:sym typeface="Wingdings" panose="05000000000000000000" pitchFamily="2" charset="2"/>
              </a:rPr>
              <a:t>부여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공통 주기 동안의 </a:t>
            </a:r>
            <a:r>
              <a:rPr lang="en-US" altLang="ko-KR" dirty="0"/>
              <a:t>‘B2B1’ edge</a:t>
            </a:r>
            <a:r>
              <a:rPr lang="ko-KR" altLang="en-US" dirty="0"/>
              <a:t>와 </a:t>
            </a:r>
            <a:r>
              <a:rPr lang="en-US" altLang="ko-KR" dirty="0"/>
              <a:t>‘B1B0’ edge </a:t>
            </a:r>
            <a:r>
              <a:rPr lang="ko-KR" altLang="en-US" dirty="0"/>
              <a:t>차량 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-&gt; ‘B2B1’</a:t>
            </a:r>
            <a:r>
              <a:rPr lang="ko-KR" altLang="en-US" dirty="0"/>
              <a:t>에서의 차량 수는 </a:t>
            </a:r>
            <a:r>
              <a:rPr lang="en-US" altLang="ko-KR" dirty="0"/>
              <a:t>penalty</a:t>
            </a:r>
            <a:br>
              <a:rPr lang="en-US" altLang="ko-KR" dirty="0"/>
            </a:br>
            <a:r>
              <a:rPr lang="en-US" altLang="ko-KR" dirty="0"/>
              <a:t>-&gt; ‘B1B0’</a:t>
            </a:r>
            <a:r>
              <a:rPr lang="ko-KR" altLang="en-US" dirty="0"/>
              <a:t>에서의 차량 수는 </a:t>
            </a:r>
            <a:r>
              <a:rPr lang="en-US" altLang="ko-KR" dirty="0"/>
              <a:t>reward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r>
              <a:rPr lang="ko-KR" altLang="en-US" dirty="0">
                <a:sym typeface="Wingdings" panose="05000000000000000000" pitchFamily="2" charset="2"/>
              </a:rPr>
              <a:t>논문에서 </a:t>
            </a:r>
            <a:r>
              <a:rPr lang="en-US" altLang="ko-KR" dirty="0">
                <a:sym typeface="Wingdings" panose="05000000000000000000" pitchFamily="2" charset="2"/>
              </a:rPr>
              <a:t>Pressure =outflow-inflow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Target Update(10 timestep</a:t>
            </a:r>
            <a:r>
              <a:rPr lang="ko-KR" altLang="en-US" dirty="0">
                <a:sym typeface="Wingdings" panose="05000000000000000000" pitchFamily="2" charset="2"/>
              </a:rPr>
              <a:t>마다</a:t>
            </a:r>
            <a:r>
              <a:rPr lang="en-US" altLang="ko-KR" dirty="0">
                <a:sym typeface="Wingdings" panose="05000000000000000000" pitchFamily="2" charset="2"/>
              </a:rPr>
              <a:t>, hard update)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1epoch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40 time step</a:t>
            </a:r>
            <a:r>
              <a:rPr lang="ko-KR" altLang="en-US" dirty="0">
                <a:sym typeface="Wingdings" panose="05000000000000000000" pitchFamily="2" charset="2"/>
              </a:rPr>
              <a:t>부터 진행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2 epoch</a:t>
            </a:r>
            <a:r>
              <a:rPr lang="ko-KR" altLang="en-US" dirty="0">
                <a:sym typeface="Wingdings" panose="05000000000000000000" pitchFamily="2" charset="2"/>
              </a:rPr>
              <a:t>부터는 </a:t>
            </a:r>
            <a:r>
              <a:rPr lang="en-US" altLang="ko-KR" dirty="0">
                <a:sym typeface="Wingdings" panose="05000000000000000000" pitchFamily="2" charset="2"/>
              </a:rPr>
              <a:t>10 time step</a:t>
            </a:r>
            <a:r>
              <a:rPr lang="ko-KR" altLang="en-US" dirty="0">
                <a:sym typeface="Wingdings" panose="05000000000000000000" pitchFamily="2" charset="2"/>
              </a:rPr>
              <a:t>마다 진행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20" y="1846538"/>
            <a:ext cx="4567564" cy="4333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8591" y="3216293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B2B1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590" y="4342638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B1B0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9151652" y="3068405"/>
            <a:ext cx="149212" cy="7498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9151652" y="4093806"/>
            <a:ext cx="149212" cy="74988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997C32-2D86-4C58-966F-52206222595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443509" y="2243298"/>
            <a:ext cx="1708143" cy="625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447238-56D0-4790-B3A5-99EFAF5B50B1}"/>
              </a:ext>
            </a:extLst>
          </p:cNvPr>
          <p:cNvSpPr txBox="1"/>
          <p:nvPr/>
        </p:nvSpPr>
        <p:spPr>
          <a:xfrm>
            <a:off x="6765202" y="1873966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Junction B2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6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(DQN</a:t>
            </a:r>
            <a:r>
              <a:rPr lang="ko-KR" altLang="en-US" dirty="0"/>
              <a:t> 적용시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Replay Save Time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매 </a:t>
            </a:r>
            <a:r>
              <a:rPr lang="en-US" altLang="ko-KR" dirty="0"/>
              <a:t>epoch</a:t>
            </a:r>
            <a:r>
              <a:rPr lang="ko-KR" altLang="en-US" dirty="0"/>
              <a:t>당 </a:t>
            </a:r>
            <a:r>
              <a:rPr lang="en-US" altLang="ko-KR" dirty="0"/>
              <a:t>Replay</a:t>
            </a:r>
            <a:r>
              <a:rPr lang="ko-KR" altLang="en-US" dirty="0"/>
              <a:t> </a:t>
            </a:r>
            <a:r>
              <a:rPr lang="en-US" altLang="ko-KR" dirty="0"/>
              <a:t>save Time</a:t>
            </a:r>
            <a:r>
              <a:rPr lang="ko-KR" altLang="en-US" dirty="0"/>
              <a:t>을 뒤로 이동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現</a:t>
            </a:r>
            <a:r>
              <a:rPr lang="en-US" altLang="ko-KR" dirty="0"/>
              <a:t>: </a:t>
            </a:r>
            <a:r>
              <a:rPr lang="ko-KR" altLang="en-US" dirty="0"/>
              <a:t>시작과 동시에 바로 진행 </a:t>
            </a:r>
            <a:r>
              <a:rPr lang="en-US" altLang="ko-KR" dirty="0"/>
              <a:t>(replay</a:t>
            </a:r>
            <a:r>
              <a:rPr lang="ko-KR" altLang="en-US" dirty="0"/>
              <a:t>는 </a:t>
            </a:r>
            <a:r>
              <a:rPr lang="en-US" altLang="ko-KR" dirty="0"/>
              <a:t>1 time step</a:t>
            </a:r>
            <a:r>
              <a:rPr lang="ko-KR" altLang="en-US" dirty="0"/>
              <a:t>마다 저장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차량이 교차로 내에서 대기할 수 있는 시점인 </a:t>
            </a:r>
            <a:r>
              <a:rPr lang="en-US" altLang="ko-KR" dirty="0">
                <a:sym typeface="Wingdings" panose="05000000000000000000" pitchFamily="2" charset="2"/>
              </a:rPr>
              <a:t>3 timestep </a:t>
            </a:r>
            <a:r>
              <a:rPr lang="ko-KR" altLang="en-US" dirty="0">
                <a:sym typeface="Wingdings" panose="05000000000000000000" pitchFamily="2" charset="2"/>
              </a:rPr>
              <a:t>이상으로 조정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Target Update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Learning Start Epoch </a:t>
            </a:r>
            <a:r>
              <a:rPr lang="ko-KR" altLang="en-US" dirty="0"/>
              <a:t>지정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90states/epoch</a:t>
            </a:r>
            <a:r>
              <a:rPr lang="ko-KR" altLang="en-US" dirty="0"/>
              <a:t>가 </a:t>
            </a:r>
            <a:r>
              <a:rPr lang="en-US" altLang="ko-KR" dirty="0"/>
              <a:t>replay</a:t>
            </a:r>
            <a:r>
              <a:rPr lang="ko-KR" altLang="en-US" dirty="0"/>
              <a:t>에 저장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/>
              <a:t>現 </a:t>
            </a:r>
            <a:r>
              <a:rPr lang="en-US" altLang="ko-KR" dirty="0"/>
              <a:t>replay: 40states</a:t>
            </a:r>
            <a:r>
              <a:rPr lang="ko-KR" altLang="en-US" dirty="0"/>
              <a:t>가 저장됐을 때부터 </a:t>
            </a:r>
            <a:r>
              <a:rPr lang="en-US" altLang="ko-KR" dirty="0"/>
              <a:t>target update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초반 학습의 </a:t>
            </a:r>
            <a:r>
              <a:rPr lang="en-US" altLang="ko-KR" dirty="0">
                <a:sym typeface="Wingdings" panose="05000000000000000000" pitchFamily="2" charset="2"/>
              </a:rPr>
              <a:t>Correlation </a:t>
            </a:r>
            <a:r>
              <a:rPr lang="ko-KR" altLang="en-US" dirty="0">
                <a:sym typeface="Wingdings" panose="05000000000000000000" pitchFamily="2" charset="2"/>
              </a:rPr>
              <a:t>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Learning Start </a:t>
            </a:r>
            <a:r>
              <a:rPr lang="ko-KR" altLang="en-US" dirty="0">
                <a:sym typeface="Wingdings" panose="05000000000000000000" pitchFamily="2" charset="2"/>
              </a:rPr>
              <a:t>하는</a:t>
            </a:r>
            <a:r>
              <a:rPr lang="en-US" altLang="ko-KR" dirty="0">
                <a:sym typeface="Wingdings" panose="05000000000000000000" pitchFamily="2" charset="2"/>
              </a:rPr>
              <a:t> Epoch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4</a:t>
            </a:r>
            <a:r>
              <a:rPr lang="ko-KR" altLang="en-US" dirty="0">
                <a:sym typeface="Wingdings" panose="05000000000000000000" pitchFamily="2" charset="2"/>
              </a:rPr>
              <a:t>이상 </a:t>
            </a:r>
            <a:r>
              <a:rPr lang="en-US" altLang="ko-KR" dirty="0">
                <a:sym typeface="Wingdings" panose="05000000000000000000" pitchFamily="2" charset="2"/>
              </a:rPr>
              <a:t>(360</a:t>
            </a:r>
            <a:r>
              <a:rPr lang="ko-KR" altLang="en-US" dirty="0">
                <a:sym typeface="Wingdings" panose="05000000000000000000" pitchFamily="2" charset="2"/>
              </a:rPr>
              <a:t> 개의 </a:t>
            </a:r>
            <a:r>
              <a:rPr lang="en-US" altLang="ko-KR" dirty="0">
                <a:sym typeface="Wingdings" panose="05000000000000000000" pitchFamily="2" charset="2"/>
              </a:rPr>
              <a:t>data </a:t>
            </a:r>
            <a:r>
              <a:rPr lang="ko-KR" altLang="en-US" dirty="0">
                <a:sym typeface="Wingdings" panose="05000000000000000000" pitchFamily="2" charset="2"/>
              </a:rPr>
              <a:t>기반 </a:t>
            </a:r>
            <a:r>
              <a:rPr lang="en-US" altLang="ko-KR" dirty="0">
                <a:sym typeface="Wingdings" panose="05000000000000000000" pitchFamily="2" charset="2"/>
              </a:rPr>
              <a:t>random sampling target update)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Epoch </a:t>
            </a:r>
            <a:r>
              <a:rPr lang="ko-KR" altLang="en-US" dirty="0">
                <a:sym typeface="Wingdings" panose="05000000000000000000" pitchFamily="2" charset="2"/>
              </a:rPr>
              <a:t>길이를 길게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現</a:t>
            </a:r>
            <a:r>
              <a:rPr lang="en-US" altLang="ko-KR" dirty="0">
                <a:sym typeface="Wingdings" panose="05000000000000000000" pitchFamily="2" charset="2"/>
              </a:rPr>
              <a:t>:10000s/epoch -&gt; 27000s/epoch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Soft target update</a:t>
            </a:r>
            <a:r>
              <a:rPr lang="ko-KR" altLang="en-US" dirty="0">
                <a:sym typeface="Wingdings" panose="05000000000000000000" pitchFamily="2" charset="2"/>
              </a:rPr>
              <a:t>로 변경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3075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8CBDF-A478-4E5A-BDC9-ACC6B12A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</a:t>
            </a:r>
            <a:r>
              <a:rPr lang="ko-KR" altLang="en-US" dirty="0"/>
              <a:t>종합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DB4C4-0E68-447D-9AA4-42DA96EC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2177"/>
            <a:ext cx="10058400" cy="4630568"/>
          </a:xfrm>
        </p:spPr>
        <p:txBody>
          <a:bodyPr>
            <a:normAutofit/>
          </a:bodyPr>
          <a:lstStyle/>
          <a:p>
            <a:r>
              <a:rPr lang="en-US" altLang="ko-KR" dirty="0"/>
              <a:t> Action</a:t>
            </a:r>
          </a:p>
          <a:p>
            <a:pPr lvl="1"/>
            <a:r>
              <a:rPr lang="en-US" altLang="ko-KR" dirty="0"/>
              <a:t>10s/time step</a:t>
            </a:r>
            <a:r>
              <a:rPr lang="ko-KR" altLang="en-US" dirty="0"/>
              <a:t>으로 조정 </a:t>
            </a:r>
            <a:r>
              <a:rPr lang="en-US" altLang="ko-KR" dirty="0"/>
              <a:t>(</a:t>
            </a:r>
            <a:r>
              <a:rPr lang="en-US" altLang="ko-KR" dirty="0" err="1"/>
              <a:t>MPLight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Penalty</a:t>
            </a:r>
            <a:r>
              <a:rPr lang="ko-KR" altLang="en-US" dirty="0"/>
              <a:t>를 </a:t>
            </a:r>
            <a:r>
              <a:rPr lang="en-US" altLang="ko-KR" dirty="0"/>
              <a:t>2 timesteps </a:t>
            </a:r>
            <a:r>
              <a:rPr lang="ko-KR" altLang="en-US" dirty="0"/>
              <a:t>미만 </a:t>
            </a:r>
            <a:r>
              <a:rPr lang="en-US" altLang="ko-KR" dirty="0"/>
              <a:t>or 7 timesteps </a:t>
            </a:r>
            <a:r>
              <a:rPr lang="ko-KR" altLang="en-US" dirty="0"/>
              <a:t>이상 동일 신호 </a:t>
            </a:r>
            <a:r>
              <a:rPr lang="ko-KR" altLang="en-US" dirty="0" err="1"/>
              <a:t>유지시</a:t>
            </a:r>
            <a:r>
              <a:rPr lang="ko-KR" altLang="en-US" dirty="0"/>
              <a:t> 강력하게 부여 </a:t>
            </a:r>
            <a:r>
              <a:rPr lang="en-US" altLang="ko-KR" dirty="0"/>
              <a:t>(state </a:t>
            </a:r>
            <a:r>
              <a:rPr lang="ko-KR" altLang="en-US" dirty="0"/>
              <a:t>에 포함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Action </a:t>
            </a:r>
            <a:r>
              <a:rPr lang="ko-KR" altLang="en-US" dirty="0"/>
              <a:t>구성이 만약 어렵다면 </a:t>
            </a:r>
            <a:r>
              <a:rPr lang="en-US" altLang="ko-KR" dirty="0"/>
              <a:t>20s</a:t>
            </a:r>
            <a:r>
              <a:rPr lang="ko-KR" altLang="en-US" dirty="0"/>
              <a:t>로 조정하고 </a:t>
            </a:r>
            <a:r>
              <a:rPr lang="en-US" altLang="ko-KR" dirty="0"/>
              <a:t>4</a:t>
            </a:r>
            <a:r>
              <a:rPr lang="ko-KR" altLang="en-US" dirty="0"/>
              <a:t>이상에서 </a:t>
            </a:r>
            <a:r>
              <a:rPr lang="en-US" altLang="ko-KR" dirty="0"/>
              <a:t>penalty </a:t>
            </a:r>
            <a:r>
              <a:rPr lang="ko-KR" altLang="en-US" dirty="0"/>
              <a:t>부여</a:t>
            </a:r>
            <a:endParaRPr lang="en-US" altLang="ko-KR" dirty="0"/>
          </a:p>
          <a:p>
            <a:r>
              <a:rPr lang="en-US" altLang="ko-KR" dirty="0"/>
              <a:t> Reward</a:t>
            </a:r>
          </a:p>
          <a:p>
            <a:pPr lvl="1"/>
            <a:r>
              <a:rPr lang="en-US" altLang="ko-KR" dirty="0"/>
              <a:t>Pressure based Reward system + CI(Critical Intersection)</a:t>
            </a:r>
            <a:r>
              <a:rPr lang="ko-KR" altLang="en-US" dirty="0"/>
              <a:t>에서 중요 흐름에 가점 부여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CI</a:t>
            </a:r>
            <a:r>
              <a:rPr lang="ko-KR" altLang="en-US" dirty="0"/>
              <a:t>에 가점을 주는 방식은 일반적인</a:t>
            </a:r>
            <a:r>
              <a:rPr lang="en-US" altLang="ko-KR" dirty="0"/>
              <a:t>, </a:t>
            </a:r>
            <a:r>
              <a:rPr lang="ko-KR" altLang="en-US" dirty="0"/>
              <a:t>통용할 수 있는 방식이 아니므로 배제 가능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outflow</a:t>
            </a:r>
            <a:r>
              <a:rPr lang="ko-KR" altLang="en-US" dirty="0"/>
              <a:t>에 </a:t>
            </a:r>
            <a:r>
              <a:rPr lang="en-US" altLang="ko-KR" dirty="0"/>
              <a:t>Reward</a:t>
            </a:r>
            <a:r>
              <a:rPr lang="ko-KR" altLang="en-US" dirty="0"/>
              <a:t>를 부여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우회전이 있는 </a:t>
            </a:r>
            <a:r>
              <a:rPr lang="en-US" altLang="ko-KR" dirty="0"/>
              <a:t>lane</a:t>
            </a:r>
            <a:r>
              <a:rPr lang="ko-KR" altLang="en-US" dirty="0"/>
              <a:t>은 직진과 우회전 필요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State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교차로에서의 </a:t>
            </a:r>
            <a:r>
              <a:rPr lang="en-US" altLang="ko-KR" dirty="0">
                <a:sym typeface="Wingdings" panose="05000000000000000000" pitchFamily="2" charset="2"/>
              </a:rPr>
              <a:t>max phase score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CNN</a:t>
            </a:r>
            <a:r>
              <a:rPr lang="ko-KR" altLang="en-US" dirty="0">
                <a:sym typeface="Wingdings" panose="05000000000000000000" pitchFamily="2" charset="2"/>
              </a:rPr>
              <a:t>으로 부분 </a:t>
            </a:r>
            <a:r>
              <a:rPr lang="en-US" altLang="ko-KR" dirty="0">
                <a:sym typeface="Wingdings" panose="05000000000000000000" pitchFamily="2" charset="2"/>
              </a:rPr>
              <a:t>filtering</a:t>
            </a:r>
            <a:r>
              <a:rPr lang="ko-KR" altLang="en-US" dirty="0">
                <a:sym typeface="Wingdings" panose="05000000000000000000" pitchFamily="2" charset="2"/>
              </a:rPr>
              <a:t>하여 받음 </a:t>
            </a:r>
            <a:r>
              <a:rPr lang="en-US" altLang="ko-KR" dirty="0">
                <a:sym typeface="Wingdings" panose="05000000000000000000" pitchFamily="2" charset="2"/>
              </a:rPr>
              <a:t>(3x3,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layers5x5 </a:t>
            </a:r>
            <a:r>
              <a:rPr lang="ko-KR" altLang="en-US" dirty="0">
                <a:sym typeface="Wingdings" panose="05000000000000000000" pitchFamily="2" charset="2"/>
              </a:rPr>
              <a:t>연동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내용을 공유하는 것이 아닌 부분만 공유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단점 </a:t>
            </a:r>
            <a:r>
              <a:rPr lang="en-US" altLang="ko-KR" dirty="0">
                <a:sym typeface="Wingdings" panose="05000000000000000000" pitchFamily="2" charset="2"/>
              </a:rPr>
              <a:t>Manhattan </a:t>
            </a:r>
            <a:r>
              <a:rPr lang="ko-KR" altLang="en-US" dirty="0">
                <a:sym typeface="Wingdings" panose="05000000000000000000" pitchFamily="2" charset="2"/>
              </a:rPr>
              <a:t>처럼 직사각형인 경우만 유효한가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실험에만 사용가능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인접데이터를 교차로 내의 모든 데이터를 받음 </a:t>
            </a:r>
            <a:r>
              <a:rPr lang="en-US" altLang="ko-KR" dirty="0">
                <a:sym typeface="Wingdings" panose="05000000000000000000" pitchFamily="2" charset="2"/>
              </a:rPr>
              <a:t>zero padding based  </a:t>
            </a:r>
            <a:r>
              <a:rPr lang="ko-KR" altLang="en-US" dirty="0">
                <a:sym typeface="Wingdings" panose="05000000000000000000" pitchFamily="2" charset="2"/>
              </a:rPr>
              <a:t>속도만 오를 가능성 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차</a:t>
            </a:r>
            <a:r>
              <a:rPr lang="en-US" altLang="ko-KR" dirty="0">
                <a:sym typeface="Wingdings" panose="05000000000000000000" pitchFamily="2" charset="2"/>
              </a:rPr>
              <a:t>, 3</a:t>
            </a:r>
            <a:r>
              <a:rPr lang="ko-KR" altLang="en-US" dirty="0">
                <a:sym typeface="Wingdings" panose="05000000000000000000" pitchFamily="2" charset="2"/>
              </a:rPr>
              <a:t>차선에 </a:t>
            </a:r>
            <a:r>
              <a:rPr lang="ko-KR" altLang="en-US" dirty="0" err="1">
                <a:sym typeface="Wingdings" panose="05000000000000000000" pitchFamily="2" charset="2"/>
              </a:rPr>
              <a:t>직좌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직우</a:t>
            </a:r>
            <a:r>
              <a:rPr lang="ko-KR" altLang="en-US" dirty="0">
                <a:sym typeface="Wingdings" panose="05000000000000000000" pitchFamily="2" charset="2"/>
              </a:rPr>
              <a:t> 신호 포함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우측은 항상 </a:t>
            </a:r>
            <a:r>
              <a:rPr lang="en-US" altLang="ko-KR" dirty="0">
                <a:sym typeface="Wingdings" panose="05000000000000000000" pitchFamily="2" charset="2"/>
              </a:rPr>
              <a:t>green)  </a:t>
            </a:r>
            <a:r>
              <a:rPr lang="ko-KR" altLang="en-US" dirty="0">
                <a:sym typeface="Wingdings" panose="05000000000000000000" pitchFamily="2" charset="2"/>
              </a:rPr>
              <a:t>현실성 높임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7258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D6202-AD34-4614-A5D4-F6B15757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39FBB-7044-491B-AAC4-6F1E60DB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453"/>
          </a:xfrm>
        </p:spPr>
        <p:txBody>
          <a:bodyPr/>
          <a:lstStyle/>
          <a:p>
            <a:r>
              <a:rPr lang="en-US" altLang="ko-KR" dirty="0"/>
              <a:t> Remodeling</a:t>
            </a:r>
          </a:p>
          <a:p>
            <a:pPr lvl="1"/>
            <a:r>
              <a:rPr lang="en-US" altLang="ko-KR" dirty="0"/>
              <a:t>MADDPG algorithm</a:t>
            </a:r>
          </a:p>
          <a:p>
            <a:pPr lvl="2"/>
            <a:r>
              <a:rPr lang="ko-KR" altLang="en-US" dirty="0"/>
              <a:t>특징</a:t>
            </a:r>
            <a:r>
              <a:rPr lang="en-US" altLang="ko-KR" dirty="0"/>
              <a:t>: continuous action space,</a:t>
            </a:r>
            <a:r>
              <a:rPr lang="ko-KR" altLang="en-US" dirty="0"/>
              <a:t> </a:t>
            </a:r>
            <a:r>
              <a:rPr lang="en-US" altLang="ko-KR" dirty="0"/>
              <a:t>Actor</a:t>
            </a:r>
            <a:r>
              <a:rPr lang="ko-KR" altLang="en-US" dirty="0"/>
              <a:t> </a:t>
            </a:r>
            <a:r>
              <a:rPr lang="en-US" altLang="ko-KR" dirty="0"/>
              <a:t>Critic</a:t>
            </a:r>
          </a:p>
          <a:p>
            <a:pPr lvl="2"/>
            <a:r>
              <a:rPr lang="en-US" altLang="ko-KR" dirty="0"/>
              <a:t>Action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초에서 </a:t>
            </a:r>
            <a:r>
              <a:rPr lang="en-US" altLang="ko-KR" dirty="0"/>
              <a:t>87</a:t>
            </a:r>
            <a:r>
              <a:rPr lang="ko-KR" altLang="en-US" dirty="0"/>
              <a:t>초 사이의 </a:t>
            </a:r>
            <a:r>
              <a:rPr lang="en-US" altLang="ko-KR" dirty="0"/>
              <a:t>continuous</a:t>
            </a:r>
            <a:r>
              <a:rPr lang="ko-KR" altLang="en-US" dirty="0"/>
              <a:t>하게 구성해야 함</a:t>
            </a:r>
            <a:endParaRPr lang="en-US" altLang="ko-KR" dirty="0"/>
          </a:p>
          <a:p>
            <a:pPr lvl="2"/>
            <a:r>
              <a:rPr lang="en-US" altLang="ko-KR" dirty="0"/>
              <a:t>Centralized Critic, Decentralized Actor</a:t>
            </a:r>
          </a:p>
          <a:p>
            <a:pPr lvl="2"/>
            <a:r>
              <a:rPr lang="en-US" altLang="ko-KR" dirty="0"/>
              <a:t>Exploration Method</a:t>
            </a:r>
            <a:r>
              <a:rPr lang="ko-KR" altLang="en-US" dirty="0"/>
              <a:t>가 </a:t>
            </a:r>
            <a:r>
              <a:rPr lang="en-US" altLang="ko-KR" dirty="0"/>
              <a:t>infeasibility</a:t>
            </a:r>
            <a:r>
              <a:rPr lang="ko-KR" altLang="en-US" dirty="0"/>
              <a:t>하다는 단점이 존재함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QMIX based on hierarchical Q</a:t>
            </a:r>
          </a:p>
          <a:p>
            <a:pPr lvl="2"/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끼리 </a:t>
            </a:r>
            <a:r>
              <a:rPr lang="en-US" altLang="ko-KR" dirty="0"/>
              <a:t>data </a:t>
            </a:r>
            <a:r>
              <a:rPr lang="ko-KR" altLang="en-US" dirty="0"/>
              <a:t>공유 </a:t>
            </a:r>
            <a:r>
              <a:rPr lang="en-US" altLang="ko-KR" dirty="0"/>
              <a:t>x</a:t>
            </a:r>
          </a:p>
          <a:p>
            <a:pPr lvl="2"/>
            <a:r>
              <a:rPr lang="ko-KR" altLang="en-US" dirty="0"/>
              <a:t>기존의 연동 시스템 단위 별 </a:t>
            </a:r>
            <a:r>
              <a:rPr lang="en-US" altLang="ko-KR" dirty="0"/>
              <a:t>single-agent</a:t>
            </a:r>
            <a:r>
              <a:rPr lang="ko-KR" altLang="en-US" dirty="0"/>
              <a:t>로 두고 </a:t>
            </a:r>
            <a:r>
              <a:rPr lang="en-US" altLang="ko-KR" dirty="0"/>
              <a:t>mixing Q</a:t>
            </a:r>
            <a:r>
              <a:rPr lang="ko-KR" altLang="en-US" dirty="0"/>
              <a:t>가 모든 </a:t>
            </a:r>
            <a:r>
              <a:rPr lang="en-US" altLang="ko-KR" dirty="0"/>
              <a:t>Q</a:t>
            </a:r>
            <a:r>
              <a:rPr lang="ko-KR" altLang="en-US" dirty="0"/>
              <a:t>를 종합해서 결과를 내림</a:t>
            </a:r>
            <a:endParaRPr lang="en-US" altLang="ko-KR" dirty="0"/>
          </a:p>
          <a:p>
            <a:pPr lvl="2"/>
            <a:r>
              <a:rPr lang="ko-KR" altLang="en-US" dirty="0"/>
              <a:t>공통 </a:t>
            </a:r>
            <a:r>
              <a:rPr lang="en-US" altLang="ko-KR" dirty="0"/>
              <a:t>Reward </a:t>
            </a:r>
            <a:r>
              <a:rPr lang="ko-KR" altLang="en-US" dirty="0"/>
              <a:t>설정을 기존의 </a:t>
            </a:r>
            <a:r>
              <a:rPr lang="en-US" altLang="ko-KR" dirty="0"/>
              <a:t>Pressure</a:t>
            </a:r>
            <a:r>
              <a:rPr lang="ko-KR" altLang="en-US" dirty="0"/>
              <a:t>로 진행하는게 의미가 없을 수 있음 </a:t>
            </a:r>
            <a:r>
              <a:rPr lang="en-US" altLang="ko-KR" dirty="0"/>
              <a:t>(why? </a:t>
            </a:r>
            <a:r>
              <a:rPr lang="ko-KR" altLang="en-US" dirty="0"/>
              <a:t>한쪽의 </a:t>
            </a:r>
            <a:r>
              <a:rPr lang="en-US" altLang="ko-KR" dirty="0"/>
              <a:t>pressure </a:t>
            </a:r>
            <a:r>
              <a:rPr lang="ko-KR" altLang="en-US" dirty="0"/>
              <a:t>감소가 다른 한쪽의 </a:t>
            </a:r>
            <a:r>
              <a:rPr lang="en-US" altLang="ko-KR" dirty="0"/>
              <a:t>pressure </a:t>
            </a:r>
            <a:r>
              <a:rPr lang="ko-KR" altLang="en-US" dirty="0"/>
              <a:t>증가이므로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Dimensionality reduced RL</a:t>
            </a:r>
          </a:p>
          <a:p>
            <a:pPr lvl="2"/>
            <a:r>
              <a:rPr lang="en-US" altLang="ko-KR" dirty="0"/>
              <a:t>Scalability</a:t>
            </a:r>
            <a:r>
              <a:rPr lang="ko-KR" altLang="en-US" dirty="0"/>
              <a:t>에서 </a:t>
            </a:r>
            <a:r>
              <a:rPr lang="en-US" altLang="ko-KR" dirty="0"/>
              <a:t>curse of dimensionality</a:t>
            </a:r>
            <a:r>
              <a:rPr lang="ko-KR" altLang="en-US" dirty="0"/>
              <a:t>의 문제인 경우 </a:t>
            </a:r>
            <a:r>
              <a:rPr lang="en-US" altLang="ko-KR" dirty="0">
                <a:sym typeface="Wingdings" panose="05000000000000000000" pitchFamily="2" charset="2"/>
              </a:rPr>
              <a:t> dimension reduced by PCA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IDDRL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183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EF6404-AC06-4DB1-BD54-8DAD08F9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2192F5-DDDC-412C-9637-EA3364A1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15F8F27-81FE-45EB-BA01-9A134AE4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5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Considering factors when constructing traffic system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신호 </a:t>
            </a:r>
            <a:r>
              <a:rPr lang="ko-KR" altLang="en-US" dirty="0" smtClean="0"/>
              <a:t>교차로 간 </a:t>
            </a:r>
            <a:r>
              <a:rPr lang="ko-KR" altLang="en-US" dirty="0"/>
              <a:t>거리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짧을 수록 연동 시스템의 구축 필요성</a:t>
            </a:r>
            <a:r>
              <a:rPr lang="en-US" altLang="ko-KR" dirty="0"/>
              <a:t> </a:t>
            </a:r>
            <a:r>
              <a:rPr lang="ko-KR" altLang="en-US" dirty="0"/>
              <a:t>높음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멀면 분산효과가 커서 필요성이 낮음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도로 운영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일방 통행</a:t>
            </a:r>
            <a:r>
              <a:rPr lang="en-US" altLang="ko-KR" dirty="0"/>
              <a:t>, </a:t>
            </a:r>
            <a:r>
              <a:rPr lang="ko-KR" altLang="en-US" dirty="0"/>
              <a:t>양방 통행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양방이 운영하기 어려움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공통적으로 신호등이 없는 횡단보도는 문제임</a:t>
            </a:r>
            <a:r>
              <a:rPr lang="en-US" altLang="ko-KR" dirty="0">
                <a:sym typeface="Wingdings" panose="05000000000000000000" pitchFamily="2" charset="2"/>
              </a:rPr>
              <a:t>(offset </a:t>
            </a:r>
            <a:r>
              <a:rPr lang="ko-KR" altLang="en-US" dirty="0">
                <a:sym typeface="Wingdings" panose="05000000000000000000" pitchFamily="2" charset="2"/>
              </a:rPr>
              <a:t>설정 문제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접근로의</a:t>
            </a:r>
            <a:r>
              <a:rPr lang="ko-KR" altLang="en-US" dirty="0">
                <a:sym typeface="Wingdings" panose="05000000000000000000" pitchFamily="2" charset="2"/>
              </a:rPr>
              <a:t> 상태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이상적인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교차로 간 </a:t>
            </a:r>
            <a:r>
              <a:rPr lang="ko-KR" altLang="en-US" dirty="0">
                <a:sym typeface="Wingdings" panose="05000000000000000000" pitchFamily="2" charset="2"/>
              </a:rPr>
              <a:t>거리와 주행속도만으로 </a:t>
            </a:r>
            <a:r>
              <a:rPr lang="en-US" altLang="ko-KR" dirty="0">
                <a:sym typeface="Wingdings" panose="05000000000000000000" pitchFamily="2" charset="2"/>
              </a:rPr>
              <a:t>offset decision </a:t>
            </a:r>
            <a:r>
              <a:rPr lang="ko-KR" altLang="en-US" dirty="0">
                <a:sym typeface="Wingdings" panose="05000000000000000000" pitchFamily="2" charset="2"/>
              </a:rPr>
              <a:t>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현실적인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불법 </a:t>
            </a:r>
            <a:r>
              <a:rPr lang="ko-KR" altLang="en-US" dirty="0" err="1">
                <a:sym typeface="Wingdings" panose="05000000000000000000" pitchFamily="2" charset="2"/>
              </a:rPr>
              <a:t>주정차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중간 유입 차량</a:t>
            </a:r>
            <a:r>
              <a:rPr lang="en-US" altLang="ko-KR" dirty="0">
                <a:sym typeface="Wingdings" panose="05000000000000000000" pitchFamily="2" charset="2"/>
              </a:rPr>
              <a:t>, outflow </a:t>
            </a:r>
            <a:r>
              <a:rPr lang="ko-KR" altLang="en-US" dirty="0">
                <a:sym typeface="Wingdings" panose="05000000000000000000" pitchFamily="2" charset="2"/>
              </a:rPr>
              <a:t>차량 모두 고려해야 함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차량의 도착 특성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도착율이</a:t>
            </a:r>
            <a:r>
              <a:rPr lang="ko-KR" altLang="en-US" dirty="0">
                <a:sym typeface="Wingdings" panose="05000000000000000000" pitchFamily="2" charset="2"/>
              </a:rPr>
              <a:t> 일정한 경우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연동 필요가 없음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시간에 따른 교통량 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연동 시스템의 구축보다 </a:t>
            </a:r>
            <a:r>
              <a:rPr lang="ko-KR" altLang="en-US" dirty="0" err="1">
                <a:sym typeface="Wingdings" panose="05000000000000000000" pitchFamily="2" charset="2"/>
              </a:rPr>
              <a:t>통과용량</a:t>
            </a:r>
            <a:r>
              <a:rPr lang="ko-KR" altLang="en-US" dirty="0">
                <a:sym typeface="Wingdings" panose="05000000000000000000" pitchFamily="2" charset="2"/>
              </a:rPr>
              <a:t> 극대화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비 </a:t>
            </a: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교차로 사이에 유입되는 간선도로가 없을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5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Spill back </a:t>
            </a:r>
          </a:p>
          <a:p>
            <a:pPr lvl="1"/>
            <a:r>
              <a:rPr lang="ko-KR" altLang="en-US" dirty="0"/>
              <a:t>신호교차로에서 </a:t>
            </a:r>
            <a:r>
              <a:rPr lang="ko-KR" altLang="en-US" dirty="0" err="1"/>
              <a:t>꼬리물기</a:t>
            </a:r>
            <a:r>
              <a:rPr lang="en-US" altLang="ko-KR" dirty="0"/>
              <a:t>, </a:t>
            </a:r>
            <a:r>
              <a:rPr lang="ko-KR" altLang="en-US" dirty="0"/>
              <a:t>교통량 과다 등이 원인이 되어 </a:t>
            </a:r>
            <a:r>
              <a:rPr lang="en-US" altLang="ko-KR" dirty="0"/>
              <a:t>inflow intersection</a:t>
            </a:r>
            <a:r>
              <a:rPr lang="ko-KR" altLang="en-US" dirty="0"/>
              <a:t>까지 차량이 </a:t>
            </a:r>
            <a:r>
              <a:rPr lang="ko-KR" altLang="en-US" dirty="0" err="1" smtClean="0"/>
              <a:t>넘쳐나원활한</a:t>
            </a:r>
            <a:r>
              <a:rPr lang="ko-KR" altLang="en-US" dirty="0" smtClean="0"/>
              <a:t> </a:t>
            </a:r>
            <a:r>
              <a:rPr lang="ko-KR" altLang="en-US" dirty="0"/>
              <a:t>통행을 방해하는 현상</a:t>
            </a:r>
            <a:endParaRPr lang="en-US" altLang="ko-KR" dirty="0"/>
          </a:p>
          <a:p>
            <a:r>
              <a:rPr lang="en-US" altLang="ko-KR" dirty="0"/>
              <a:t> Signal Phase</a:t>
            </a:r>
          </a:p>
          <a:p>
            <a:pPr lvl="1"/>
            <a:r>
              <a:rPr lang="en-US" altLang="ko-KR" dirty="0"/>
              <a:t>Signal set in intersection (n lane-&gt;n*4 signal set length)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Signal phase</a:t>
            </a:r>
            <a:r>
              <a:rPr lang="ko-KR" altLang="en-US" dirty="0"/>
              <a:t>를 가짐 </a:t>
            </a:r>
            <a:r>
              <a:rPr lang="en-US" altLang="ko-KR" dirty="0"/>
              <a:t>(Combined with movement signal)</a:t>
            </a:r>
          </a:p>
          <a:p>
            <a:pPr lvl="1"/>
            <a:r>
              <a:rPr lang="en-US" altLang="ko-KR" dirty="0"/>
              <a:t>Isolated intersection</a:t>
            </a:r>
            <a:r>
              <a:rPr lang="ko-KR" altLang="en-US" dirty="0"/>
              <a:t>에서는 </a:t>
            </a:r>
            <a:r>
              <a:rPr lang="en-US" altLang="ko-KR" dirty="0"/>
              <a:t>paired-signal phases</a:t>
            </a:r>
            <a:r>
              <a:rPr lang="ko-KR" altLang="en-US" dirty="0"/>
              <a:t>를 주로 사용</a:t>
            </a:r>
            <a:endParaRPr lang="en-US" altLang="ko-KR" dirty="0"/>
          </a:p>
          <a:p>
            <a:pPr lvl="1"/>
            <a:r>
              <a:rPr lang="en-US" altLang="ko-KR" dirty="0"/>
              <a:t>Multi-grouped intersection</a:t>
            </a:r>
            <a:r>
              <a:rPr lang="ko-KR" altLang="en-US" dirty="0"/>
              <a:t>에서는 </a:t>
            </a:r>
            <a:r>
              <a:rPr lang="en-US" altLang="ko-KR" dirty="0"/>
              <a:t>single-signal phase </a:t>
            </a:r>
            <a:r>
              <a:rPr lang="ko-KR" altLang="en-US" dirty="0"/>
              <a:t>사용하여 </a:t>
            </a:r>
            <a:r>
              <a:rPr lang="en-US" altLang="ko-KR" dirty="0"/>
              <a:t>spill back</a:t>
            </a:r>
            <a:r>
              <a:rPr lang="ko-KR" altLang="en-US" dirty="0"/>
              <a:t> </a:t>
            </a:r>
            <a:r>
              <a:rPr lang="ko-KR" altLang="en-US" dirty="0" smtClean="0"/>
              <a:t>예방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 Signal Movement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inflow</a:t>
            </a:r>
            <a:r>
              <a:rPr lang="ko-KR" altLang="en-US" dirty="0" err="1" smtClean="0"/>
              <a:t>차로에서</a:t>
            </a:r>
            <a:r>
              <a:rPr lang="ko-KR" altLang="en-US" dirty="0" smtClean="0"/>
              <a:t> 다른 </a:t>
            </a:r>
            <a:r>
              <a:rPr lang="en-US" altLang="ko-KR" dirty="0" smtClean="0"/>
              <a:t>outflow</a:t>
            </a:r>
            <a:r>
              <a:rPr lang="ko-KR" altLang="en-US" dirty="0" err="1" smtClean="0"/>
              <a:t>차로로</a:t>
            </a:r>
            <a:r>
              <a:rPr lang="ko-KR" altLang="en-US" dirty="0" smtClean="0"/>
              <a:t> 이동하는 방향에서의 </a:t>
            </a:r>
            <a:r>
              <a:rPr lang="en-US" altLang="ko-KR" dirty="0" smtClean="0"/>
              <a:t>signal(Green or Red)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84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734" y="1806343"/>
            <a:ext cx="2574283" cy="1906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3" y="1797907"/>
            <a:ext cx="2162555" cy="1918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5463" y="3652922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2x2 grid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77768" y="3656633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3x3 grid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2F9A51-9B07-45DB-B88F-8FCDE741F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355463" y="4022997"/>
            <a:ext cx="1932214" cy="19564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2B28B4-CB41-4871-BB14-F34FCAEB2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677768" y="4022995"/>
            <a:ext cx="1939267" cy="19564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D3111B-EF61-4985-975B-93B4A14FC54E}"/>
              </a:ext>
            </a:extLst>
          </p:cNvPr>
          <p:cNvSpPr txBox="1"/>
          <p:nvPr/>
        </p:nvSpPr>
        <p:spPr>
          <a:xfrm>
            <a:off x="1347024" y="5923061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8x8 grid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B7A8F-7080-4B11-9AFC-E7492CFF2986}"/>
              </a:ext>
            </a:extLst>
          </p:cNvPr>
          <p:cNvSpPr txBox="1"/>
          <p:nvPr/>
        </p:nvSpPr>
        <p:spPr>
          <a:xfrm>
            <a:off x="3680564" y="5932848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7x7 grid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48A095F-87DE-4CEA-B7C3-002F1472B6DD}"/>
              </a:ext>
            </a:extLst>
          </p:cNvPr>
          <p:cNvSpPr txBox="1">
            <a:spLocks/>
          </p:cNvSpPr>
          <p:nvPr/>
        </p:nvSpPr>
        <p:spPr>
          <a:xfrm>
            <a:off x="5884902" y="1845734"/>
            <a:ext cx="52707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1x1</a:t>
            </a:r>
            <a:r>
              <a:rPr lang="ko-KR" altLang="en-US" dirty="0"/>
              <a:t>부터 </a:t>
            </a:r>
            <a:r>
              <a:rPr lang="en-US" altLang="ko-KR" dirty="0"/>
              <a:t>9x9</a:t>
            </a:r>
            <a:r>
              <a:rPr lang="ko-KR" altLang="en-US" dirty="0"/>
              <a:t>까지 자유롭게 네트워크 생성 가능</a:t>
            </a:r>
            <a:endParaRPr lang="en-US" altLang="ko-KR" dirty="0"/>
          </a:p>
          <a:p>
            <a:r>
              <a:rPr lang="en-US" altLang="ko-KR" dirty="0"/>
              <a:t> flow</a:t>
            </a:r>
            <a:r>
              <a:rPr lang="ko-KR" altLang="en-US" dirty="0"/>
              <a:t> </a:t>
            </a:r>
            <a:r>
              <a:rPr lang="en-US" altLang="ko-KR" dirty="0"/>
              <a:t>vehicle</a:t>
            </a:r>
            <a:r>
              <a:rPr lang="ko-KR" altLang="en-US" dirty="0"/>
              <a:t> 지정도 자동으로 가능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flow vehicle </a:t>
            </a:r>
            <a:r>
              <a:rPr lang="ko-KR" altLang="en-US" dirty="0"/>
              <a:t>의 </a:t>
            </a:r>
            <a:r>
              <a:rPr lang="en-US" altLang="ko-KR" dirty="0"/>
              <a:t>via(</a:t>
            </a:r>
            <a:r>
              <a:rPr lang="ko-KR" altLang="en-US" dirty="0"/>
              <a:t>강제 경로 설정</a:t>
            </a:r>
            <a:r>
              <a:rPr lang="en-US" altLang="ko-KR" dirty="0"/>
              <a:t>)</a:t>
            </a:r>
            <a:r>
              <a:rPr lang="ko-KR" altLang="en-US" dirty="0"/>
              <a:t> 설정 </a:t>
            </a:r>
            <a:r>
              <a:rPr lang="en-US" altLang="ko-KR" dirty="0"/>
              <a:t>X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이후 실험에서 좌회전 비율에  따라 </a:t>
            </a:r>
            <a:r>
              <a:rPr lang="ko-KR" altLang="en-US" dirty="0" smtClean="0">
                <a:sym typeface="Wingdings" panose="05000000000000000000" pitchFamily="2" charset="2"/>
              </a:rPr>
              <a:t>설정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해야할 부분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U-turn </a:t>
            </a:r>
            <a:r>
              <a:rPr lang="ko-KR" altLang="en-US" dirty="0" smtClean="0">
                <a:sym typeface="Wingdings" panose="05000000000000000000" pitchFamily="2" charset="2"/>
              </a:rPr>
              <a:t>신호 </a:t>
            </a:r>
            <a:r>
              <a:rPr lang="en-US" altLang="ko-KR" dirty="0" smtClean="0">
                <a:sym typeface="Wingdings" panose="05000000000000000000" pitchFamily="2" charset="2"/>
              </a:rPr>
              <a:t>connection </a:t>
            </a:r>
            <a:r>
              <a:rPr lang="ko-KR" altLang="en-US" dirty="0" smtClean="0">
                <a:sym typeface="Wingdings" panose="05000000000000000000" pitchFamily="2" charset="2"/>
              </a:rPr>
              <a:t>제거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Traffic light </a:t>
            </a:r>
            <a:r>
              <a:rPr lang="ko-KR" altLang="en-US" dirty="0" smtClean="0">
                <a:sym typeface="Wingdings" panose="05000000000000000000" pitchFamily="2" charset="2"/>
              </a:rPr>
              <a:t>설정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논의 필요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213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356D5-FCB9-4C9F-9405-0C9C4566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</a:t>
            </a:r>
            <a:r>
              <a:rPr lang="ko-KR" altLang="en-US" dirty="0"/>
              <a:t>결과물 비교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9D4C2-3073-4412-A754-DC2F03A7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60239" cy="4023360"/>
          </a:xfrm>
        </p:spPr>
        <p:txBody>
          <a:bodyPr/>
          <a:lstStyle/>
          <a:p>
            <a:r>
              <a:rPr lang="en-US" altLang="ko-KR" dirty="0"/>
              <a:t> graphcheck.py </a:t>
            </a:r>
            <a:r>
              <a:rPr lang="ko-KR" altLang="en-US" dirty="0"/>
              <a:t>를 통한 데이터 생성</a:t>
            </a:r>
            <a:endParaRPr lang="en-US" altLang="ko-KR" dirty="0"/>
          </a:p>
          <a:p>
            <a:pPr lvl="1"/>
            <a:r>
              <a:rPr lang="ko-KR" altLang="en-US" dirty="0"/>
              <a:t>두개 </a:t>
            </a:r>
            <a:r>
              <a:rPr lang="en-US" altLang="ko-KR" dirty="0"/>
              <a:t>xml </a:t>
            </a:r>
            <a:r>
              <a:rPr lang="ko-KR" altLang="en-US" dirty="0"/>
              <a:t>파일 기반 데이터 비교용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Tensorboard</a:t>
            </a:r>
            <a:r>
              <a:rPr lang="en-US" altLang="ko-KR" dirty="0"/>
              <a:t> –</a:t>
            </a:r>
            <a:r>
              <a:rPr lang="en-US" altLang="ko-KR" dirty="0" err="1"/>
              <a:t>logdir</a:t>
            </a:r>
            <a:r>
              <a:rPr lang="en-US" altLang="ko-KR" dirty="0"/>
              <a:t>=</a:t>
            </a:r>
            <a:r>
              <a:rPr lang="en-US" altLang="ko-KR" dirty="0" err="1"/>
              <a:t>tensorboard</a:t>
            </a:r>
            <a:r>
              <a:rPr lang="ko-KR" altLang="en-US" dirty="0"/>
              <a:t>로 다양한 정보 비교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(lane</a:t>
            </a:r>
            <a:r>
              <a:rPr lang="ko-KR" altLang="en-US" dirty="0"/>
              <a:t>과 </a:t>
            </a:r>
            <a:r>
              <a:rPr lang="en-US" altLang="ko-KR" dirty="0" err="1"/>
              <a:t>edgeData</a:t>
            </a:r>
            <a:r>
              <a:rPr lang="ko-KR" altLang="en-US" dirty="0"/>
              <a:t>로 출력되는 평균 속도</a:t>
            </a:r>
            <a:r>
              <a:rPr lang="en-US" altLang="ko-KR" dirty="0"/>
              <a:t>, </a:t>
            </a:r>
            <a:r>
              <a:rPr lang="ko-KR" altLang="en-US" dirty="0"/>
              <a:t>차량의 도로 점유율</a:t>
            </a:r>
            <a:r>
              <a:rPr lang="en-US" altLang="ko-KR" dirty="0"/>
              <a:t>, </a:t>
            </a:r>
            <a:r>
              <a:rPr lang="ko-KR" altLang="en-US" dirty="0"/>
              <a:t>차선 점유율</a:t>
            </a:r>
            <a:r>
              <a:rPr lang="en-US" altLang="ko-KR" dirty="0"/>
              <a:t>,</a:t>
            </a:r>
            <a:r>
              <a:rPr lang="ko-KR" altLang="en-US" dirty="0"/>
              <a:t>등등 확인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run.py</a:t>
            </a:r>
            <a:r>
              <a:rPr lang="ko-KR" altLang="en-US" dirty="0"/>
              <a:t>를 통한 학습 진행 데이터 생성</a:t>
            </a:r>
            <a:endParaRPr lang="en-US" altLang="ko-KR" dirty="0"/>
          </a:p>
          <a:p>
            <a:pPr lvl="1"/>
            <a:r>
              <a:rPr lang="en-US" altLang="ko-KR" dirty="0"/>
              <a:t>Loss </a:t>
            </a:r>
            <a:r>
              <a:rPr lang="ko-KR" altLang="en-US" dirty="0"/>
              <a:t>와 </a:t>
            </a:r>
            <a:r>
              <a:rPr lang="en-US" altLang="ko-KR" dirty="0"/>
              <a:t>reward</a:t>
            </a:r>
            <a:r>
              <a:rPr lang="ko-KR" altLang="en-US" dirty="0"/>
              <a:t>를 학습이 진행하면서 실시간으로 확인하기 위한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29CCC-AEAA-42EE-9BD8-305662D6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08" y="2278710"/>
            <a:ext cx="5121436" cy="315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4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E6A72-772D-40C9-9DF2-A64995B5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</a:t>
            </a:r>
            <a:r>
              <a:rPr lang="ko-KR" altLang="en-US" dirty="0"/>
              <a:t>를 활용한 </a:t>
            </a:r>
            <a:r>
              <a:rPr lang="en-US" altLang="ko-KR" dirty="0"/>
              <a:t>Data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696CB-C6C9-4515-9DD9-161E2ECB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제작한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의 구성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based)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6D1BF94-7D06-4819-8E8C-463D299A0B6D}"/>
              </a:ext>
            </a:extLst>
          </p:cNvPr>
          <p:cNvSpPr/>
          <p:nvPr/>
        </p:nvSpPr>
        <p:spPr>
          <a:xfrm>
            <a:off x="1540042" y="2486526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Run.py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F118EF3-9083-4017-9F16-5D41EBDCB596}"/>
              </a:ext>
            </a:extLst>
          </p:cNvPr>
          <p:cNvSpPr/>
          <p:nvPr/>
        </p:nvSpPr>
        <p:spPr>
          <a:xfrm>
            <a:off x="6152416" y="2476542"/>
            <a:ext cx="1235242" cy="6898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Env.py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세팅 필요</a:t>
            </a:r>
            <a:r>
              <a:rPr lang="en-US" altLang="ko-KR" sz="1400" dirty="0" smtClean="0"/>
              <a:t>)</a:t>
            </a:r>
            <a:endParaRPr lang="en-US" altLang="ko-KR" sz="20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865608-674B-4AEE-A856-4D8A836E05B8}"/>
              </a:ext>
            </a:extLst>
          </p:cNvPr>
          <p:cNvSpPr/>
          <p:nvPr/>
        </p:nvSpPr>
        <p:spPr>
          <a:xfrm>
            <a:off x="6152416" y="4421210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Dqn.py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검토필요</a:t>
            </a:r>
            <a:r>
              <a:rPr lang="en-US" altLang="ko-KR" sz="1400" dirty="0" smtClean="0"/>
              <a:t>)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405740-A1EA-4578-8571-399BD17690F1}"/>
              </a:ext>
            </a:extLst>
          </p:cNvPr>
          <p:cNvSpPr/>
          <p:nvPr/>
        </p:nvSpPr>
        <p:spPr>
          <a:xfrm>
            <a:off x="8766099" y="4421210"/>
            <a:ext cx="1235242" cy="6898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FRAP.py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제작중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12" name="직선 화살표 연결선 11"/>
          <p:cNvCxnSpPr>
            <a:stCxn id="4" idx="3"/>
            <a:endCxn id="5" idx="1"/>
          </p:cNvCxnSpPr>
          <p:nvPr/>
        </p:nvCxnSpPr>
        <p:spPr>
          <a:xfrm flipV="1">
            <a:off x="2775284" y="2821448"/>
            <a:ext cx="3377132" cy="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사각형: 둥근 모서리 3">
            <a:extLst>
              <a:ext uri="{FF2B5EF4-FFF2-40B4-BE49-F238E27FC236}">
                <a16:creationId xmlns:a16="http://schemas.microsoft.com/office/drawing/2014/main" id="{C6D1BF94-7D06-4819-8E8C-463D299A0B6D}"/>
              </a:ext>
            </a:extLst>
          </p:cNvPr>
          <p:cNvSpPr/>
          <p:nvPr/>
        </p:nvSpPr>
        <p:spPr>
          <a:xfrm>
            <a:off x="2786666" y="3731401"/>
            <a:ext cx="1235242" cy="6898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Grid.py</a:t>
            </a:r>
            <a:endParaRPr lang="ko-KR" altLang="en-US" dirty="0"/>
          </a:p>
        </p:txBody>
      </p:sp>
      <p:sp>
        <p:nvSpPr>
          <p:cNvPr id="18" name="사각형: 둥근 모서리 3">
            <a:extLst>
              <a:ext uri="{FF2B5EF4-FFF2-40B4-BE49-F238E27FC236}">
                <a16:creationId xmlns:a16="http://schemas.microsoft.com/office/drawing/2014/main" id="{C6D1BF94-7D06-4819-8E8C-463D299A0B6D}"/>
              </a:ext>
            </a:extLst>
          </p:cNvPr>
          <p:cNvSpPr/>
          <p:nvPr/>
        </p:nvSpPr>
        <p:spPr>
          <a:xfrm>
            <a:off x="4156353" y="4942579"/>
            <a:ext cx="1235242" cy="6898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Gen_net.py</a:t>
            </a:r>
            <a:endParaRPr lang="ko-KR" altLang="en-US" sz="1600" dirty="0"/>
          </a:p>
        </p:txBody>
      </p:sp>
      <p:cxnSp>
        <p:nvCxnSpPr>
          <p:cNvPr id="21" name="꺾인 연결선 20"/>
          <p:cNvCxnSpPr>
            <a:stCxn id="4" idx="2"/>
            <a:endCxn id="17" idx="1"/>
          </p:cNvCxnSpPr>
          <p:nvPr/>
        </p:nvCxnSpPr>
        <p:spPr>
          <a:xfrm rot="16200000" flipH="1">
            <a:off x="2022179" y="3311820"/>
            <a:ext cx="899970" cy="629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7" idx="2"/>
            <a:endCxn id="18" idx="1"/>
          </p:cNvCxnSpPr>
          <p:nvPr/>
        </p:nvCxnSpPr>
        <p:spPr>
          <a:xfrm rot="16200000" flipH="1">
            <a:off x="3347184" y="4478315"/>
            <a:ext cx="866273" cy="752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2295" y="4078601"/>
            <a:ext cx="1214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Network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473910" y="2513670"/>
            <a:ext cx="2060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Environment Initialization</a:t>
            </a:r>
            <a:endParaRPr lang="ko-KR" altLang="en-US" sz="1400" dirty="0"/>
          </a:p>
        </p:txBody>
      </p:sp>
      <p:cxnSp>
        <p:nvCxnSpPr>
          <p:cNvPr id="34" name="꺾인 연결선 33"/>
          <p:cNvCxnSpPr>
            <a:stCxn id="4" idx="3"/>
            <a:endCxn id="6" idx="1"/>
          </p:cNvCxnSpPr>
          <p:nvPr/>
        </p:nvCxnSpPr>
        <p:spPr>
          <a:xfrm>
            <a:off x="2775284" y="2831432"/>
            <a:ext cx="3377132" cy="1934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32753" y="4458338"/>
            <a:ext cx="1553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Agent Initialization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6571085" y="3166353"/>
            <a:ext cx="0" cy="125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28481" y="3271180"/>
            <a:ext cx="10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Reward, Observation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6911599" y="3166353"/>
            <a:ext cx="11381" cy="125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10435" y="3626321"/>
            <a:ext cx="10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Action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6" idx="3"/>
            <a:endCxn id="7" idx="1"/>
          </p:cNvCxnSpPr>
          <p:nvPr/>
        </p:nvCxnSpPr>
        <p:spPr>
          <a:xfrm>
            <a:off x="7387658" y="4766116"/>
            <a:ext cx="1378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55576" y="4473726"/>
            <a:ext cx="10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Observation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7387658" y="4892374"/>
            <a:ext cx="1378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59668" y="4942579"/>
            <a:ext cx="10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Flip, Rotate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825988" y="5304805"/>
            <a:ext cx="1330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xml </a:t>
            </a:r>
            <a:r>
              <a:rPr lang="ko-KR" altLang="en-US" sz="1400" dirty="0" smtClean="0"/>
              <a:t>및 </a:t>
            </a:r>
            <a:r>
              <a:rPr lang="en-US" altLang="ko-KR" sz="1400" dirty="0" err="1" smtClean="0"/>
              <a:t>cfg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057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TraCI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 </a:t>
            </a:r>
            <a:r>
              <a:rPr lang="ko-KR" altLang="en-US" dirty="0"/>
              <a:t>을 이용하여 </a:t>
            </a:r>
            <a:r>
              <a:rPr lang="en-US" altLang="ko-KR" dirty="0"/>
              <a:t>Traffic Light</a:t>
            </a:r>
            <a:r>
              <a:rPr lang="ko-KR" altLang="en-US" dirty="0"/>
              <a:t>를 조절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-.add.xml format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Phase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</a:t>
            </a:r>
            <a:r>
              <a:rPr lang="en-US" altLang="ko-KR" dirty="0"/>
              <a:t> function :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를 다른 </a:t>
            </a:r>
            <a:r>
              <a:rPr lang="en-US" altLang="ko-KR" dirty="0"/>
              <a:t>phase</a:t>
            </a:r>
            <a:r>
              <a:rPr lang="ko-KR" altLang="en-US" dirty="0"/>
              <a:t>로 </a:t>
            </a:r>
            <a:r>
              <a:rPr lang="ko-KR" altLang="en-US" dirty="0" smtClean="0"/>
              <a:t>바꿈 </a:t>
            </a:r>
            <a:r>
              <a:rPr lang="en-US" altLang="ko-KR" dirty="0" smtClean="0"/>
              <a:t>(program</a:t>
            </a:r>
            <a:r>
              <a:rPr lang="ko-KR" altLang="en-US" dirty="0" smtClean="0"/>
              <a:t>에 있는 내용만 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Duration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setPhaseDuration</a:t>
            </a:r>
            <a:r>
              <a:rPr lang="en-US" altLang="ko-KR" dirty="0"/>
              <a:t> :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지속시간을 바꿈</a:t>
            </a:r>
            <a:endParaRPr lang="en-US" altLang="ko-KR" dirty="0"/>
          </a:p>
          <a:p>
            <a:r>
              <a:rPr lang="en-US" altLang="ko-KR" dirty="0"/>
              <a:t>Complete Program Setting: Static signal Plan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setProgramLogic</a:t>
            </a:r>
            <a:r>
              <a:rPr lang="en-US" altLang="ko-KR" dirty="0"/>
              <a:t> : </a:t>
            </a:r>
            <a:r>
              <a:rPr lang="ko-KR" altLang="en-US" dirty="0"/>
              <a:t>현재 가지고 있는 </a:t>
            </a:r>
            <a:r>
              <a:rPr lang="en-US" altLang="ko-KR" dirty="0"/>
              <a:t>phase set</a:t>
            </a:r>
            <a:r>
              <a:rPr lang="ko-KR" altLang="en-US" dirty="0"/>
              <a:t>을 지정한대로 바꿈</a:t>
            </a:r>
          </a:p>
        </p:txBody>
      </p:sp>
    </p:spTree>
    <p:extLst>
      <p:ext uri="{BB962C8B-B14F-4D97-AF65-F5344CB8AC3E}">
        <p14:creationId xmlns:p14="http://schemas.microsoft.com/office/powerpoint/2010/main" val="20738664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2394</TotalTime>
  <Words>1451</Words>
  <Application>Microsoft Office PowerPoint</Application>
  <PresentationFormat>와이드스크린</PresentationFormat>
  <Paragraphs>344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추억</vt:lpstr>
      <vt:lpstr>사전 발표</vt:lpstr>
      <vt:lpstr>목표</vt:lpstr>
      <vt:lpstr>Preliminary</vt:lpstr>
      <vt:lpstr>Preliminary</vt:lpstr>
      <vt:lpstr>Preliminary</vt:lpstr>
      <vt:lpstr>SUMO Network 제작</vt:lpstr>
      <vt:lpstr>SUMO 결과물 비교 제작</vt:lpstr>
      <vt:lpstr>SUMO를 활용한 Data 생성</vt:lpstr>
      <vt:lpstr>TraCI</vt:lpstr>
      <vt:lpstr>Defining New TLS-Programs</vt:lpstr>
      <vt:lpstr>Defining New TLS-Programs</vt:lpstr>
      <vt:lpstr>Traffic State, Action</vt:lpstr>
      <vt:lpstr>Traffic Observation Data</vt:lpstr>
      <vt:lpstr>Toward A Thousand Lights: Decentralized Deep Reinforcement Learning for Large-scale Traffic Signal Control</vt:lpstr>
      <vt:lpstr>Contents</vt:lpstr>
      <vt:lpstr>Motivation</vt:lpstr>
      <vt:lpstr>Motivation</vt:lpstr>
      <vt:lpstr>Related work</vt:lpstr>
      <vt:lpstr>Related work</vt:lpstr>
      <vt:lpstr>Related work</vt:lpstr>
      <vt:lpstr>Related work</vt:lpstr>
      <vt:lpstr>Approach</vt:lpstr>
      <vt:lpstr>Approach: FRAP</vt:lpstr>
      <vt:lpstr>Approach: FRAP</vt:lpstr>
      <vt:lpstr>Approach: DQN</vt:lpstr>
      <vt:lpstr>Approach: DQN Agent</vt:lpstr>
      <vt:lpstr>Approach: DQN Agent &amp; Setting</vt:lpstr>
      <vt:lpstr>Approach: DQN Agent &amp; Setting</vt:lpstr>
      <vt:lpstr>Result</vt:lpstr>
      <vt:lpstr>Result</vt:lpstr>
      <vt:lpstr>Result &amp; Conclusion</vt:lpstr>
      <vt:lpstr>Comment</vt:lpstr>
      <vt:lpstr>현재 State와 Action, Reward 구성 방식</vt:lpstr>
      <vt:lpstr>현재 State와 Action, Reward 구성 방식</vt:lpstr>
      <vt:lpstr>Training 구성 방식 제안(DQN 적용시)</vt:lpstr>
      <vt:lpstr>Training 구성 방식 제안(종합)</vt:lpstr>
      <vt:lpstr>Training 구성 방식 제안(알고리즘)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137</cp:revision>
  <dcterms:created xsi:type="dcterms:W3CDTF">2021-01-07T04:26:03Z</dcterms:created>
  <dcterms:modified xsi:type="dcterms:W3CDTF">2021-01-18T04:12:23Z</dcterms:modified>
</cp:coreProperties>
</file>