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  <p:sldMasterId id="2147483744" r:id="rId2"/>
  </p:sldMasterIdLst>
  <p:notesMasterIdLst>
    <p:notesMasterId r:id="rId27"/>
  </p:notesMasterIdLst>
  <p:sldIdLst>
    <p:sldId id="256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8" r:id="rId15"/>
    <p:sldId id="274" r:id="rId16"/>
    <p:sldId id="275" r:id="rId17"/>
    <p:sldId id="276" r:id="rId18"/>
    <p:sldId id="269" r:id="rId19"/>
    <p:sldId id="277" r:id="rId20"/>
    <p:sldId id="278" r:id="rId21"/>
    <p:sldId id="279" r:id="rId22"/>
    <p:sldId id="280" r:id="rId23"/>
    <p:sldId id="270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1493B-0A52-4E9A-A475-D6276A64515A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EB05-DB5A-4EED-8ED7-2956350D4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7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  <a:lvl2pPr marL="544068" indent="-342900">
              <a:buFont typeface="+mj-lt"/>
              <a:buAutoNum type="arabicPeriod"/>
              <a:defRPr/>
            </a:lvl2pPr>
            <a:lvl3pPr marL="726948" indent="-342900">
              <a:buFont typeface="+mj-lt"/>
              <a:buAutoNum type="arabicParenR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 smtClean="0"/>
              <a:t> 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7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5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1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0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9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7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Reward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 phase1_duration*0.1: phase1</a:t>
            </a:r>
            <a:r>
              <a:rPr lang="ko-KR" altLang="en-US" dirty="0"/>
              <a:t>의 </a:t>
            </a:r>
            <a:r>
              <a:rPr lang="en-US" altLang="ko-KR" dirty="0"/>
              <a:t>duration</a:t>
            </a:r>
            <a:r>
              <a:rPr lang="ko-KR" altLang="en-US" dirty="0"/>
              <a:t>에 가점 부여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공통 주기 동안의 </a:t>
            </a:r>
            <a:r>
              <a:rPr lang="en-US" altLang="ko-KR" dirty="0"/>
              <a:t>‘B2B1’ edge</a:t>
            </a:r>
            <a:r>
              <a:rPr lang="ko-KR" altLang="en-US" dirty="0"/>
              <a:t>와 </a:t>
            </a:r>
            <a:r>
              <a:rPr lang="en-US" altLang="ko-KR" dirty="0"/>
              <a:t>‘B1B0’ edge </a:t>
            </a:r>
            <a:r>
              <a:rPr lang="ko-KR" altLang="en-US" dirty="0"/>
              <a:t>차량 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-&gt; ‘B2B1’</a:t>
            </a:r>
            <a:r>
              <a:rPr lang="ko-KR" altLang="en-US" dirty="0"/>
              <a:t>에서의 차량 수는 </a:t>
            </a:r>
            <a:r>
              <a:rPr lang="en-US" altLang="ko-KR" dirty="0"/>
              <a:t>penalty</a:t>
            </a:r>
            <a:br>
              <a:rPr lang="en-US" altLang="ko-KR" dirty="0"/>
            </a:br>
            <a:r>
              <a:rPr lang="en-US" altLang="ko-KR" dirty="0"/>
              <a:t>-&gt; ‘B1B0’</a:t>
            </a:r>
            <a:r>
              <a:rPr lang="ko-KR" altLang="en-US" dirty="0"/>
              <a:t>에서의 차량 수는 </a:t>
            </a:r>
            <a:r>
              <a:rPr lang="en-US" altLang="ko-KR" dirty="0"/>
              <a:t>reward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Pressure </a:t>
            </a:r>
            <a:r>
              <a:rPr lang="ko-KR" altLang="en-US" dirty="0">
                <a:sym typeface="Wingdings" panose="05000000000000000000" pitchFamily="2" charset="2"/>
              </a:rPr>
              <a:t>논문에서 </a:t>
            </a:r>
            <a:r>
              <a:rPr lang="en-US" altLang="ko-KR" dirty="0">
                <a:sym typeface="Wingdings" panose="05000000000000000000" pitchFamily="2" charset="2"/>
              </a:rPr>
              <a:t>outflow-inflow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20" y="1846538"/>
            <a:ext cx="4567564" cy="433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8591" y="3216293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B2B1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8590" y="4342638"/>
            <a:ext cx="7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B1B0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151652" y="3068405"/>
            <a:ext cx="149212" cy="7498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151652" y="4093806"/>
            <a:ext cx="149212" cy="74988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</a:t>
            </a:r>
            <a:r>
              <a:rPr lang="ko-KR" altLang="en-US" dirty="0"/>
              <a:t>구성 방식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매 </a:t>
            </a:r>
            <a:r>
              <a:rPr lang="en-US" altLang="ko-KR" dirty="0"/>
              <a:t>epoch</a:t>
            </a:r>
            <a:r>
              <a:rPr lang="ko-KR" altLang="en-US" dirty="0"/>
              <a:t>당 </a:t>
            </a:r>
            <a:r>
              <a:rPr lang="en-US" altLang="ko-KR" dirty="0"/>
              <a:t>Learning Start Time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시작하자 마자 차량이 자리잡기 전의 데이터는 일반적이지 않음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Learning Start Epoch </a:t>
            </a:r>
            <a:r>
              <a:rPr lang="ko-KR" altLang="en-US" dirty="0"/>
              <a:t>지정 </a:t>
            </a:r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1epoch</a:t>
            </a:r>
            <a:r>
              <a:rPr lang="ko-KR" altLang="en-US" dirty="0"/>
              <a:t>당 </a:t>
            </a:r>
            <a:r>
              <a:rPr lang="en-US" altLang="ko-KR" dirty="0"/>
              <a:t>90</a:t>
            </a:r>
            <a:r>
              <a:rPr lang="ko-KR" altLang="en-US" dirty="0"/>
              <a:t>개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replay</a:t>
            </a:r>
            <a:r>
              <a:rPr lang="ko-KR" altLang="en-US" dirty="0"/>
              <a:t>에 저장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/>
              <a:t>現 </a:t>
            </a:r>
            <a:r>
              <a:rPr lang="en-US" altLang="ko-KR" dirty="0"/>
              <a:t>replay: 40 </a:t>
            </a:r>
            <a:r>
              <a:rPr lang="ko-KR" altLang="en-US" dirty="0"/>
              <a:t>부터 </a:t>
            </a:r>
            <a:r>
              <a:rPr lang="en-US" altLang="ko-KR" dirty="0"/>
              <a:t>target update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초반 학습의 </a:t>
            </a:r>
            <a:r>
              <a:rPr lang="en-US" altLang="ko-KR" dirty="0">
                <a:sym typeface="Wingdings" panose="05000000000000000000" pitchFamily="2" charset="2"/>
              </a:rPr>
              <a:t>Correlation </a:t>
            </a:r>
            <a:r>
              <a:rPr lang="ko-KR" altLang="en-US" dirty="0">
                <a:sym typeface="Wingdings" panose="05000000000000000000" pitchFamily="2" charset="2"/>
              </a:rPr>
              <a:t>높음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Learning Start </a:t>
            </a:r>
            <a:r>
              <a:rPr lang="ko-KR" altLang="en-US" dirty="0">
                <a:sym typeface="Wingdings" panose="05000000000000000000" pitchFamily="2" charset="2"/>
              </a:rPr>
              <a:t>하는</a:t>
            </a:r>
            <a:r>
              <a:rPr lang="en-US" altLang="ko-KR" dirty="0">
                <a:sym typeface="Wingdings" panose="05000000000000000000" pitchFamily="2" charset="2"/>
              </a:rPr>
              <a:t> Epoch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4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time step</a:t>
            </a:r>
            <a:r>
              <a:rPr lang="ko-KR" altLang="en-US" dirty="0">
                <a:sym typeface="Wingdings" panose="05000000000000000000" pitchFamily="2" charset="2"/>
              </a:rPr>
              <a:t>을 세분화 </a:t>
            </a:r>
            <a:r>
              <a:rPr lang="en-US" altLang="ko-KR" dirty="0">
                <a:sym typeface="Wingdings" panose="05000000000000000000" pitchFamily="2" charset="2"/>
              </a:rPr>
              <a:t>Action </a:t>
            </a:r>
            <a:r>
              <a:rPr lang="ko-KR" altLang="en-US" dirty="0">
                <a:sym typeface="Wingdings" panose="05000000000000000000" pitchFamily="2" charset="2"/>
              </a:rPr>
              <a:t>형태 변화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Epoch </a:t>
            </a:r>
            <a:r>
              <a:rPr lang="ko-KR" altLang="en-US" dirty="0">
                <a:sym typeface="Wingdings" panose="05000000000000000000" pitchFamily="2" charset="2"/>
              </a:rPr>
              <a:t>길이 길게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現</a:t>
            </a:r>
            <a:r>
              <a:rPr lang="en-US" altLang="ko-KR" dirty="0">
                <a:sym typeface="Wingdings" panose="05000000000000000000" pitchFamily="2" charset="2"/>
              </a:rPr>
              <a:t>:10000s/epoch -&gt; 27000s/epoch</a:t>
            </a:r>
            <a:r>
              <a:rPr lang="ko-KR" altLang="en-US" dirty="0">
                <a:sym typeface="Wingdings" panose="05000000000000000000" pitchFamily="2" charset="2"/>
              </a:rPr>
              <a:t>이상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Toward A Thousand Lights: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Decentralized Deep Reinforcement Learning for Large-scale Traffic Signal Control</a:t>
            </a:r>
            <a:endParaRPr lang="ko-KR" altLang="en-US" sz="24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1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Traffic congestion</a:t>
            </a:r>
            <a:endParaRPr lang="en-US" altLang="ko-KR" dirty="0"/>
          </a:p>
          <a:p>
            <a:pPr lvl="1"/>
            <a:r>
              <a:rPr lang="en-US" altLang="ko-KR" dirty="0" smtClean="0"/>
              <a:t>Led by rapid urbanization</a:t>
            </a:r>
          </a:p>
          <a:p>
            <a:pPr lvl="1"/>
            <a:r>
              <a:rPr lang="en-US" altLang="ko-KR" dirty="0" smtClean="0"/>
              <a:t>Increase harmful emissions (contributes 23% of total CO2 emission)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그 중에서 </a:t>
            </a:r>
            <a:r>
              <a:rPr lang="en-US" altLang="ko-KR" dirty="0" smtClean="0">
                <a:sym typeface="Wingdings" panose="05000000000000000000" pitchFamily="2" charset="2"/>
              </a:rPr>
              <a:t>traffic</a:t>
            </a:r>
            <a:r>
              <a:rPr lang="ko-KR" altLang="en-US" dirty="0" smtClean="0">
                <a:sym typeface="Wingdings" panose="05000000000000000000" pitchFamily="2" charset="2"/>
              </a:rPr>
              <a:t>에 의해 차지하는 양이 </a:t>
            </a:r>
            <a:r>
              <a:rPr lang="en-US" altLang="ko-KR" dirty="0" smtClean="0">
                <a:sym typeface="Wingdings" panose="05000000000000000000" pitchFamily="2" charset="2"/>
              </a:rPr>
              <a:t>40%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 Trend: applying RL method for traffic signal control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 Traditional transportation approaches</a:t>
            </a:r>
          </a:p>
          <a:p>
            <a:pPr lvl="1"/>
            <a:r>
              <a:rPr lang="en-US" altLang="ko-KR" dirty="0" smtClean="0"/>
              <a:t>Pre-timed control</a:t>
            </a:r>
          </a:p>
          <a:p>
            <a:pPr lvl="1"/>
            <a:r>
              <a:rPr lang="en-US" altLang="ko-KR" dirty="0" smtClean="0"/>
              <a:t>Actuated control</a:t>
            </a:r>
          </a:p>
          <a:p>
            <a:pPr lvl="1"/>
            <a:r>
              <a:rPr lang="en-US" altLang="ko-KR" dirty="0" smtClean="0"/>
              <a:t>Adaptive control</a:t>
            </a:r>
          </a:p>
          <a:p>
            <a:pPr lvl="1"/>
            <a:r>
              <a:rPr lang="en-US" altLang="ko-KR" dirty="0" smtClean="0"/>
              <a:t>Optimization-based control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Given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traffic model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and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pre-defined rule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 Fail to adjust to dynamic traffic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3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 Challenge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To control and coordinate traffic lights in large-scale urban network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Highly correlated due to densely </a:t>
            </a:r>
            <a:r>
              <a:rPr lang="en-US" altLang="ko-KR" dirty="0" smtClean="0">
                <a:sym typeface="Wingdings" panose="05000000000000000000" pitchFamily="2" charset="2"/>
              </a:rPr>
              <a:t>connected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Traditional Method is not well adjusted when the traffic is dynamic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3 Key Issues to handle the challenge by RL method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Scalability: learn effectively on a large scale, and the global optimization goal simultaneously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Coordination: Optimizing signal timing for TL jointly when in close proximity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Data feasibility: Not use the data that are hard to occur when learning by the RL-based method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64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52170"/>
            <a:ext cx="10058400" cy="1450757"/>
          </a:xfrm>
        </p:spPr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Conventional Transportation </a:t>
            </a:r>
            <a:r>
              <a:rPr lang="en-US" altLang="ko-KR" dirty="0"/>
              <a:t>M</a:t>
            </a:r>
            <a:r>
              <a:rPr lang="en-US" altLang="ko-KR" dirty="0" smtClean="0"/>
              <a:t>ethods for multi-intersection control</a:t>
            </a:r>
          </a:p>
          <a:p>
            <a:pPr lvl="1"/>
            <a:r>
              <a:rPr lang="en-US" altLang="ko-KR" dirty="0" smtClean="0"/>
              <a:t>Same cycle length</a:t>
            </a:r>
          </a:p>
          <a:p>
            <a:pPr lvl="1"/>
            <a:r>
              <a:rPr lang="en-US" altLang="ko-KR" dirty="0" smtClean="0"/>
              <a:t>Facilitated traffic of selected movement: modifying the offset between consecutive intersection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Problem of this approach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Few network are only uniform for simple approach (Small grid network -&gt; fixed offset achieve coordination)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Difficult to provide a global optimization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60" y="4150982"/>
            <a:ext cx="6113707" cy="216316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324744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2616944" y="4518437"/>
            <a:ext cx="799689" cy="514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99116" y="4165183"/>
            <a:ext cx="17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Start from here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203611" y="4946940"/>
            <a:ext cx="627455" cy="589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7" idx="7"/>
          </p:cNvCxnSpPr>
          <p:nvPr/>
        </p:nvCxnSpPr>
        <p:spPr>
          <a:xfrm flipH="1">
            <a:off x="7739177" y="4654506"/>
            <a:ext cx="1060488" cy="37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0419" y="4008175"/>
            <a:ext cx="25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When arrive this point, turn on the green light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Max Pressure : optimization-based method</a:t>
            </a:r>
          </a:p>
          <a:p>
            <a:pPr lvl="1"/>
            <a:r>
              <a:rPr lang="en-US" altLang="ko-KR" dirty="0" smtClean="0"/>
              <a:t>Providing global optimization through coordination</a:t>
            </a:r>
          </a:p>
          <a:p>
            <a:pPr lvl="1"/>
            <a:r>
              <a:rPr lang="en-US" altLang="ko-KR" dirty="0" smtClean="0"/>
              <a:t>Developed to optimize the global vehicle travel time, throughput and # of stops at intersections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Challenges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Still rely on assumptions of simple traffic condition, HARD to apply to real world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RL-based single-intersection methods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Outstanding performance over conventional transportation methods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For satisfying scalability,  Advance to ‘RL-based multi-intersection methods’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64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Reinforcement Learning(RL) based multi-intersection methods</a:t>
            </a:r>
          </a:p>
          <a:p>
            <a:pPr lvl="1"/>
            <a:r>
              <a:rPr lang="en-US" altLang="ko-KR" dirty="0" smtClean="0"/>
              <a:t>Treat all the intersection </a:t>
            </a:r>
            <a:r>
              <a:rPr lang="en-US" altLang="ko-KR" dirty="0" err="1" smtClean="0"/>
              <a:t>isolately</a:t>
            </a:r>
            <a:r>
              <a:rPr lang="en-US" altLang="ko-KR" dirty="0" smtClean="0"/>
              <a:t> and apply individual traffic signal control</a:t>
            </a:r>
          </a:p>
          <a:p>
            <a:pPr lvl="2"/>
            <a:r>
              <a:rPr lang="en-US" altLang="ko-KR" dirty="0" smtClean="0"/>
              <a:t>Scale-up easily</a:t>
            </a:r>
          </a:p>
          <a:p>
            <a:pPr lvl="2"/>
            <a:r>
              <a:rPr lang="en-US" altLang="ko-KR" dirty="0" smtClean="0"/>
              <a:t>Cannot coordinate with neighbors, achieve their own goals</a:t>
            </a:r>
          </a:p>
          <a:p>
            <a:pPr lvl="1"/>
            <a:r>
              <a:rPr lang="en-US" altLang="ko-KR" dirty="0" smtClean="0"/>
              <a:t>Centralized optimization over multiple coordinated agents</a:t>
            </a:r>
          </a:p>
          <a:p>
            <a:pPr lvl="2"/>
            <a:r>
              <a:rPr lang="en-US" altLang="ko-KR" dirty="0" smtClean="0"/>
              <a:t>Achieve coordination with neighbor intersections</a:t>
            </a:r>
          </a:p>
          <a:p>
            <a:pPr lvl="2"/>
            <a:r>
              <a:rPr lang="en-US" altLang="ko-KR" dirty="0" smtClean="0"/>
              <a:t>Network scale expands, optimization is infeasible due to large joint action space</a:t>
            </a:r>
          </a:p>
          <a:p>
            <a:pPr lvl="2"/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Trade-off between scalability and coordination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50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Decentralized Approach based on RL</a:t>
            </a:r>
          </a:p>
          <a:p>
            <a:pPr lvl="1"/>
            <a:r>
              <a:rPr lang="en-US" altLang="ko-KR" dirty="0" smtClean="0"/>
              <a:t>Considering both scalability and coordination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 Issues that are hard to apply RL in large-scale network</a:t>
            </a:r>
          </a:p>
          <a:p>
            <a:pPr lvl="1"/>
            <a:r>
              <a:rPr lang="en-US" altLang="ko-KR" dirty="0" err="1" smtClean="0"/>
              <a:t>Uni</a:t>
            </a:r>
            <a:r>
              <a:rPr lang="en-US" altLang="ko-KR" dirty="0" smtClean="0"/>
              <a:t>-intersection related reward system</a:t>
            </a:r>
          </a:p>
          <a:p>
            <a:pPr lvl="1"/>
            <a:r>
              <a:rPr lang="en-US" altLang="ko-KR" dirty="0" smtClean="0"/>
              <a:t>Few reward design for direct coordination</a:t>
            </a:r>
          </a:p>
          <a:p>
            <a:pPr lvl="1"/>
            <a:r>
              <a:rPr lang="en-US" altLang="ko-KR" dirty="0" smtClean="0"/>
              <a:t>Current RL method includes infeasible features in the states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7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MPLight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Utilizing simple features that are feasible in the real world &lt;- overcome infeasibility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Sharing parameters of intersections &lt;- overcome scalability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Not sharing all the parameters naively  inferior performance because of having different structures each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Not applying the control of large flow to the system with little traffic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- Following similar control logic and enhancing the speed of learning by sharing their learned knowledge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- base model, ‘FRAP’</a:t>
            </a:r>
          </a:p>
          <a:p>
            <a:pPr lvl="1"/>
            <a:r>
              <a:rPr lang="en-US" altLang="ko-KR" dirty="0"/>
              <a:t>Integrating the concept of “pressure” into reward design for </a:t>
            </a:r>
            <a:r>
              <a:rPr lang="en-US" altLang="ko-KR" dirty="0" smtClean="0"/>
              <a:t>coordination</a:t>
            </a:r>
          </a:p>
          <a:p>
            <a:pPr lvl="2"/>
            <a:r>
              <a:rPr lang="en-US" altLang="ko-KR" dirty="0" smtClean="0"/>
              <a:t>Derived from ‘max pressure theory’, aimed at the global throughput in the area</a:t>
            </a:r>
          </a:p>
          <a:p>
            <a:pPr lvl="2"/>
            <a:r>
              <a:rPr lang="en-US" altLang="ko-KR" dirty="0" smtClean="0"/>
              <a:t>Balancing the distribution of vehicle by minimizing the pressure and maximizing the throughput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pressure: discrepancy of the number of vehicles inflow and outflow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6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교통 공학 공부</a:t>
            </a:r>
            <a:endParaRPr lang="en-US" altLang="ko-KR" dirty="0"/>
          </a:p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TraCI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State, Reward, Action </a:t>
            </a:r>
            <a:r>
              <a:rPr lang="ko-KR" altLang="en-US" dirty="0"/>
              <a:t>종류 판별</a:t>
            </a:r>
            <a:endParaRPr lang="en-US" altLang="ko-KR" dirty="0"/>
          </a:p>
          <a:p>
            <a:r>
              <a:rPr lang="ko-KR" altLang="en-US" dirty="0" err="1"/>
              <a:t>강화학습</a:t>
            </a:r>
            <a:r>
              <a:rPr lang="ko-KR" altLang="en-US" dirty="0"/>
              <a:t> 내용 파악</a:t>
            </a:r>
            <a:endParaRPr lang="en-US" altLang="ko-KR" dirty="0"/>
          </a:p>
          <a:p>
            <a:r>
              <a:rPr lang="ko-KR" altLang="en-US" dirty="0"/>
              <a:t>논문 </a:t>
            </a:r>
            <a:r>
              <a:rPr lang="en-US" altLang="ko-KR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74083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Approach: DQN Agent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</p:spPr>
            <p:txBody>
              <a:bodyPr/>
              <a:lstStyle/>
              <a:p>
                <a:r>
                  <a:rPr lang="en-US" altLang="ko-KR" dirty="0" smtClean="0"/>
                  <a:t>  Reinforcement Learning Structure(Deep Q-Network)</a:t>
                </a:r>
              </a:p>
              <a:p>
                <a:pPr lvl="1"/>
                <a:r>
                  <a:rPr lang="en-US" altLang="ko-KR" dirty="0" smtClean="0"/>
                  <a:t>Observation</a:t>
                </a:r>
              </a:p>
              <a:p>
                <a:pPr lvl="2"/>
                <a:r>
                  <a:rPr lang="en-US" altLang="ko-KR" dirty="0" smtClean="0"/>
                  <a:t>Current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Pressure of the 12 traffic movements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- fewer movements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-&gt; zero-padded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Action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Choose phase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among the 8 candidate phases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 Not choosing all the phase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Reward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Difference between the sum of queueing vehicles inflows and</a:t>
                </a:r>
                <a:br>
                  <a:rPr lang="en-US" altLang="ko-KR" dirty="0" smtClean="0">
                    <a:sym typeface="Wingdings" panose="05000000000000000000" pitchFamily="2" charset="2"/>
                  </a:rPr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the sum of queueing vehicles outflow</a:t>
                </a:r>
                <a:br>
                  <a:rPr lang="en-US" altLang="ko-KR" dirty="0" smtClean="0">
                    <a:sym typeface="Wingdings" panose="05000000000000000000" pitchFamily="2" charset="2"/>
                  </a:rPr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 by maximizing the reward, agent will try to stabilizing 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27674" cy="4023360"/>
              </a:xfrm>
              <a:blipFill>
                <a:blip r:embed="rId2"/>
                <a:stretch>
                  <a:fillRect l="-2510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11" y="2497001"/>
            <a:ext cx="5134176" cy="2669105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13" idx="2"/>
          </p:cNvCxnSpPr>
          <p:nvPr/>
        </p:nvCxnSpPr>
        <p:spPr>
          <a:xfrm flipH="1" flipV="1">
            <a:off x="7602145" y="4445744"/>
            <a:ext cx="887619" cy="820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14841" y="5220293"/>
            <a:ext cx="81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Agent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6956" y="2777633"/>
            <a:ext cx="1530377" cy="16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23766" y="5220293"/>
                <a:ext cx="43992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𝑖𝑛𝑡𝑒𝑟𝑠𝑒𝑐𝑡𝑖𝑜𝑛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766" y="5220293"/>
                <a:ext cx="4399218" cy="246221"/>
              </a:xfrm>
              <a:prstGeom prst="rect">
                <a:avLst/>
              </a:prstGeom>
              <a:blipFill>
                <a:blip r:embed="rId4"/>
                <a:stretch>
                  <a:fillRect l="-139" r="-416" b="-31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8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8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4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4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SUMO Network </a:t>
            </a:r>
            <a:r>
              <a:rPr lang="ko-KR" altLang="en-US" dirty="0"/>
              <a:t>제작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53" y="1846263"/>
            <a:ext cx="5432420" cy="4022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3" y="1797907"/>
            <a:ext cx="4622988" cy="41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3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TraCI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 </a:t>
            </a:r>
            <a:r>
              <a:rPr lang="ko-KR" altLang="en-US" dirty="0"/>
              <a:t>을 이용하여 </a:t>
            </a:r>
            <a:r>
              <a:rPr lang="en-US" altLang="ko-KR" dirty="0"/>
              <a:t>Traffic Light</a:t>
            </a:r>
            <a:r>
              <a:rPr lang="ko-KR" altLang="en-US" dirty="0"/>
              <a:t>를 조절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-.add.xml format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Phase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</a:t>
            </a:r>
            <a:r>
              <a:rPr lang="en-US" altLang="ko-KR" dirty="0"/>
              <a:t> function</a:t>
            </a:r>
          </a:p>
          <a:p>
            <a:r>
              <a:rPr lang="en-US" altLang="ko-KR" dirty="0"/>
              <a:t>Duration Setting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setPhaseDuration</a:t>
            </a:r>
            <a:endParaRPr lang="en-US" altLang="ko-KR" dirty="0"/>
          </a:p>
          <a:p>
            <a:r>
              <a:rPr lang="en-US" altLang="ko-KR" dirty="0"/>
              <a:t>Complete Program Setting: Static signal Plan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setProgramLogic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86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Additional file</a:t>
            </a:r>
            <a:r>
              <a:rPr lang="ko-KR" altLang="en-US" dirty="0"/>
              <a:t>을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 err="1"/>
              <a:t>tlLogic</a:t>
            </a:r>
            <a:r>
              <a:rPr lang="en-US" altLang="ko-KR" dirty="0"/>
              <a:t> id</a:t>
            </a:r>
            <a:r>
              <a:rPr lang="ko-KR" altLang="en-US" dirty="0"/>
              <a:t>를 부여하여 사용함</a:t>
            </a:r>
            <a:r>
              <a:rPr lang="en-US" altLang="ko-KR" dirty="0"/>
              <a:t>(.nod.xml</a:t>
            </a:r>
            <a:r>
              <a:rPr lang="ko-KR" altLang="en-US" dirty="0"/>
              <a:t>에서 부여한 </a:t>
            </a:r>
            <a:r>
              <a:rPr lang="en-US" altLang="ko-KR" dirty="0"/>
              <a:t>id</a:t>
            </a:r>
            <a:r>
              <a:rPr lang="ko-KR" altLang="en-US" dirty="0"/>
              <a:t>와 동일할 때</a:t>
            </a:r>
            <a:r>
              <a:rPr lang="en-US" altLang="ko-KR" dirty="0"/>
              <a:t>, </a:t>
            </a:r>
            <a:r>
              <a:rPr lang="ko-KR" altLang="en-US" dirty="0"/>
              <a:t>동작함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Program ID</a:t>
            </a:r>
            <a:r>
              <a:rPr lang="ko-KR" altLang="en-US" dirty="0"/>
              <a:t>는 </a:t>
            </a:r>
            <a:r>
              <a:rPr lang="en-US" altLang="ko-KR" dirty="0"/>
              <a:t>‘off’</a:t>
            </a:r>
            <a:r>
              <a:rPr lang="ko-KR" altLang="en-US" dirty="0"/>
              <a:t>를 제외하고 부여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Character</a:t>
            </a:r>
            <a:r>
              <a:rPr lang="ko-KR" altLang="en-US" dirty="0"/>
              <a:t>는 소문자는 </a:t>
            </a:r>
            <a:r>
              <a:rPr lang="en-US" altLang="ko-KR" dirty="0"/>
              <a:t>decelerate </a:t>
            </a:r>
            <a:r>
              <a:rPr lang="ko-KR" altLang="en-US" dirty="0"/>
              <a:t>함을 의미</a:t>
            </a:r>
            <a:r>
              <a:rPr lang="en-US" altLang="ko-KR" dirty="0"/>
              <a:t>(set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04" b="3900"/>
          <a:stretch/>
        </p:blipFill>
        <p:spPr>
          <a:xfrm>
            <a:off x="1035781" y="3477060"/>
            <a:ext cx="1515890" cy="259010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00273"/>
              </p:ext>
            </p:extLst>
          </p:nvPr>
        </p:nvGraphicFramePr>
        <p:xfrm>
          <a:off x="2551671" y="3477060"/>
          <a:ext cx="8303740" cy="25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740">
                  <a:extLst>
                    <a:ext uri="{9D8B030D-6E8A-4147-A177-3AD203B41FA5}">
                      <a16:colId xmlns:a16="http://schemas.microsoft.com/office/drawing/2014/main" val="2295766174"/>
                    </a:ext>
                  </a:extLst>
                </a:gridCol>
              </a:tblGrid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4637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Red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 신호일 때</a:t>
                      </a:r>
                      <a:r>
                        <a:rPr lang="en-US" altLang="ko-KR" sz="1200" baseline="0" dirty="0"/>
                        <a:t>, junction</a:t>
                      </a:r>
                      <a:r>
                        <a:rPr lang="ko-KR" altLang="en-US" sz="1200" baseline="0" dirty="0"/>
                        <a:t>에서 차량이 정지하면</a:t>
                      </a:r>
                      <a:r>
                        <a:rPr lang="en-US" altLang="ko-KR" sz="1200" baseline="0" dirty="0"/>
                        <a:t> Teleport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9508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Yellow Light,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en-US" altLang="ko-KR" sz="1200" baseline="0" dirty="0"/>
                        <a:t>Junction</a:t>
                      </a:r>
                      <a:r>
                        <a:rPr lang="ko-KR" altLang="en-US" sz="1200" baseline="0" dirty="0"/>
                        <a:t>에서 멀면 </a:t>
                      </a:r>
                      <a:r>
                        <a:rPr lang="en-US" altLang="ko-KR" sz="1200" baseline="0" dirty="0"/>
                        <a:t>deceleration, </a:t>
                      </a:r>
                      <a:r>
                        <a:rPr lang="ko-KR" altLang="en-US" sz="1200" baseline="0" dirty="0"/>
                        <a:t>아니면 </a:t>
                      </a:r>
                      <a:r>
                        <a:rPr lang="en-US" altLang="ko-KR" sz="1200" baseline="0" dirty="0"/>
                        <a:t>pass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4830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Light with no priority, </a:t>
                      </a:r>
                      <a:r>
                        <a:rPr lang="ko-KR" altLang="en-US" sz="1200" baseline="0" dirty="0"/>
                        <a:t>비 보호 녹색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먼저 온 </a:t>
                      </a:r>
                      <a:r>
                        <a:rPr lang="en-US" altLang="ko-KR" sz="1200" baseline="0" dirty="0"/>
                        <a:t>priority signal </a:t>
                      </a:r>
                      <a:r>
                        <a:rPr lang="ko-KR" altLang="en-US" sz="1200" baseline="0" dirty="0"/>
                        <a:t>수신 차량이 있는 경우 </a:t>
                      </a:r>
                      <a:r>
                        <a:rPr lang="en-US" altLang="ko-KR" sz="1200" baseline="0" dirty="0"/>
                        <a:t>deceleration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23942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 Light</a:t>
                      </a:r>
                      <a:r>
                        <a:rPr lang="en-US" altLang="ko-KR" sz="1200" baseline="0" dirty="0"/>
                        <a:t> with priority, junction</a:t>
                      </a:r>
                      <a:r>
                        <a:rPr lang="ko-KR" altLang="en-US" sz="1200" baseline="0" dirty="0"/>
                        <a:t>을 우선 </a:t>
                      </a:r>
                      <a:r>
                        <a:rPr lang="en-US" altLang="ko-KR" sz="1200" baseline="0" dirty="0"/>
                        <a:t>pass</a:t>
                      </a:r>
                      <a:r>
                        <a:rPr lang="ko-KR" altLang="en-US" sz="1200" baseline="0" dirty="0"/>
                        <a:t>하는 신호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610863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Green</a:t>
                      </a:r>
                      <a:r>
                        <a:rPr lang="en-US" altLang="ko-KR" sz="1200" baseline="0" dirty="0"/>
                        <a:t> Right-turn arrow, junction type ‘</a:t>
                      </a:r>
                      <a:r>
                        <a:rPr lang="en-US" altLang="ko-KR" sz="1200" baseline="0" dirty="0" err="1"/>
                        <a:t>traffic_light_right_on_red</a:t>
                      </a:r>
                      <a:r>
                        <a:rPr lang="en-US" altLang="ko-KR" sz="1200" baseline="0" dirty="0"/>
                        <a:t>’</a:t>
                      </a:r>
                      <a:r>
                        <a:rPr lang="ko-KR" altLang="en-US" sz="1200" baseline="0" dirty="0"/>
                        <a:t>에서만 생성되며</a:t>
                      </a:r>
                      <a:r>
                        <a:rPr lang="en-US" altLang="ko-KR" sz="1200" baseline="0" dirty="0"/>
                        <a:t>, priority</a:t>
                      </a:r>
                      <a:r>
                        <a:rPr lang="ko-KR" altLang="en-US" sz="1200" baseline="0" dirty="0"/>
                        <a:t>가 </a:t>
                      </a:r>
                      <a:r>
                        <a:rPr lang="ko-KR" altLang="en-US" sz="1200" baseline="0" dirty="0" err="1"/>
                        <a:t>대향</a:t>
                      </a:r>
                      <a:r>
                        <a:rPr lang="ko-KR" altLang="en-US" sz="1200" baseline="0" dirty="0"/>
                        <a:t> 방향 차량이 갖는 경우 정지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51499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Red+yellow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Red</a:t>
                      </a:r>
                      <a:r>
                        <a:rPr lang="ko-KR" altLang="en-US" sz="1200" baseline="0" dirty="0"/>
                        <a:t>에서 </a:t>
                      </a:r>
                      <a:r>
                        <a:rPr lang="en-US" altLang="ko-KR" sz="1200" baseline="0" dirty="0"/>
                        <a:t>Green</a:t>
                      </a:r>
                      <a:r>
                        <a:rPr lang="ko-KR" altLang="en-US" sz="1200" baseline="0" dirty="0"/>
                        <a:t>으로 바뀌기 전의 노란색 신호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차량이 </a:t>
                      </a:r>
                      <a:r>
                        <a:rPr lang="ko-KR" altLang="en-US" sz="1200" baseline="0" dirty="0" err="1"/>
                        <a:t>출발안함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5095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깜박이면 차량이 양보해야함을 의미하는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77074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차량에게 통행권이 있는 신호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4145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35781" y="3774989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39901" y="4063312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35781" y="4361241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35781" y="4662594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5781" y="4959155"/>
            <a:ext cx="1466462" cy="284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8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Defining New TLS-Programs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state </a:t>
            </a:r>
            <a:r>
              <a:rPr lang="ko-KR" altLang="en-US" dirty="0"/>
              <a:t>부여 방식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순서대로 부여하되</a:t>
            </a:r>
            <a:r>
              <a:rPr lang="en-US" altLang="ko-KR" dirty="0"/>
              <a:t>, lane</a:t>
            </a:r>
            <a:r>
              <a:rPr lang="ko-KR" altLang="en-US" dirty="0"/>
              <a:t>의 방향 별로 부여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- 0</a:t>
            </a:r>
            <a:r>
              <a:rPr lang="ko-KR" altLang="en-US" dirty="0"/>
              <a:t>번에서 총 </a:t>
            </a:r>
            <a:r>
              <a:rPr lang="en-US" altLang="ko-KR" dirty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Junction </a:t>
            </a:r>
            <a:r>
              <a:rPr lang="ko-KR" altLang="en-US" dirty="0"/>
              <a:t>형태 </a:t>
            </a:r>
            <a:r>
              <a:rPr lang="ko-KR" altLang="en-US" dirty="0" err="1"/>
              <a:t>설정시</a:t>
            </a:r>
            <a:r>
              <a:rPr lang="ko-KR" altLang="en-US" dirty="0"/>
              <a:t> 개수 조절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Connection </a:t>
            </a:r>
            <a:r>
              <a:rPr lang="ko-KR" altLang="en-US" dirty="0"/>
              <a:t>설정으로 </a:t>
            </a:r>
            <a:r>
              <a:rPr lang="en-US" altLang="ko-KR" dirty="0"/>
              <a:t>Merge </a:t>
            </a:r>
            <a:r>
              <a:rPr lang="ko-KR" altLang="en-US" dirty="0"/>
              <a:t>형태 조절 가능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915680" y="1737360"/>
            <a:ext cx="4359862" cy="4227535"/>
            <a:chOff x="6304020" y="1964724"/>
            <a:chExt cx="4359862" cy="4227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080" r="8579"/>
            <a:stretch/>
          </p:blipFill>
          <p:spPr>
            <a:xfrm>
              <a:off x="6304020" y="2094470"/>
              <a:ext cx="4359862" cy="40830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39665" y="1964724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0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44719" y="4071111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1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80570" y="554592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2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1620" y="3534248"/>
              <a:ext cx="5869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FF00"/>
                  </a:solidFill>
                </a:rPr>
                <a:t>3</a:t>
              </a:r>
              <a:endParaRPr lang="ko-KR" altLang="en-US" sz="36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90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Traffic State, 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87179" cy="4023360"/>
          </a:xfrm>
        </p:spPr>
        <p:txBody>
          <a:bodyPr/>
          <a:lstStyle/>
          <a:p>
            <a:r>
              <a:rPr lang="en-US" altLang="ko-KR" dirty="0"/>
              <a:t>Traffic Lights Value Retrieval</a:t>
            </a:r>
            <a:br>
              <a:rPr lang="en-US" altLang="ko-KR" dirty="0"/>
            </a:br>
            <a:r>
              <a:rPr lang="en-US" altLang="ko-KR" dirty="0"/>
              <a:t>- ID list: </a:t>
            </a:r>
            <a:r>
              <a:rPr lang="en-US" altLang="ko-KR" dirty="0" err="1"/>
              <a:t>getIDList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State: </a:t>
            </a:r>
            <a:r>
              <a:rPr lang="en-US" altLang="ko-KR" dirty="0" err="1"/>
              <a:t>getRedYellowGreenState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Phase duration: </a:t>
            </a:r>
            <a:r>
              <a:rPr lang="en-US" altLang="ko-KR" dirty="0" err="1"/>
              <a:t>getPhaseDuration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Current phase: </a:t>
            </a:r>
            <a:r>
              <a:rPr lang="en-US" altLang="ko-KR" dirty="0" err="1"/>
              <a:t>getPhase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phase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getCompleteRedYellowGreenDefinition</a:t>
            </a:r>
            <a:r>
              <a:rPr lang="en-US" altLang="ko-KR" dirty="0"/>
              <a:t>, TL </a:t>
            </a:r>
            <a:r>
              <a:rPr lang="ko-KR" altLang="en-US" dirty="0"/>
              <a:t>프로그램 받아오기</a:t>
            </a:r>
            <a:endParaRPr lang="en-US" altLang="ko-KR" dirty="0"/>
          </a:p>
          <a:p>
            <a:r>
              <a:rPr lang="en-US" altLang="ko-KR" dirty="0"/>
              <a:t>Change Traffic Lights State</a:t>
            </a:r>
            <a:br>
              <a:rPr lang="en-US" altLang="ko-KR" dirty="0"/>
            </a:br>
            <a:r>
              <a:rPr lang="en-US" altLang="ko-KR" dirty="0"/>
              <a:t>- Change state: </a:t>
            </a:r>
            <a:r>
              <a:rPr lang="en-US" altLang="ko-KR" dirty="0" err="1"/>
              <a:t>setRedYellowGreenState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Change phase duration: </a:t>
            </a:r>
            <a:r>
              <a:rPr lang="en-US" altLang="ko-KR" dirty="0" err="1"/>
              <a:t>setPhaseDuration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Complete program definition: </a:t>
            </a:r>
            <a:r>
              <a:rPr lang="en-US" altLang="ko-KR" dirty="0" err="1"/>
              <a:t>setCompleteRedYellowGreenDefinition</a:t>
            </a:r>
            <a:r>
              <a:rPr lang="en-US" altLang="ko-KR" dirty="0"/>
              <a:t>, </a:t>
            </a:r>
            <a:r>
              <a:rPr lang="ko-KR" altLang="en-US" dirty="0"/>
              <a:t>새로운</a:t>
            </a:r>
            <a:r>
              <a:rPr lang="en-US" altLang="ko-KR" dirty="0"/>
              <a:t>TL</a:t>
            </a:r>
            <a:r>
              <a:rPr lang="ko-KR" altLang="en-US" dirty="0"/>
              <a:t> 프로그램 삽입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Change program logic: </a:t>
            </a:r>
            <a:r>
              <a:rPr lang="en-US" altLang="ko-KR" dirty="0" err="1"/>
              <a:t>setProgramLogic</a:t>
            </a:r>
            <a:r>
              <a:rPr lang="en-US" altLang="ko-KR" dirty="0"/>
              <a:t> : logic </a:t>
            </a:r>
            <a:r>
              <a:rPr lang="ko-KR" altLang="en-US" dirty="0"/>
              <a:t>삽입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2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Action, Reward </a:t>
            </a:r>
            <a:r>
              <a:rPr lang="ko-KR" altLang="en-US" dirty="0"/>
              <a:t>구성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56364" cy="4023360"/>
          </a:xfrm>
        </p:spPr>
        <p:txBody>
          <a:bodyPr/>
          <a:lstStyle/>
          <a:p>
            <a:r>
              <a:rPr lang="ko-KR" altLang="en-US" dirty="0"/>
              <a:t>공통 주기</a:t>
            </a:r>
            <a:r>
              <a:rPr lang="en-US" altLang="ko-KR" dirty="0"/>
              <a:t>: 90s (time step: 90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simulation Step: 1s</a:t>
            </a:r>
            <a:br>
              <a:rPr lang="en-US" altLang="ko-KR" dirty="0"/>
            </a:br>
            <a:r>
              <a:rPr lang="en-US" altLang="ko-KR" dirty="0"/>
              <a:t>- target update</a:t>
            </a:r>
            <a:r>
              <a:rPr lang="ko-KR" altLang="en-US" dirty="0"/>
              <a:t>주기</a:t>
            </a:r>
            <a:r>
              <a:rPr lang="en-US" altLang="ko-KR" dirty="0"/>
              <a:t>: </a:t>
            </a:r>
            <a:r>
              <a:rPr lang="ko-KR" altLang="en-US" dirty="0"/>
              <a:t>매 </a:t>
            </a:r>
            <a:r>
              <a:rPr lang="en-US" altLang="ko-KR" dirty="0"/>
              <a:t>10 time step(900s)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Junction B1, B2</a:t>
            </a:r>
            <a:r>
              <a:rPr lang="ko-KR" altLang="en-US" dirty="0"/>
              <a:t>의 </a:t>
            </a:r>
            <a:r>
              <a:rPr lang="en-US" altLang="ko-KR" dirty="0"/>
              <a:t>lane</a:t>
            </a:r>
            <a:r>
              <a:rPr lang="ko-KR" altLang="en-US" dirty="0"/>
              <a:t>별 정지한 차량의 수와 총 차량의 수 </a:t>
            </a:r>
            <a:r>
              <a:rPr lang="en-US" altLang="ko-KR" dirty="0"/>
              <a:t>(B1: 30lanes, B2:28lanes) </a:t>
            </a:r>
            <a:r>
              <a:rPr lang="en-US" altLang="ko-KR" dirty="0">
                <a:sym typeface="Wingdings" panose="05000000000000000000" pitchFamily="2" charset="2"/>
              </a:rPr>
              <a:t> Pressure Light</a:t>
            </a:r>
            <a:endParaRPr lang="en-US" altLang="ko-KR" dirty="0"/>
          </a:p>
          <a:p>
            <a:pPr lvl="1"/>
            <a:r>
              <a:rPr lang="en-US" altLang="ko-KR" dirty="0" err="1"/>
              <a:t>lightMatrix</a:t>
            </a:r>
            <a:r>
              <a:rPr lang="en-US" altLang="ko-KR" dirty="0"/>
              <a:t>: B1</a:t>
            </a:r>
            <a:r>
              <a:rPr lang="ko-KR" altLang="en-US" dirty="0"/>
              <a:t>과 </a:t>
            </a:r>
            <a:r>
              <a:rPr lang="en-US" altLang="ko-KR" dirty="0"/>
              <a:t>B2</a:t>
            </a:r>
            <a:r>
              <a:rPr lang="ko-KR" altLang="en-US" dirty="0"/>
              <a:t>의 </a:t>
            </a:r>
            <a:r>
              <a:rPr lang="en-US" altLang="ko-KR" dirty="0"/>
              <a:t>phase (3</a:t>
            </a:r>
            <a:r>
              <a:rPr lang="ko-KR" altLang="en-US" dirty="0"/>
              <a:t>초 </a:t>
            </a:r>
            <a:r>
              <a:rPr lang="en-US" altLang="ko-KR" dirty="0"/>
              <a:t>duration</a:t>
            </a:r>
            <a:r>
              <a:rPr lang="ko-KR" altLang="en-US" dirty="0"/>
              <a:t>을 가진 </a:t>
            </a:r>
            <a:r>
              <a:rPr lang="en-US" altLang="ko-KR" dirty="0"/>
              <a:t>phase data</a:t>
            </a:r>
            <a:r>
              <a:rPr lang="ko-KR" altLang="en-US" dirty="0"/>
              <a:t>가 </a:t>
            </a:r>
            <a:r>
              <a:rPr lang="en-US" altLang="ko-KR" dirty="0"/>
              <a:t>state</a:t>
            </a:r>
            <a:r>
              <a:rPr lang="ko-KR" altLang="en-US" dirty="0"/>
              <a:t>로 존재하지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Action </a:t>
            </a:r>
            <a:br>
              <a:rPr lang="en-US" altLang="ko-KR" dirty="0"/>
            </a:br>
            <a:r>
              <a:rPr lang="en-US" altLang="ko-KR" dirty="0"/>
              <a:t>- Junction B2</a:t>
            </a:r>
            <a:r>
              <a:rPr lang="ko-KR" altLang="en-US" dirty="0"/>
              <a:t>가 </a:t>
            </a:r>
            <a:r>
              <a:rPr lang="en-US" altLang="ko-KR" dirty="0"/>
              <a:t>Agent </a:t>
            </a:r>
            <a:r>
              <a:rPr lang="en-US" altLang="ko-KR" dirty="0">
                <a:sym typeface="Wingdings" panose="05000000000000000000" pitchFamily="2" charset="2"/>
              </a:rPr>
              <a:t> B2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Phase Duration </a:t>
            </a:r>
            <a:r>
              <a:rPr lang="ko-KR" altLang="en-US" dirty="0">
                <a:sym typeface="Wingdings" panose="05000000000000000000" pitchFamily="2" charset="2"/>
              </a:rPr>
              <a:t>조정</a:t>
            </a:r>
            <a:endParaRPr lang="en-US" altLang="ko-KR" dirty="0"/>
          </a:p>
          <a:p>
            <a:pPr lvl="1"/>
            <a:r>
              <a:rPr lang="en-US" altLang="ko-KR" dirty="0"/>
              <a:t>phase1_duration: </a:t>
            </a:r>
            <a:r>
              <a:rPr lang="en-US" altLang="ko-KR" dirty="0" err="1"/>
              <a:t>GGGGGggrrrrrrrGGGGGggrrrrrrr</a:t>
            </a:r>
            <a:r>
              <a:rPr lang="en-US" altLang="ko-KR" dirty="0"/>
              <a:t> (Min: 20s, Max: 64s, yellow light:6s)</a:t>
            </a:r>
          </a:p>
          <a:p>
            <a:pPr lvl="1"/>
            <a:r>
              <a:rPr lang="en-US" altLang="ko-KR" dirty="0"/>
              <a:t>phase2_duration: </a:t>
            </a:r>
            <a:r>
              <a:rPr lang="en-US" altLang="ko-KR" dirty="0" err="1"/>
              <a:t>GGGGGggrrrrrrrrGGGGGggrrrrrrrr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2754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506</TotalTime>
  <Words>498</Words>
  <Application>Microsoft Office PowerPoint</Application>
  <PresentationFormat>와이드스크린</PresentationFormat>
  <Paragraphs>133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추억</vt:lpstr>
      <vt:lpstr>PowerPoint 프레젠테이션</vt:lpstr>
      <vt:lpstr>목표</vt:lpstr>
      <vt:lpstr>TOD</vt:lpstr>
      <vt:lpstr>SUMO Network 제작</vt:lpstr>
      <vt:lpstr>TraCI</vt:lpstr>
      <vt:lpstr>Defining New TLS-Programs</vt:lpstr>
      <vt:lpstr>Defining New TLS-Programs</vt:lpstr>
      <vt:lpstr>Traffic State, Action</vt:lpstr>
      <vt:lpstr>현재 State와 Action, Reward 구성 방식</vt:lpstr>
      <vt:lpstr>현재 State와 Action, Reward 구성 방식</vt:lpstr>
      <vt:lpstr>Training 구성 방식 제안</vt:lpstr>
      <vt:lpstr>Toward A Thousand Lights: Decentralized Deep Reinforcement Learning for Large-scale Traffic Signal Control</vt:lpstr>
      <vt:lpstr>Motivation</vt:lpstr>
      <vt:lpstr>Motivation</vt:lpstr>
      <vt:lpstr>Related work</vt:lpstr>
      <vt:lpstr>Related work</vt:lpstr>
      <vt:lpstr>Related work</vt:lpstr>
      <vt:lpstr>Related work</vt:lpstr>
      <vt:lpstr>Approach</vt:lpstr>
      <vt:lpstr>Approach: DQN Agent</vt:lpstr>
      <vt:lpstr>PowerPoint 프레젠테이션</vt:lpstr>
      <vt:lpstr>Result</vt:lpstr>
      <vt:lpstr>Comment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42</cp:revision>
  <dcterms:created xsi:type="dcterms:W3CDTF">2021-01-07T04:26:03Z</dcterms:created>
  <dcterms:modified xsi:type="dcterms:W3CDTF">2021-01-11T04:42:13Z</dcterms:modified>
</cp:coreProperties>
</file>