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41"/>
  </p:notesMasterIdLst>
  <p:sldIdLst>
    <p:sldId id="256" r:id="rId3"/>
    <p:sldId id="258" r:id="rId4"/>
    <p:sldId id="267" r:id="rId5"/>
    <p:sldId id="288" r:id="rId6"/>
    <p:sldId id="289" r:id="rId7"/>
    <p:sldId id="259" r:id="rId8"/>
    <p:sldId id="296" r:id="rId9"/>
    <p:sldId id="297" r:id="rId10"/>
    <p:sldId id="260" r:id="rId11"/>
    <p:sldId id="261" r:id="rId12"/>
    <p:sldId id="262" r:id="rId13"/>
    <p:sldId id="263" r:id="rId14"/>
    <p:sldId id="290" r:id="rId15"/>
    <p:sldId id="273" r:id="rId16"/>
    <p:sldId id="287" r:id="rId17"/>
    <p:sldId id="268" r:id="rId18"/>
    <p:sldId id="274" r:id="rId19"/>
    <p:sldId id="275" r:id="rId20"/>
    <p:sldId id="276" r:id="rId21"/>
    <p:sldId id="269" r:id="rId22"/>
    <p:sldId id="277" r:id="rId23"/>
    <p:sldId id="278" r:id="rId24"/>
    <p:sldId id="280" r:id="rId25"/>
    <p:sldId id="284" r:id="rId26"/>
    <p:sldId id="291" r:id="rId27"/>
    <p:sldId id="279" r:id="rId28"/>
    <p:sldId id="281" r:id="rId29"/>
    <p:sldId id="283" r:id="rId30"/>
    <p:sldId id="285" r:id="rId31"/>
    <p:sldId id="270" r:id="rId32"/>
    <p:sldId id="286" r:id="rId33"/>
    <p:sldId id="292" r:id="rId34"/>
    <p:sldId id="264" r:id="rId35"/>
    <p:sldId id="265" r:id="rId36"/>
    <p:sldId id="266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Induction Loops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Induction Loop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r>
              <a:rPr lang="en-US" altLang="ko-KR" dirty="0"/>
              <a:t> Lane Area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Lane Area detector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>
                <a:latin typeface="+mj-ea"/>
                <a:ea typeface="+mj-ea"/>
              </a:rPr>
              <a:t>ETRI </a:t>
            </a:r>
            <a:r>
              <a:rPr lang="ko-KR" altLang="en-US" sz="1600" spc="0" dirty="0">
                <a:latin typeface="+mj-ea"/>
                <a:ea typeface="+mj-ea"/>
              </a:rPr>
              <a:t>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r>
              <a:rPr lang="en-US" altLang="ko-KR" sz="1800" dirty="0"/>
              <a:t>- Conditions to apply Reinforcement Learning to</a:t>
            </a:r>
            <a:r>
              <a:rPr lang="ko-KR" altLang="en-US" sz="1800" dirty="0"/>
              <a:t> </a:t>
            </a:r>
            <a:r>
              <a:rPr lang="en-US" altLang="ko-KR" sz="1800" dirty="0"/>
              <a:t>Traffic System</a:t>
            </a:r>
            <a:br>
              <a:rPr lang="en-US" altLang="ko-KR" sz="1800" dirty="0"/>
            </a:br>
            <a:r>
              <a:rPr lang="en-US" altLang="ko-KR" sz="1800" dirty="0"/>
              <a:t>- Challenge</a:t>
            </a:r>
            <a:endParaRPr lang="en-US" altLang="ko-KR" dirty="0"/>
          </a:p>
          <a:p>
            <a:r>
              <a:rPr lang="en-US" altLang="ko-KR" dirty="0"/>
              <a:t> Related Work</a:t>
            </a:r>
            <a:br>
              <a:rPr lang="en-US" altLang="ko-KR" dirty="0"/>
            </a:br>
            <a:r>
              <a:rPr lang="en-US" altLang="ko-KR" sz="1800" dirty="0"/>
              <a:t>- Conventional Transportation Method and Max pressure control</a:t>
            </a:r>
            <a:br>
              <a:rPr lang="en-US" altLang="ko-KR" sz="1800" dirty="0"/>
            </a:br>
            <a:r>
              <a:rPr lang="en-US" altLang="ko-KR" sz="1800" dirty="0"/>
              <a:t>- RL- based approach and their challenge</a:t>
            </a:r>
          </a:p>
          <a:p>
            <a:r>
              <a:rPr lang="en-US" altLang="ko-KR" dirty="0"/>
              <a:t> Approach</a:t>
            </a:r>
            <a:br>
              <a:rPr lang="en-US" altLang="ko-KR" dirty="0"/>
            </a:br>
            <a:r>
              <a:rPr lang="en-US" altLang="ko-KR" sz="1800" dirty="0"/>
              <a:t>- </a:t>
            </a:r>
            <a:r>
              <a:rPr lang="en-US" altLang="ko-KR" sz="1800" dirty="0" smtClean="0"/>
              <a:t>Decentralized </a:t>
            </a:r>
            <a:r>
              <a:rPr lang="en-US" altLang="ko-KR" sz="1800" dirty="0"/>
              <a:t>agent based multi-intersection method with FRAP model</a:t>
            </a:r>
          </a:p>
          <a:p>
            <a:r>
              <a:rPr lang="en-US" altLang="ko-KR" dirty="0"/>
              <a:t> Result</a:t>
            </a:r>
          </a:p>
          <a:p>
            <a:r>
              <a:rPr lang="en-US" altLang="ko-KR" dirty="0"/>
              <a:t> Comment</a:t>
            </a:r>
            <a:br>
              <a:rPr lang="en-US" altLang="ko-KR" dirty="0"/>
            </a:br>
            <a:r>
              <a:rPr lang="en-US" altLang="ko-KR" dirty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2388" cy="43535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emission gas (contributes 23% of total CO2 emission)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40% of total vehicle emissions generated by traffic system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br>
              <a:rPr lang="en-US" altLang="ko-KR" dirty="0"/>
            </a:br>
            <a:r>
              <a:rPr lang="en-US" altLang="ko-KR" dirty="0"/>
              <a:t>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2" y="2564856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Pressure change 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from N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6012217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용어 정리 및 학습 </a:t>
            </a:r>
            <a:endParaRPr lang="en-US" altLang="ko-KR" dirty="0"/>
          </a:p>
          <a:p>
            <a:r>
              <a:rPr lang="en-US" altLang="ko-KR" dirty="0"/>
              <a:t> SUMO Network </a:t>
            </a:r>
            <a:r>
              <a:rPr lang="ko-KR" altLang="en-US" dirty="0"/>
              <a:t>제작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 논문 </a:t>
            </a:r>
            <a:r>
              <a:rPr lang="en-US" altLang="ko-KR" dirty="0"/>
              <a:t>Review</a:t>
            </a:r>
          </a:p>
          <a:p>
            <a:r>
              <a:rPr lang="en-US" altLang="ko-KR" dirty="0"/>
              <a:t> 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and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2019b.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r>
              <a:rPr lang="en-US" altLang="ko-KR" dirty="0"/>
              <a:t>Decentralized agent network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31344" y="3205610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Decentralized agent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FRAP architecture(base model)</a:t>
                </a:r>
              </a:p>
              <a:p>
                <a:pPr lvl="1"/>
                <a:r>
                  <a:rPr lang="en-US" altLang="ko-KR" dirty="0"/>
                  <a:t>Flipping and Rotation and considers All phase Configuration</a:t>
                </a:r>
              </a:p>
              <a:p>
                <a:pPr lvl="1"/>
                <a:r>
                  <a:rPr lang="en-US" altLang="ko-KR" dirty="0"/>
                  <a:t>Focus on the relation between different traffic movement</a:t>
                </a:r>
              </a:p>
              <a:p>
                <a:pPr lvl="2"/>
                <a:r>
                  <a:rPr lang="en-US" altLang="ko-KR" dirty="0"/>
                  <a:t>Reduction of exploration space by rotating and flipping</a:t>
                </a:r>
              </a:p>
              <a:p>
                <a:pPr lvl="2"/>
                <a:r>
                  <a:rPr lang="en-US" altLang="ko-KR" dirty="0"/>
                  <a:t>Current model need 8phases experience to learn in the same state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By rotating and flipping, Reduces needed experience in 1/8 scale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Adapting different intersection structure easily by two principles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competition: Larger traffic indicates higher demand for ‘green’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Principles of invariance: signal control should be invariant to symmetries such as rotating and flipping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Prediction of phase score into tree stages(for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traffic movement)</a:t>
                </a:r>
              </a:p>
              <a:p>
                <a:pPr lvl="2"/>
                <a:r>
                  <a:rPr lang="en-US" altLang="ko-KR" dirty="0"/>
                  <a:t>Phase demand modeling: features from both current phase and # of vehicles through 2 fc-layers </a:t>
                </a:r>
              </a:p>
              <a:p>
                <a:pPr lvl="2"/>
                <a:r>
                  <a:rPr lang="en-US" altLang="ko-KR" dirty="0"/>
                  <a:t>Phase pair representation: the score of a phase depends on its competition with the other phase</a:t>
                </a:r>
              </a:p>
              <a:p>
                <a:pPr lvl="2"/>
                <a:r>
                  <a:rPr lang="en-US" altLang="ko-KR" dirty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over all its opponents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2D212F8-2689-4A96-99CC-E74F3D32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244" y="4079204"/>
            <a:ext cx="2480142" cy="2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A0109DB-4112-4A65-AD63-1297B00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8" y="2383350"/>
            <a:ext cx="8781036" cy="360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D6D56B-65FB-4389-B07B-243CDE4A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790" y="2687300"/>
            <a:ext cx="2829320" cy="3181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FDCE-B465-4A7B-954C-35E7067D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Network (Prediction of phase score into three stages)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344926" y="2484699"/>
            <a:ext cx="1832714" cy="135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305810" y="4274157"/>
            <a:ext cx="2027308" cy="14890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-8390" y="3811381"/>
            <a:ext cx="1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64571" y="2574181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56182" y="2925032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0221" y="288292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53" y="1978055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92" y="2243409"/>
            <a:ext cx="108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2" idx="3"/>
            <a:endCxn id="9" idx="2"/>
          </p:cNvCxnSpPr>
          <p:nvPr/>
        </p:nvCxnSpPr>
        <p:spPr>
          <a:xfrm>
            <a:off x="1108338" y="2381909"/>
            <a:ext cx="247844" cy="610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1078697" y="2116555"/>
            <a:ext cx="285874" cy="524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8609" y="2372198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2076477" y="2510698"/>
            <a:ext cx="552132" cy="43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F6C6C-4481-43BE-9C4B-8FD3F0097318}"/>
              </a:ext>
            </a:extLst>
          </p:cNvPr>
          <p:cNvSpPr txBox="1"/>
          <p:nvPr/>
        </p:nvSpPr>
        <p:spPr>
          <a:xfrm>
            <a:off x="3973915" y="2207700"/>
            <a:ext cx="128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Conflicting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00169E-3E5D-429E-A7F4-82F69404FAC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492015" y="2346200"/>
            <a:ext cx="481900" cy="68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 Deep Q-Network</a:t>
                </a:r>
              </a:p>
              <a:p>
                <a:pPr lvl="1"/>
                <a:r>
                  <a:rPr lang="en-US" altLang="ko-KR" dirty="0"/>
                  <a:t>Value-based learning(Q learning), Epsilon-greedy</a:t>
                </a:r>
              </a:p>
              <a:p>
                <a:pPr lvl="1"/>
                <a:r>
                  <a:rPr lang="en-US" altLang="ko-KR" dirty="0"/>
                  <a:t>Loss function that compare fixed target Q and approximated local Q </a:t>
                </a:r>
                <a:r>
                  <a:rPr lang="en-US" altLang="ko-KR" dirty="0" smtClean="0"/>
                  <a:t>(by bellman equation)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 periodically</a:t>
                </a:r>
              </a:p>
              <a:p>
                <a:pPr lvl="1"/>
                <a:r>
                  <a:rPr lang="en-US" altLang="ko-KR" dirty="0"/>
                  <a:t>Use experience replay for updating Q</a:t>
                </a:r>
                <a:br>
                  <a:rPr lang="en-US" altLang="ko-KR" dirty="0"/>
                </a:br>
                <a:r>
                  <a:rPr lang="en-US" altLang="ko-KR" dirty="0"/>
                  <a:t>- Using on-policy make the data highly correlated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/>
                  <a:t> replay, uniformly random sample</a:t>
                </a:r>
                <a:br>
                  <a:rPr lang="en-US" altLang="ko-KR" dirty="0"/>
                </a:br>
                <a:r>
                  <a:rPr lang="en-US" altLang="ko-KR" dirty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300"/>
            <a:ext cx="10058400" cy="1450757"/>
          </a:xfrm>
        </p:spPr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Law(FRAP)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19287" y="446116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6446" y="279305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34376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25966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(Observation data sharing)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completed  trips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CEA085-F68B-4761-819B-1685364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" y="3735820"/>
            <a:ext cx="4014952" cy="1924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Performance Comparison</a:t>
            </a:r>
          </a:p>
          <a:p>
            <a:pPr lvl="1"/>
            <a:r>
              <a:rPr lang="en-US" altLang="ko-KR" dirty="0"/>
              <a:t>Travel time is reduced 19.20%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pPr lvl="1"/>
            <a:r>
              <a:rPr lang="en-US" altLang="ko-KR" dirty="0"/>
              <a:t>Throughput is increased 3%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r>
              <a:rPr lang="en-US" altLang="ko-KR" dirty="0"/>
              <a:t> Best performance compared to other RL method and Pressure control system(4x4)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9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545100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5100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74344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74344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TOD Control (Time of Day), Pre-time, Fix time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 시간대 별로 사용자가 입력한 신호 시간에 따라 매일 반복하여 신호를 제어하는 것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안정된 도로에서 효율이 높고</a:t>
            </a:r>
            <a:r>
              <a:rPr lang="en-US" altLang="ko-KR" dirty="0"/>
              <a:t>, </a:t>
            </a:r>
            <a:r>
              <a:rPr lang="ko-KR" altLang="en-US" dirty="0"/>
              <a:t>요일 별 혹은 일 별 교통 </a:t>
            </a:r>
            <a:r>
              <a:rPr lang="ko-KR" altLang="en-US" dirty="0" err="1"/>
              <a:t>변동량이</a:t>
            </a:r>
            <a:r>
              <a:rPr lang="ko-KR" altLang="en-US" dirty="0"/>
              <a:t> 적으면 효율적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복잡한 도로에서 효율이 낮음</a:t>
            </a:r>
            <a:endParaRPr lang="en-US" altLang="ko-KR" dirty="0"/>
          </a:p>
          <a:p>
            <a:pPr lvl="2"/>
            <a:r>
              <a:rPr lang="ko-KR" altLang="en-US" dirty="0"/>
              <a:t>사용자의 사전 조사 및 검증이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적합 주기</a:t>
            </a:r>
            <a:r>
              <a:rPr lang="en-US" altLang="ko-KR" dirty="0"/>
              <a:t>, </a:t>
            </a:r>
            <a:r>
              <a:rPr lang="ko-KR" altLang="en-US" dirty="0"/>
              <a:t>녹색 시간</a:t>
            </a:r>
            <a:r>
              <a:rPr lang="en-US" altLang="ko-KR" dirty="0"/>
              <a:t>, Offset</a:t>
            </a:r>
            <a:r>
              <a:rPr lang="ko-KR" altLang="en-US" dirty="0"/>
              <a:t>을 준비한 후 설정된 신호 시간으로 운영</a:t>
            </a:r>
            <a:endParaRPr lang="en-US" altLang="ko-KR" dirty="0"/>
          </a:p>
          <a:p>
            <a:pPr lvl="1"/>
            <a:r>
              <a:rPr lang="ko-KR" altLang="en-US" dirty="0"/>
              <a:t>가로 축</a:t>
            </a:r>
            <a:r>
              <a:rPr lang="en-US" altLang="ko-KR" dirty="0"/>
              <a:t>, </a:t>
            </a:r>
            <a:r>
              <a:rPr lang="ko-KR" altLang="en-US" dirty="0"/>
              <a:t>지역 별로 유사 교통 패턴을 갖는 경우 </a:t>
            </a:r>
            <a:r>
              <a:rPr lang="en-US" altLang="ko-KR" dirty="0"/>
              <a:t>‘</a:t>
            </a:r>
            <a:r>
              <a:rPr lang="ko-KR" altLang="en-US" dirty="0"/>
              <a:t>교차로 </a:t>
            </a:r>
            <a:r>
              <a:rPr lang="en-US" altLang="ko-KR" dirty="0"/>
              <a:t>group’ </a:t>
            </a:r>
            <a:r>
              <a:rPr lang="ko-KR" altLang="en-US" dirty="0"/>
              <a:t>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Scalability Analysis</a:t>
            </a:r>
          </a:p>
          <a:p>
            <a:pPr lvl="1"/>
            <a:r>
              <a:rPr lang="en-US" altLang="ko-KR" dirty="0"/>
              <a:t>Evaluate the method with other baselines under Manhattan, 2500 signalized intersection</a:t>
            </a:r>
          </a:p>
          <a:p>
            <a:pPr lvl="1"/>
            <a:r>
              <a:rPr lang="en-US" altLang="ko-KR" dirty="0"/>
              <a:t>Compared to other methods, </a:t>
            </a:r>
            <a:r>
              <a:rPr lang="en-US" altLang="ko-KR" dirty="0" err="1"/>
              <a:t>MPLight</a:t>
            </a:r>
            <a:r>
              <a:rPr lang="en-US" altLang="ko-KR" dirty="0"/>
              <a:t> handle traffic signal more effectively and efficiently</a:t>
            </a:r>
          </a:p>
          <a:p>
            <a:r>
              <a:rPr lang="en-US" altLang="ko-KR" dirty="0"/>
              <a:t> Impact of Pressure-based Design(Manhattan)</a:t>
            </a:r>
          </a:p>
          <a:p>
            <a:pPr lvl="1"/>
            <a:r>
              <a:rPr lang="en-US" altLang="ko-KR" dirty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Impact of Parameter Sharing (Super Agent)</a:t>
            </a:r>
          </a:p>
          <a:p>
            <a:pPr lvl="1"/>
            <a:r>
              <a:rPr lang="en-US" altLang="ko-KR" dirty="0"/>
              <a:t>Parameter sharing enables our model to converge faster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MetaLight</a:t>
            </a:r>
            <a:r>
              <a:rPr lang="en-US" altLang="ko-KR" dirty="0" smtClean="0">
                <a:sym typeface="Wingdings" panose="05000000000000000000" pitchFamily="2" charset="2"/>
              </a:rPr>
              <a:t>(Faster Learning)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Multi-agent learning(scalable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60DC-09DC-4AA5-BDEE-80C5DB9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9D9-0AD1-4600-A03A-61887E61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8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Opinion</a:t>
            </a:r>
          </a:p>
          <a:p>
            <a:pPr lvl="1"/>
            <a:r>
              <a:rPr lang="ko-KR" altLang="en-US" dirty="0" smtClean="0"/>
              <a:t>다른 </a:t>
            </a:r>
            <a:r>
              <a:rPr lang="en-US" altLang="ko-KR" dirty="0" smtClean="0"/>
              <a:t>traffic light</a:t>
            </a:r>
            <a:r>
              <a:rPr lang="ko-KR" altLang="en-US" dirty="0" smtClean="0"/>
              <a:t>가 추가 되었을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시키려면 </a:t>
            </a:r>
            <a:r>
              <a:rPr lang="ko-KR" altLang="en-US" dirty="0" err="1" smtClean="0"/>
              <a:t>오래걸릴</a:t>
            </a:r>
            <a:r>
              <a:rPr lang="ko-KR" altLang="en-US" dirty="0" smtClean="0"/>
              <a:t>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(State</a:t>
            </a:r>
            <a:r>
              <a:rPr lang="ko-KR" altLang="en-US" dirty="0" smtClean="0"/>
              <a:t>가 너무 많음</a:t>
            </a:r>
            <a:r>
              <a:rPr lang="en-US" altLang="ko-KR" dirty="0" smtClean="0"/>
              <a:t>)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결국 </a:t>
            </a:r>
            <a:r>
              <a:rPr lang="en-US" altLang="ko-KR" dirty="0" smtClean="0"/>
              <a:t>Coordinate</a:t>
            </a:r>
            <a:r>
              <a:rPr lang="ko-KR" altLang="en-US" dirty="0" smtClean="0"/>
              <a:t>라기 보단 </a:t>
            </a:r>
            <a:r>
              <a:rPr lang="ko-KR" altLang="en-US" dirty="0" smtClean="0"/>
              <a:t>모든 상황을 보고 자신에게 최적인 것만 학습할 뿐</a:t>
            </a:r>
            <a:endParaRPr lang="en-US" altLang="ko-KR" dirty="0" smtClean="0"/>
          </a:p>
          <a:p>
            <a:r>
              <a:rPr lang="en-US" altLang="ko-KR" dirty="0" smtClean="0"/>
              <a:t>Improvement </a:t>
            </a:r>
            <a:r>
              <a:rPr lang="en-US" altLang="ko-KR" dirty="0"/>
              <a:t>Proposal</a:t>
            </a:r>
          </a:p>
          <a:p>
            <a:pPr lvl="1"/>
            <a:r>
              <a:rPr lang="ko-KR" altLang="en-US" dirty="0"/>
              <a:t>기존의 실험 구성</a:t>
            </a:r>
            <a:endParaRPr lang="en-US" altLang="ko-KR" dirty="0"/>
          </a:p>
          <a:p>
            <a:pPr lvl="1"/>
            <a:r>
              <a:rPr lang="ko-KR" altLang="en-US" dirty="0"/>
              <a:t>논문과의 비교와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우선 해야할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Traci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받아오기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Tensorboard</a:t>
            </a:r>
            <a:r>
              <a:rPr lang="ko-KR" altLang="en-US" dirty="0" smtClean="0"/>
              <a:t>로 넘어가는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 생성 위치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로 획일화 및 구분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FRAP </a:t>
            </a:r>
            <a:r>
              <a:rPr lang="ko-KR" altLang="en-US" dirty="0" smtClean="0"/>
              <a:t>모델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Traffic Light Phase </a:t>
            </a:r>
            <a:r>
              <a:rPr lang="ko-KR" altLang="en-US" dirty="0" smtClean="0"/>
              <a:t>정립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U-turn connection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526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 공통 주기</a:t>
            </a:r>
            <a:r>
              <a:rPr lang="en-US" altLang="ko-KR" dirty="0"/>
              <a:t>: 90s (1 time step: 90s)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 </a:t>
            </a:r>
            <a:r>
              <a:rPr lang="en-US" altLang="ko-KR" dirty="0"/>
              <a:t>period: every</a:t>
            </a:r>
            <a:r>
              <a:rPr lang="ko-KR" altLang="en-US" dirty="0"/>
              <a:t> </a:t>
            </a:r>
            <a:r>
              <a:rPr lang="en-US" altLang="ko-KR" dirty="0"/>
              <a:t>10 time steps(900s)</a:t>
            </a:r>
          </a:p>
          <a:p>
            <a:r>
              <a:rPr lang="en-US" altLang="ko-KR" dirty="0"/>
              <a:t> 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rrrrrrrGGGGGggrrrrrrrGGGGGgg</a:t>
            </a:r>
            <a:endParaRPr lang="en-US" altLang="ko-KR" dirty="0"/>
          </a:p>
          <a:p>
            <a:pPr lvl="2"/>
            <a:r>
              <a:rPr lang="en-US" altLang="ko-KR" dirty="0"/>
              <a:t>Min duration</a:t>
            </a:r>
            <a:r>
              <a:rPr lang="ko-KR" altLang="en-US" dirty="0"/>
              <a:t>과 </a:t>
            </a:r>
            <a:r>
              <a:rPr lang="en-US" altLang="ko-KR" dirty="0"/>
              <a:t>Max duration</a:t>
            </a:r>
            <a:r>
              <a:rPr lang="ko-KR" altLang="en-US" dirty="0"/>
              <a:t>이 존재하는 이유는 최소 유지 </a:t>
            </a:r>
            <a:r>
              <a:rPr lang="en-US" altLang="ko-KR" dirty="0"/>
              <a:t>20</a:t>
            </a:r>
            <a:r>
              <a:rPr lang="ko-KR" altLang="en-US" dirty="0"/>
              <a:t>초가 필요하기 때문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4D73B-8DF6-4BB1-BC31-95B89AB4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69" y="3628615"/>
            <a:ext cx="695422" cy="26197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09AADF-904C-493E-8E93-4318305238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03055" y="2892812"/>
            <a:ext cx="478203" cy="1185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88D11-FA0C-4843-BFD9-F45EF2FB8EB3}"/>
              </a:ext>
            </a:extLst>
          </p:cNvPr>
          <p:cNvSpPr txBox="1"/>
          <p:nvPr/>
        </p:nvSpPr>
        <p:spPr>
          <a:xfrm>
            <a:off x="9424748" y="2523480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F7890-EA6D-48A9-A68C-EBA99B6906DB}"/>
              </a:ext>
            </a:extLst>
          </p:cNvPr>
          <p:cNvSpPr/>
          <p:nvPr/>
        </p:nvSpPr>
        <p:spPr>
          <a:xfrm>
            <a:off x="10536795" y="3857414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B4514-B4D0-452C-9BF1-58A357ABE061}"/>
              </a:ext>
            </a:extLst>
          </p:cNvPr>
          <p:cNvSpPr/>
          <p:nvPr/>
        </p:nvSpPr>
        <p:spPr>
          <a:xfrm>
            <a:off x="10638861" y="4278262"/>
            <a:ext cx="159391" cy="671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6894DC-ACC2-4527-B7CB-FBCF8D86C836}"/>
              </a:ext>
            </a:extLst>
          </p:cNvPr>
          <p:cNvSpPr/>
          <p:nvPr/>
        </p:nvSpPr>
        <p:spPr>
          <a:xfrm rot="5400000">
            <a:off x="10770252" y="4044958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BD76C5-5505-473A-A32B-CA39267B2AAC}"/>
              </a:ext>
            </a:extLst>
          </p:cNvPr>
          <p:cNvSpPr/>
          <p:nvPr/>
        </p:nvSpPr>
        <p:spPr>
          <a:xfrm rot="5400000">
            <a:off x="10377367" y="4138635"/>
            <a:ext cx="159391" cy="67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 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downstream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reward </a:t>
            </a:r>
            <a:r>
              <a:rPr lang="ko-KR" altLang="en-US" dirty="0">
                <a:sym typeface="Wingdings" panose="05000000000000000000" pitchFamily="2" charset="2"/>
              </a:rPr>
              <a:t>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Pressure =outflow-inflow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Target Update(10 timestep</a:t>
            </a:r>
            <a:r>
              <a:rPr lang="ko-KR" altLang="en-US" dirty="0">
                <a:sym typeface="Wingdings" panose="05000000000000000000" pitchFamily="2" charset="2"/>
              </a:rPr>
              <a:t>마다</a:t>
            </a:r>
            <a:r>
              <a:rPr lang="en-US" altLang="ko-KR" dirty="0">
                <a:sym typeface="Wingdings" panose="05000000000000000000" pitchFamily="2" charset="2"/>
              </a:rPr>
              <a:t>, hard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1epoch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40 time step</a:t>
            </a:r>
            <a:r>
              <a:rPr lang="ko-KR" altLang="en-US" dirty="0">
                <a:sym typeface="Wingdings" panose="05000000000000000000" pitchFamily="2" charset="2"/>
              </a:rPr>
              <a:t>부터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 epoch</a:t>
            </a:r>
            <a:r>
              <a:rPr lang="ko-KR" altLang="en-US" dirty="0">
                <a:sym typeface="Wingdings" panose="05000000000000000000" pitchFamily="2" charset="2"/>
              </a:rPr>
              <a:t>부터는 </a:t>
            </a:r>
            <a:r>
              <a:rPr lang="en-US" altLang="ko-KR" dirty="0">
                <a:sym typeface="Wingdings" panose="05000000000000000000" pitchFamily="2" charset="2"/>
              </a:rPr>
              <a:t>10 time step</a:t>
            </a:r>
            <a:r>
              <a:rPr lang="ko-KR" altLang="en-US" dirty="0">
                <a:sym typeface="Wingdings" panose="05000000000000000000" pitchFamily="2" charset="2"/>
              </a:rPr>
              <a:t>마다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997C32-2D86-4C58-966F-5220622259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43509" y="2243298"/>
            <a:ext cx="1708143" cy="62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447238-56D0-4790-B3A5-99EFAF5B50B1}"/>
              </a:ext>
            </a:extLst>
          </p:cNvPr>
          <p:cNvSpPr txBox="1"/>
          <p:nvPr/>
        </p:nvSpPr>
        <p:spPr>
          <a:xfrm>
            <a:off x="6765202" y="1873966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Junction B2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(DQN</a:t>
            </a:r>
            <a:r>
              <a:rPr lang="ko-KR" altLang="en-US" dirty="0"/>
              <a:t> 적용시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Replay Save Time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Replay</a:t>
            </a:r>
            <a:r>
              <a:rPr lang="ko-KR" altLang="en-US" dirty="0"/>
              <a:t> </a:t>
            </a:r>
            <a:r>
              <a:rPr lang="en-US" altLang="ko-KR" dirty="0"/>
              <a:t>save Time</a:t>
            </a:r>
            <a:r>
              <a:rPr lang="ko-KR" altLang="en-US" dirty="0"/>
              <a:t>을 뒤로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現</a:t>
            </a:r>
            <a:r>
              <a:rPr lang="en-US" altLang="ko-KR" dirty="0"/>
              <a:t>: </a:t>
            </a:r>
            <a:r>
              <a:rPr lang="ko-KR" altLang="en-US" dirty="0"/>
              <a:t>시작과 동시에 바로 진행 </a:t>
            </a:r>
            <a:r>
              <a:rPr lang="en-US" altLang="ko-KR" dirty="0"/>
              <a:t>(replay</a:t>
            </a:r>
            <a:r>
              <a:rPr lang="ko-KR" altLang="en-US" dirty="0"/>
              <a:t>는 </a:t>
            </a:r>
            <a:r>
              <a:rPr lang="en-US" altLang="ko-KR" dirty="0"/>
              <a:t>1 time step</a:t>
            </a:r>
            <a:r>
              <a:rPr lang="ko-KR" altLang="en-US" dirty="0"/>
              <a:t>마다 저장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차량이 교차로 내에서 대기할 수 있는 시점인 </a:t>
            </a:r>
            <a:r>
              <a:rPr lang="en-US" altLang="ko-KR" dirty="0">
                <a:sym typeface="Wingdings" panose="05000000000000000000" pitchFamily="2" charset="2"/>
              </a:rPr>
              <a:t>3 timestep </a:t>
            </a:r>
            <a:r>
              <a:rPr lang="ko-KR" altLang="en-US" dirty="0">
                <a:sym typeface="Wingdings" panose="05000000000000000000" pitchFamily="2" charset="2"/>
              </a:rPr>
              <a:t>이상으로 조정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Target Update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90states/epoch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40states</a:t>
            </a:r>
            <a:r>
              <a:rPr lang="ko-KR" altLang="en-US" dirty="0"/>
              <a:t>가 저장됐을 때부터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 </a:t>
            </a:r>
            <a:r>
              <a:rPr lang="en-US" altLang="ko-KR" dirty="0">
                <a:sym typeface="Wingdings" panose="05000000000000000000" pitchFamily="2" charset="2"/>
              </a:rPr>
              <a:t>(360</a:t>
            </a:r>
            <a:r>
              <a:rPr lang="ko-KR" altLang="en-US" dirty="0">
                <a:sym typeface="Wingdings" panose="05000000000000000000" pitchFamily="2" charset="2"/>
              </a:rPr>
              <a:t> 개의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기반 </a:t>
            </a:r>
            <a:r>
              <a:rPr lang="en-US" altLang="ko-KR" dirty="0">
                <a:sym typeface="Wingdings" panose="05000000000000000000" pitchFamily="2" charset="2"/>
              </a:rPr>
              <a:t>random sampling target update)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Epoch </a:t>
            </a:r>
            <a:r>
              <a:rPr lang="ko-KR" altLang="en-US" dirty="0">
                <a:sym typeface="Wingdings" panose="05000000000000000000" pitchFamily="2" charset="2"/>
              </a:rPr>
              <a:t>길이를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Soft target update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BDF-A478-4E5A-BDC9-ACC6B12A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DB4C4-0E68-447D-9AA4-42DA96EC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177"/>
            <a:ext cx="10058400" cy="4630568"/>
          </a:xfrm>
        </p:spPr>
        <p:txBody>
          <a:bodyPr>
            <a:normAutofit/>
          </a:bodyPr>
          <a:lstStyle/>
          <a:p>
            <a:r>
              <a:rPr lang="en-US" altLang="ko-KR" dirty="0"/>
              <a:t> Action</a:t>
            </a:r>
          </a:p>
          <a:p>
            <a:pPr lvl="1"/>
            <a:r>
              <a:rPr lang="en-US" altLang="ko-KR" dirty="0"/>
              <a:t>10s/time step</a:t>
            </a:r>
            <a:r>
              <a:rPr lang="ko-KR" altLang="en-US" dirty="0"/>
              <a:t>으로 조정 </a:t>
            </a:r>
            <a:r>
              <a:rPr lang="en-US" altLang="ko-KR" dirty="0"/>
              <a:t>(</a:t>
            </a:r>
            <a:r>
              <a:rPr lang="en-US" altLang="ko-KR" dirty="0" err="1"/>
              <a:t>MPLight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en-US" altLang="ko-KR" dirty="0"/>
              <a:t>2 timesteps </a:t>
            </a:r>
            <a:r>
              <a:rPr lang="ko-KR" altLang="en-US" dirty="0"/>
              <a:t>미만 </a:t>
            </a:r>
            <a:r>
              <a:rPr lang="en-US" altLang="ko-KR" dirty="0"/>
              <a:t>or 7 timesteps </a:t>
            </a:r>
            <a:r>
              <a:rPr lang="ko-KR" altLang="en-US" dirty="0"/>
              <a:t>이상 동일 신호 </a:t>
            </a:r>
            <a:r>
              <a:rPr lang="ko-KR" altLang="en-US" dirty="0" err="1"/>
              <a:t>유지시</a:t>
            </a:r>
            <a:r>
              <a:rPr lang="ko-KR" altLang="en-US" dirty="0"/>
              <a:t> 강력하게 부여 </a:t>
            </a:r>
            <a:r>
              <a:rPr lang="en-US" altLang="ko-KR" dirty="0"/>
              <a:t>(state </a:t>
            </a:r>
            <a:r>
              <a:rPr lang="ko-KR" altLang="en-US" dirty="0"/>
              <a:t>에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구성이 만약 어렵다면 </a:t>
            </a:r>
            <a:r>
              <a:rPr lang="en-US" altLang="ko-KR" dirty="0"/>
              <a:t>20s</a:t>
            </a:r>
            <a:r>
              <a:rPr lang="ko-KR" altLang="en-US" dirty="0"/>
              <a:t>로 조정하고 </a:t>
            </a:r>
            <a:r>
              <a:rPr lang="en-US" altLang="ko-KR" dirty="0"/>
              <a:t>4</a:t>
            </a:r>
            <a:r>
              <a:rPr lang="ko-KR" altLang="en-US" dirty="0"/>
              <a:t>이상에서 </a:t>
            </a:r>
            <a:r>
              <a:rPr lang="en-US" altLang="ko-KR" dirty="0"/>
              <a:t>penalty </a:t>
            </a:r>
            <a:r>
              <a:rPr lang="ko-KR" altLang="en-US" dirty="0"/>
              <a:t>부여</a:t>
            </a:r>
            <a:endParaRPr lang="en-US" altLang="ko-KR" dirty="0"/>
          </a:p>
          <a:p>
            <a:r>
              <a:rPr lang="en-US" altLang="ko-KR" dirty="0"/>
              <a:t> Reward</a:t>
            </a:r>
          </a:p>
          <a:p>
            <a:pPr lvl="1"/>
            <a:r>
              <a:rPr lang="en-US" altLang="ko-KR" dirty="0"/>
              <a:t>Pressure based Reward system + CI(Critical Intersection)</a:t>
            </a:r>
            <a:r>
              <a:rPr lang="ko-KR" altLang="en-US" dirty="0"/>
              <a:t>에서 중요 흐름에 가점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CI</a:t>
            </a:r>
            <a:r>
              <a:rPr lang="ko-KR" altLang="en-US" dirty="0"/>
              <a:t>에 가점을 주는 방식은 일반적인</a:t>
            </a:r>
            <a:r>
              <a:rPr lang="en-US" altLang="ko-KR" dirty="0"/>
              <a:t>, </a:t>
            </a:r>
            <a:r>
              <a:rPr lang="ko-KR" altLang="en-US" dirty="0"/>
              <a:t>통용할 수 있는 방식이 아니므로 배제 가능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outflow</a:t>
            </a:r>
            <a:r>
              <a:rPr lang="ko-KR" altLang="en-US" dirty="0"/>
              <a:t>에 </a:t>
            </a:r>
            <a:r>
              <a:rPr lang="en-US" altLang="ko-KR" dirty="0"/>
              <a:t>Reward</a:t>
            </a:r>
            <a:r>
              <a:rPr lang="ko-KR" altLang="en-US" dirty="0"/>
              <a:t>를 부여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우회전이 있는 </a:t>
            </a:r>
            <a:r>
              <a:rPr lang="en-US" altLang="ko-KR" dirty="0"/>
              <a:t>lane</a:t>
            </a:r>
            <a:r>
              <a:rPr lang="ko-KR" altLang="en-US" dirty="0"/>
              <a:t>은 직진과 우회전 필요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State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교차로에서의 </a:t>
            </a:r>
            <a:r>
              <a:rPr lang="en-US" altLang="ko-KR" dirty="0">
                <a:sym typeface="Wingdings" panose="05000000000000000000" pitchFamily="2" charset="2"/>
              </a:rPr>
              <a:t>max phase score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으로 부분 </a:t>
            </a:r>
            <a:r>
              <a:rPr lang="en-US" altLang="ko-KR" dirty="0">
                <a:sym typeface="Wingdings" panose="05000000000000000000" pitchFamily="2" charset="2"/>
              </a:rPr>
              <a:t>filtering</a:t>
            </a:r>
            <a:r>
              <a:rPr lang="ko-KR" altLang="en-US" dirty="0">
                <a:sym typeface="Wingdings" panose="05000000000000000000" pitchFamily="2" charset="2"/>
              </a:rPr>
              <a:t>하여 받음 </a:t>
            </a:r>
            <a:r>
              <a:rPr lang="en-US" altLang="ko-KR" dirty="0">
                <a:sym typeface="Wingdings" panose="05000000000000000000" pitchFamily="2" charset="2"/>
              </a:rPr>
              <a:t>(3x3,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layers5x5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내용을 공유하는 것이 아닌 부분만 공유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단점 </a:t>
            </a:r>
            <a:r>
              <a:rPr lang="en-US" altLang="ko-KR" dirty="0">
                <a:sym typeface="Wingdings" panose="05000000000000000000" pitchFamily="2" charset="2"/>
              </a:rPr>
              <a:t>Manhattan </a:t>
            </a:r>
            <a:r>
              <a:rPr lang="ko-KR" altLang="en-US" dirty="0">
                <a:sym typeface="Wingdings" panose="05000000000000000000" pitchFamily="2" charset="2"/>
              </a:rPr>
              <a:t>처럼 직사각형인 경우만 유효한가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실험에만 사용가능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인접데이터를 교차로 내의 모든 데이터를 받음 </a:t>
            </a:r>
            <a:r>
              <a:rPr lang="en-US" altLang="ko-KR" dirty="0">
                <a:sym typeface="Wingdings" panose="05000000000000000000" pitchFamily="2" charset="2"/>
              </a:rPr>
              <a:t>zero padding based  </a:t>
            </a:r>
            <a:r>
              <a:rPr lang="ko-KR" altLang="en-US" dirty="0">
                <a:sym typeface="Wingdings" panose="05000000000000000000" pitchFamily="2" charset="2"/>
              </a:rPr>
              <a:t>속도만 오를 가능성 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</a:t>
            </a:r>
            <a:r>
              <a:rPr lang="en-US" altLang="ko-KR" dirty="0">
                <a:sym typeface="Wingdings" panose="05000000000000000000" pitchFamily="2" charset="2"/>
              </a:rPr>
              <a:t>, 3</a:t>
            </a:r>
            <a:r>
              <a:rPr lang="ko-KR" altLang="en-US" dirty="0">
                <a:sym typeface="Wingdings" panose="05000000000000000000" pitchFamily="2" charset="2"/>
              </a:rPr>
              <a:t>차선에 </a:t>
            </a:r>
            <a:r>
              <a:rPr lang="ko-KR" altLang="en-US" dirty="0" err="1">
                <a:sym typeface="Wingdings" panose="05000000000000000000" pitchFamily="2" charset="2"/>
              </a:rPr>
              <a:t>직좌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직우</a:t>
            </a:r>
            <a:r>
              <a:rPr lang="ko-KR" altLang="en-US" dirty="0">
                <a:sym typeface="Wingdings" panose="05000000000000000000" pitchFamily="2" charset="2"/>
              </a:rPr>
              <a:t> 신호 포함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우측은 항상 </a:t>
            </a:r>
            <a:r>
              <a:rPr lang="en-US" altLang="ko-KR" dirty="0">
                <a:sym typeface="Wingdings" panose="05000000000000000000" pitchFamily="2" charset="2"/>
              </a:rPr>
              <a:t>green)  </a:t>
            </a:r>
            <a:r>
              <a:rPr lang="ko-KR" altLang="en-US" dirty="0">
                <a:sym typeface="Wingdings" panose="05000000000000000000" pitchFamily="2" charset="2"/>
              </a:rPr>
              <a:t>현실성 높임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25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6202-AD34-4614-A5D4-F6B1575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39FBB-7044-491B-AAC4-6F1E60DB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/>
          <a:lstStyle/>
          <a:p>
            <a:r>
              <a:rPr lang="en-US" altLang="ko-KR" dirty="0"/>
              <a:t> Remodeling</a:t>
            </a:r>
          </a:p>
          <a:p>
            <a:pPr lvl="1"/>
            <a:r>
              <a:rPr lang="en-US" altLang="ko-KR" dirty="0"/>
              <a:t>MADDPG algorithm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continuous action space,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Critic</a:t>
            </a:r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초에서 </a:t>
            </a:r>
            <a:r>
              <a:rPr lang="en-US" altLang="ko-KR" dirty="0"/>
              <a:t>87</a:t>
            </a:r>
            <a:r>
              <a:rPr lang="ko-KR" altLang="en-US" dirty="0"/>
              <a:t>초 사이의 </a:t>
            </a:r>
            <a:r>
              <a:rPr lang="en-US" altLang="ko-KR" dirty="0"/>
              <a:t>continuous</a:t>
            </a:r>
            <a:r>
              <a:rPr lang="ko-KR" altLang="en-US" dirty="0"/>
              <a:t>하게 구성해야 함</a:t>
            </a:r>
            <a:endParaRPr lang="en-US" altLang="ko-KR" dirty="0"/>
          </a:p>
          <a:p>
            <a:pPr lvl="2"/>
            <a:r>
              <a:rPr lang="en-US" altLang="ko-KR" dirty="0"/>
              <a:t>Centralized Critic, Decentralized Actor</a:t>
            </a:r>
          </a:p>
          <a:p>
            <a:pPr lvl="2"/>
            <a:r>
              <a:rPr lang="en-US" altLang="ko-KR" dirty="0"/>
              <a:t>Exploration Method</a:t>
            </a:r>
            <a:r>
              <a:rPr lang="ko-KR" altLang="en-US" dirty="0"/>
              <a:t>가 </a:t>
            </a:r>
            <a:r>
              <a:rPr lang="en-US" altLang="ko-KR" dirty="0"/>
              <a:t>infeasibility</a:t>
            </a:r>
            <a:r>
              <a:rPr lang="ko-KR" altLang="en-US" dirty="0"/>
              <a:t>하다는 단점이 존재함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QMIX based on hierarchical Q</a:t>
            </a: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끼리 </a:t>
            </a:r>
            <a:r>
              <a:rPr lang="en-US" altLang="ko-KR" dirty="0"/>
              <a:t>data </a:t>
            </a:r>
            <a:r>
              <a:rPr lang="ko-KR" altLang="en-US" dirty="0"/>
              <a:t>공유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기존의 연동 시스템 단위 별 </a:t>
            </a:r>
            <a:r>
              <a:rPr lang="en-US" altLang="ko-KR" dirty="0"/>
              <a:t>single-agent</a:t>
            </a:r>
            <a:r>
              <a:rPr lang="ko-KR" altLang="en-US" dirty="0"/>
              <a:t>로 두고 </a:t>
            </a:r>
            <a:r>
              <a:rPr lang="en-US" altLang="ko-KR" dirty="0"/>
              <a:t>mixing Q</a:t>
            </a:r>
            <a:r>
              <a:rPr lang="ko-KR" altLang="en-US" dirty="0"/>
              <a:t>가 모든 </a:t>
            </a:r>
            <a:r>
              <a:rPr lang="en-US" altLang="ko-KR" dirty="0"/>
              <a:t>Q</a:t>
            </a:r>
            <a:r>
              <a:rPr lang="ko-KR" altLang="en-US" dirty="0"/>
              <a:t>를 종합해서 결과를 내림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Reward </a:t>
            </a:r>
            <a:r>
              <a:rPr lang="ko-KR" altLang="en-US" dirty="0"/>
              <a:t>설정을 기존의 </a:t>
            </a:r>
            <a:r>
              <a:rPr lang="en-US" altLang="ko-KR" dirty="0"/>
              <a:t>Pressure</a:t>
            </a:r>
            <a:r>
              <a:rPr lang="ko-KR" altLang="en-US" dirty="0"/>
              <a:t>로 진행하는게 의미가 없을 수 있음 </a:t>
            </a:r>
            <a:r>
              <a:rPr lang="en-US" altLang="ko-KR" dirty="0"/>
              <a:t>(why? </a:t>
            </a:r>
            <a:r>
              <a:rPr lang="ko-KR" altLang="en-US" dirty="0"/>
              <a:t>한쪽의 </a:t>
            </a:r>
            <a:r>
              <a:rPr lang="en-US" altLang="ko-KR" dirty="0"/>
              <a:t>pressure </a:t>
            </a:r>
            <a:r>
              <a:rPr lang="ko-KR" altLang="en-US" dirty="0"/>
              <a:t>감소가 다른 한쪽의 </a:t>
            </a:r>
            <a:r>
              <a:rPr lang="en-US" altLang="ko-KR" dirty="0"/>
              <a:t>pressure </a:t>
            </a:r>
            <a:r>
              <a:rPr lang="ko-KR" altLang="en-US" dirty="0"/>
              <a:t>증가이므로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Dimensionality reduced RL</a:t>
            </a:r>
          </a:p>
          <a:p>
            <a:pPr lvl="2"/>
            <a:r>
              <a:rPr lang="en-US" altLang="ko-KR" dirty="0"/>
              <a:t>Scalability</a:t>
            </a:r>
            <a:r>
              <a:rPr lang="ko-KR" altLang="en-US" dirty="0"/>
              <a:t>에서 </a:t>
            </a:r>
            <a:r>
              <a:rPr lang="en-US" altLang="ko-KR" dirty="0"/>
              <a:t>curse of dimensionality</a:t>
            </a:r>
            <a:r>
              <a:rPr lang="ko-KR" altLang="en-US" dirty="0"/>
              <a:t>의 문제인 경우 </a:t>
            </a:r>
            <a:r>
              <a:rPr lang="en-US" altLang="ko-KR" dirty="0">
                <a:sym typeface="Wingdings" panose="05000000000000000000" pitchFamily="2" charset="2"/>
              </a:rPr>
              <a:t> dimension reduced by PCA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IDDRL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183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EF6404-AC06-4DB1-BD54-8DAD08F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2192F5-DDDC-412C-9637-EA3364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15F8F27-81FE-45EB-BA01-9A134AE4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신호 </a:t>
            </a:r>
            <a:r>
              <a:rPr lang="ko-KR" altLang="en-US" dirty="0" smtClean="0"/>
              <a:t>교차로 간 </a:t>
            </a:r>
            <a:r>
              <a:rPr lang="ko-KR" altLang="en-US" dirty="0"/>
              <a:t>거리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멀면 분산효과가 커서 필요성이 낮음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일방 통행</a:t>
            </a:r>
            <a:r>
              <a:rPr lang="en-US" altLang="ko-KR" dirty="0"/>
              <a:t>, </a:t>
            </a:r>
            <a:r>
              <a:rPr lang="ko-KR" altLang="en-US" dirty="0"/>
              <a:t>양방 통행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>
                <a:sym typeface="Wingdings" panose="05000000000000000000" pitchFamily="2" charset="2"/>
              </a:rPr>
              <a:t>(offset </a:t>
            </a:r>
            <a:r>
              <a:rPr lang="ko-KR" altLang="en-US" dirty="0">
                <a:sym typeface="Wingdings" panose="05000000000000000000" pitchFamily="2" charset="2"/>
              </a:rPr>
              <a:t>설정 문제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접근로의</a:t>
            </a:r>
            <a:r>
              <a:rPr lang="ko-KR" altLang="en-US" dirty="0">
                <a:sym typeface="Wingdings" panose="05000000000000000000" pitchFamily="2" charset="2"/>
              </a:rPr>
              <a:t>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이상적인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교차로 간 </a:t>
            </a:r>
            <a:r>
              <a:rPr lang="ko-KR" altLang="en-US" dirty="0">
                <a:sym typeface="Wingdings" panose="05000000000000000000" pitchFamily="2" charset="2"/>
              </a:rPr>
              <a:t>거리와 주행속도만으로 </a:t>
            </a:r>
            <a:r>
              <a:rPr lang="en-US" altLang="ko-KR" dirty="0">
                <a:sym typeface="Wingdings" panose="05000000000000000000" pitchFamily="2" charset="2"/>
              </a:rPr>
              <a:t>offset decision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현실적인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불법 </a:t>
            </a:r>
            <a:r>
              <a:rPr lang="ko-KR" altLang="en-US" dirty="0" err="1">
                <a:sym typeface="Wingdings" panose="05000000000000000000" pitchFamily="2" charset="2"/>
              </a:rPr>
              <a:t>주정차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유입 차량</a:t>
            </a:r>
            <a:r>
              <a:rPr lang="en-US" altLang="ko-KR" dirty="0">
                <a:sym typeface="Wingdings" panose="05000000000000000000" pitchFamily="2" charset="2"/>
              </a:rPr>
              <a:t>, outflow </a:t>
            </a:r>
            <a:r>
              <a:rPr lang="ko-KR" altLang="en-US" dirty="0">
                <a:sym typeface="Wingdings" panose="05000000000000000000" pitchFamily="2" charset="2"/>
              </a:rPr>
              <a:t>차량 모두 고려해야 함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차량의 도착 특성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도착율이</a:t>
            </a:r>
            <a:r>
              <a:rPr lang="ko-KR" altLang="en-US" dirty="0">
                <a:sym typeface="Wingdings" panose="05000000000000000000" pitchFamily="2" charset="2"/>
              </a:rPr>
              <a:t> 일정한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 필요가 없음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시간에 따른 교통량 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>
                <a:sym typeface="Wingdings" panose="05000000000000000000" pitchFamily="2" charset="2"/>
              </a:rPr>
              <a:t>통과용량</a:t>
            </a:r>
            <a:r>
              <a:rPr lang="ko-KR" altLang="en-US" dirty="0">
                <a:sym typeface="Wingdings" panose="05000000000000000000" pitchFamily="2" charset="2"/>
              </a:rPr>
              <a:t> 극대화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비 </a:t>
            </a: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Spill back </a:t>
            </a:r>
          </a:p>
          <a:p>
            <a:pPr lvl="1"/>
            <a:r>
              <a:rPr lang="ko-KR" altLang="en-US" dirty="0"/>
              <a:t>신호교차로에서 </a:t>
            </a:r>
            <a:r>
              <a:rPr lang="ko-KR" altLang="en-US" dirty="0" err="1"/>
              <a:t>꼬리물기</a:t>
            </a:r>
            <a:r>
              <a:rPr lang="en-US" altLang="ko-KR" dirty="0"/>
              <a:t>, </a:t>
            </a:r>
            <a:r>
              <a:rPr lang="ko-KR" altLang="en-US" dirty="0"/>
              <a:t>교통량 과다 등이 원인이 되어 </a:t>
            </a:r>
            <a:r>
              <a:rPr lang="en-US" altLang="ko-KR" dirty="0"/>
              <a:t>inflow intersection</a:t>
            </a:r>
            <a:r>
              <a:rPr lang="ko-KR" altLang="en-US" dirty="0"/>
              <a:t>까지 차량이 </a:t>
            </a:r>
            <a:r>
              <a:rPr lang="ko-KR" altLang="en-US" dirty="0" err="1" smtClean="0"/>
              <a:t>넘쳐나원활한</a:t>
            </a:r>
            <a:r>
              <a:rPr lang="ko-KR" altLang="en-US" dirty="0" smtClean="0"/>
              <a:t> </a:t>
            </a:r>
            <a:r>
              <a:rPr lang="ko-KR" altLang="en-US" dirty="0"/>
              <a:t>통행을 방해하는 현상</a:t>
            </a:r>
            <a:endParaRPr lang="en-US" altLang="ko-KR" dirty="0"/>
          </a:p>
          <a:p>
            <a:r>
              <a:rPr lang="en-US" altLang="ko-KR" dirty="0"/>
              <a:t> Signal Phase</a:t>
            </a:r>
          </a:p>
          <a:p>
            <a:pPr lvl="1"/>
            <a:r>
              <a:rPr lang="en-US" altLang="ko-KR" dirty="0"/>
              <a:t>Signal set in intersection (n lane-&gt;n*4 signal set length)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Signal phase</a:t>
            </a:r>
            <a:r>
              <a:rPr lang="ko-KR" altLang="en-US" dirty="0"/>
              <a:t>를 가짐 </a:t>
            </a:r>
            <a:r>
              <a:rPr lang="en-US" altLang="ko-KR" dirty="0"/>
              <a:t>(Combined with movement signal)</a:t>
            </a:r>
          </a:p>
          <a:p>
            <a:pPr lvl="1"/>
            <a:r>
              <a:rPr lang="en-US" altLang="ko-KR" dirty="0"/>
              <a:t>Isolated intersection</a:t>
            </a:r>
            <a:r>
              <a:rPr lang="ko-KR" altLang="en-US" dirty="0"/>
              <a:t>에서는 </a:t>
            </a:r>
            <a:r>
              <a:rPr lang="en-US" altLang="ko-KR" dirty="0"/>
              <a:t>paired-signal phases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1"/>
            <a:r>
              <a:rPr lang="en-US" altLang="ko-KR" dirty="0"/>
              <a:t>Multi-grouped intersection</a:t>
            </a:r>
            <a:r>
              <a:rPr lang="ko-KR" altLang="en-US" dirty="0"/>
              <a:t>에서는 </a:t>
            </a:r>
            <a:r>
              <a:rPr lang="en-US" altLang="ko-KR" dirty="0"/>
              <a:t>single-signal phase </a:t>
            </a:r>
            <a:r>
              <a:rPr lang="ko-KR" altLang="en-US" dirty="0"/>
              <a:t>사용하여 </a:t>
            </a:r>
            <a:r>
              <a:rPr lang="en-US" altLang="ko-KR" dirty="0"/>
              <a:t>spill back</a:t>
            </a:r>
            <a:r>
              <a:rPr lang="ko-KR" altLang="en-US" dirty="0"/>
              <a:t> </a:t>
            </a:r>
            <a:r>
              <a:rPr lang="ko-KR" altLang="en-US" dirty="0" smtClean="0"/>
              <a:t>예방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 Signal Movement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inflow</a:t>
            </a:r>
            <a:r>
              <a:rPr lang="ko-KR" altLang="en-US" dirty="0" err="1" smtClean="0"/>
              <a:t>차로에서</a:t>
            </a:r>
            <a:r>
              <a:rPr lang="ko-KR" altLang="en-US" dirty="0" smtClean="0"/>
              <a:t> 다른 </a:t>
            </a:r>
            <a:r>
              <a:rPr lang="en-US" altLang="ko-KR" dirty="0" smtClean="0"/>
              <a:t>outflow</a:t>
            </a:r>
            <a:r>
              <a:rPr lang="ko-KR" altLang="en-US" dirty="0" err="1" smtClean="0"/>
              <a:t>차로로</a:t>
            </a:r>
            <a:r>
              <a:rPr lang="ko-KR" altLang="en-US" dirty="0" smtClean="0"/>
              <a:t> 이동하는 방향에서의 </a:t>
            </a:r>
            <a:r>
              <a:rPr lang="en-US" altLang="ko-KR" dirty="0" smtClean="0"/>
              <a:t>signal(Green or Red)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34" y="1806343"/>
            <a:ext cx="2574283" cy="190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2162555" cy="1918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5463" y="3652922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7768" y="3656633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3x3 grid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2F9A51-9B07-45DB-B88F-8FCDE741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355463" y="4022997"/>
            <a:ext cx="1932214" cy="195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2B28B4-CB41-4871-BB14-F34FCAEB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77768" y="4022995"/>
            <a:ext cx="1939267" cy="1956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3111B-EF61-4985-975B-93B4A14FC54E}"/>
              </a:ext>
            </a:extLst>
          </p:cNvPr>
          <p:cNvSpPr txBox="1"/>
          <p:nvPr/>
        </p:nvSpPr>
        <p:spPr>
          <a:xfrm>
            <a:off x="1347024" y="592306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8x8 grid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B7A8F-7080-4B11-9AFC-E7492CFF2986}"/>
              </a:ext>
            </a:extLst>
          </p:cNvPr>
          <p:cNvSpPr txBox="1"/>
          <p:nvPr/>
        </p:nvSpPr>
        <p:spPr>
          <a:xfrm>
            <a:off x="3680564" y="5932848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7x7 grid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8A095F-87DE-4CEA-B7C3-002F1472B6DD}"/>
              </a:ext>
            </a:extLst>
          </p:cNvPr>
          <p:cNvSpPr txBox="1">
            <a:spLocks/>
          </p:cNvSpPr>
          <p:nvPr/>
        </p:nvSpPr>
        <p:spPr>
          <a:xfrm>
            <a:off x="5884902" y="1845734"/>
            <a:ext cx="52707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1x1</a:t>
            </a:r>
            <a:r>
              <a:rPr lang="ko-KR" altLang="en-US" dirty="0"/>
              <a:t>부터 </a:t>
            </a:r>
            <a:r>
              <a:rPr lang="en-US" altLang="ko-KR" dirty="0"/>
              <a:t>9x9</a:t>
            </a:r>
            <a:r>
              <a:rPr lang="ko-KR" altLang="en-US" dirty="0"/>
              <a:t>까지 자유롭게 네트워크 생성 가능</a:t>
            </a:r>
            <a:endParaRPr lang="en-US" altLang="ko-KR" dirty="0"/>
          </a:p>
          <a:p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vehicle</a:t>
            </a:r>
            <a:r>
              <a:rPr lang="ko-KR" altLang="en-US" dirty="0"/>
              <a:t> 지정도 자동으로 가능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flow vehicle </a:t>
            </a:r>
            <a:r>
              <a:rPr lang="ko-KR" altLang="en-US" dirty="0"/>
              <a:t>의 </a:t>
            </a:r>
            <a:r>
              <a:rPr lang="en-US" altLang="ko-KR" dirty="0"/>
              <a:t>via(</a:t>
            </a:r>
            <a:r>
              <a:rPr lang="ko-KR" altLang="en-US" dirty="0"/>
              <a:t>강제 경로 설정</a:t>
            </a:r>
            <a:r>
              <a:rPr lang="en-US" altLang="ko-KR" dirty="0"/>
              <a:t>)</a:t>
            </a:r>
            <a:r>
              <a:rPr lang="ko-KR" altLang="en-US" dirty="0"/>
              <a:t> 설정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이후 실험에서 좌회전 비율에  따라 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해야할 부분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U-turn </a:t>
            </a:r>
            <a:r>
              <a:rPr lang="ko-KR" altLang="en-US" dirty="0" smtClean="0">
                <a:sym typeface="Wingdings" panose="05000000000000000000" pitchFamily="2" charset="2"/>
              </a:rPr>
              <a:t>신호 </a:t>
            </a:r>
            <a:r>
              <a:rPr lang="en-US" altLang="ko-KR" dirty="0" smtClean="0">
                <a:sym typeface="Wingdings" panose="05000000000000000000" pitchFamily="2" charset="2"/>
              </a:rPr>
              <a:t>connection </a:t>
            </a:r>
            <a:r>
              <a:rPr lang="ko-KR" altLang="en-US" dirty="0" smtClean="0">
                <a:sym typeface="Wingdings" panose="05000000000000000000" pitchFamily="2" charset="2"/>
              </a:rPr>
              <a:t>제거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Traffic light </a:t>
            </a:r>
            <a:r>
              <a:rPr lang="ko-KR" altLang="en-US" dirty="0" smtClean="0">
                <a:sym typeface="Wingdings" panose="05000000000000000000" pitchFamily="2" charset="2"/>
              </a:rPr>
              <a:t>설정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논의 필요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356D5-FCB9-4C9F-9405-0C9C456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</a:t>
            </a:r>
            <a:r>
              <a:rPr lang="ko-KR" altLang="en-US" dirty="0"/>
              <a:t>결과물 비교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D4C2-3073-4412-A754-DC2F03A7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60239" cy="4023360"/>
          </a:xfrm>
        </p:spPr>
        <p:txBody>
          <a:bodyPr/>
          <a:lstStyle/>
          <a:p>
            <a:r>
              <a:rPr lang="en-US" altLang="ko-KR" dirty="0"/>
              <a:t> graphcheck.py </a:t>
            </a:r>
            <a:r>
              <a:rPr lang="ko-KR" altLang="en-US" dirty="0"/>
              <a:t>를 통한 데이터 생성</a:t>
            </a:r>
            <a:endParaRPr lang="en-US" altLang="ko-KR" dirty="0"/>
          </a:p>
          <a:p>
            <a:pPr lvl="1"/>
            <a:r>
              <a:rPr lang="ko-KR" altLang="en-US" dirty="0"/>
              <a:t>두개 </a:t>
            </a:r>
            <a:r>
              <a:rPr lang="en-US" altLang="ko-KR" dirty="0"/>
              <a:t>xml </a:t>
            </a:r>
            <a:r>
              <a:rPr lang="ko-KR" altLang="en-US" dirty="0"/>
              <a:t>파일 기반 데이터 비교용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</a:t>
            </a:r>
            <a:r>
              <a:rPr lang="en-US" altLang="ko-KR" dirty="0" err="1"/>
              <a:t>tensorboard</a:t>
            </a:r>
            <a:r>
              <a:rPr lang="ko-KR" altLang="en-US" dirty="0"/>
              <a:t>로 다양한 정보 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(lane</a:t>
            </a:r>
            <a:r>
              <a:rPr lang="ko-KR" altLang="en-US" dirty="0"/>
              <a:t>과 </a:t>
            </a:r>
            <a:r>
              <a:rPr lang="en-US" altLang="ko-KR" dirty="0" err="1"/>
              <a:t>edgeData</a:t>
            </a:r>
            <a:r>
              <a:rPr lang="ko-KR" altLang="en-US" dirty="0"/>
              <a:t>로 출력되는 평균 속도</a:t>
            </a:r>
            <a:r>
              <a:rPr lang="en-US" altLang="ko-KR" dirty="0"/>
              <a:t>, </a:t>
            </a:r>
            <a:r>
              <a:rPr lang="ko-KR" altLang="en-US" dirty="0"/>
              <a:t>차량의 도로 점유율</a:t>
            </a:r>
            <a:r>
              <a:rPr lang="en-US" altLang="ko-KR" dirty="0"/>
              <a:t>, </a:t>
            </a:r>
            <a:r>
              <a:rPr lang="ko-KR" altLang="en-US" dirty="0"/>
              <a:t>차선 점유율</a:t>
            </a:r>
            <a:r>
              <a:rPr lang="en-US" altLang="ko-KR" dirty="0"/>
              <a:t>,</a:t>
            </a:r>
            <a:r>
              <a:rPr lang="ko-KR" altLang="en-US" dirty="0"/>
              <a:t>등등 확인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run.py</a:t>
            </a:r>
            <a:r>
              <a:rPr lang="ko-KR" altLang="en-US" dirty="0"/>
              <a:t>를 통한 학습 진행 데이터 생성</a:t>
            </a:r>
            <a:endParaRPr lang="en-US" altLang="ko-KR" dirty="0"/>
          </a:p>
          <a:p>
            <a:pPr lvl="1"/>
            <a:r>
              <a:rPr lang="en-US" altLang="ko-KR" dirty="0"/>
              <a:t>Loss </a:t>
            </a:r>
            <a:r>
              <a:rPr lang="ko-KR" altLang="en-US" dirty="0"/>
              <a:t>와 </a:t>
            </a:r>
            <a:r>
              <a:rPr lang="en-US" altLang="ko-KR" dirty="0"/>
              <a:t>reward</a:t>
            </a:r>
            <a:r>
              <a:rPr lang="ko-KR" altLang="en-US" dirty="0"/>
              <a:t>를 학습이 진행하면서 실시간으로 확인하기 위한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29CCC-AEAA-42EE-9BD8-305662D6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08" y="2278710"/>
            <a:ext cx="5121436" cy="31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E6A72-772D-40C9-9DF2-A64995B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</a:t>
            </a:r>
            <a:r>
              <a:rPr lang="ko-KR" altLang="en-US" dirty="0"/>
              <a:t>를 활용한 </a:t>
            </a:r>
            <a:r>
              <a:rPr lang="en-US" altLang="ko-KR" dirty="0"/>
              <a:t>Data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696CB-C6C9-4515-9DD9-161E2ECB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제작한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의 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based)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1540042" y="2486526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Run.py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118EF3-9083-4017-9F16-5D41EBDCB596}"/>
              </a:ext>
            </a:extLst>
          </p:cNvPr>
          <p:cNvSpPr/>
          <p:nvPr/>
        </p:nvSpPr>
        <p:spPr>
          <a:xfrm>
            <a:off x="6152416" y="2476542"/>
            <a:ext cx="1235242" cy="6898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Env.py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세팅 필요</a:t>
            </a:r>
            <a:r>
              <a:rPr lang="en-US" altLang="ko-KR" sz="1400" dirty="0" smtClean="0"/>
              <a:t>)</a:t>
            </a:r>
            <a:endParaRPr lang="en-US" altLang="ko-KR" sz="2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865608-674B-4AEE-A856-4D8A836E05B8}"/>
              </a:ext>
            </a:extLst>
          </p:cNvPr>
          <p:cNvSpPr/>
          <p:nvPr/>
        </p:nvSpPr>
        <p:spPr>
          <a:xfrm>
            <a:off x="6152416" y="4421210"/>
            <a:ext cx="1235242" cy="68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Dqn.py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검토필요</a:t>
            </a:r>
            <a:r>
              <a:rPr lang="en-US" altLang="ko-KR" sz="1400" dirty="0" smtClean="0"/>
              <a:t>)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405740-A1EA-4578-8571-399BD17690F1}"/>
              </a:ext>
            </a:extLst>
          </p:cNvPr>
          <p:cNvSpPr/>
          <p:nvPr/>
        </p:nvSpPr>
        <p:spPr>
          <a:xfrm>
            <a:off x="8766099" y="4421210"/>
            <a:ext cx="1235242" cy="6898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FRAP.py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제작중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12" name="직선 화살표 연결선 11"/>
          <p:cNvCxnSpPr>
            <a:stCxn id="4" idx="3"/>
            <a:endCxn id="5" idx="1"/>
          </p:cNvCxnSpPr>
          <p:nvPr/>
        </p:nvCxnSpPr>
        <p:spPr>
          <a:xfrm flipV="1">
            <a:off x="2775284" y="2821448"/>
            <a:ext cx="3377132" cy="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2786666" y="3731401"/>
            <a:ext cx="1235242" cy="6898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Grid.py</a:t>
            </a:r>
            <a:endParaRPr lang="ko-KR" altLang="en-US" dirty="0"/>
          </a:p>
        </p:txBody>
      </p:sp>
      <p:sp>
        <p:nvSpPr>
          <p:cNvPr id="18" name="사각형: 둥근 모서리 3">
            <a:extLst>
              <a:ext uri="{FF2B5EF4-FFF2-40B4-BE49-F238E27FC236}">
                <a16:creationId xmlns:a16="http://schemas.microsoft.com/office/drawing/2014/main" id="{C6D1BF94-7D06-4819-8E8C-463D299A0B6D}"/>
              </a:ext>
            </a:extLst>
          </p:cNvPr>
          <p:cNvSpPr/>
          <p:nvPr/>
        </p:nvSpPr>
        <p:spPr>
          <a:xfrm>
            <a:off x="4156353" y="4942579"/>
            <a:ext cx="1235242" cy="6898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Gen_net</a:t>
            </a:r>
            <a:r>
              <a:rPr lang="en-US" altLang="ko-KR" sz="1600" dirty="0" smtClean="0"/>
              <a:t>.py</a:t>
            </a:r>
            <a:endParaRPr lang="ko-KR" altLang="en-US" sz="1600" dirty="0"/>
          </a:p>
        </p:txBody>
      </p:sp>
      <p:cxnSp>
        <p:nvCxnSpPr>
          <p:cNvPr id="21" name="꺾인 연결선 20"/>
          <p:cNvCxnSpPr>
            <a:stCxn id="4" idx="2"/>
            <a:endCxn id="17" idx="1"/>
          </p:cNvCxnSpPr>
          <p:nvPr/>
        </p:nvCxnSpPr>
        <p:spPr>
          <a:xfrm rot="16200000" flipH="1">
            <a:off x="2022179" y="3311820"/>
            <a:ext cx="899970" cy="62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7" idx="2"/>
            <a:endCxn id="18" idx="1"/>
          </p:cNvCxnSpPr>
          <p:nvPr/>
        </p:nvCxnSpPr>
        <p:spPr>
          <a:xfrm rot="16200000" flipH="1">
            <a:off x="3347184" y="4478315"/>
            <a:ext cx="866273" cy="752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295" y="4078601"/>
            <a:ext cx="1214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Network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473910" y="2513670"/>
            <a:ext cx="2060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Environment Initialization</a:t>
            </a:r>
            <a:endParaRPr lang="ko-KR" altLang="en-US" sz="1400" dirty="0"/>
          </a:p>
        </p:txBody>
      </p:sp>
      <p:cxnSp>
        <p:nvCxnSpPr>
          <p:cNvPr id="34" name="꺾인 연결선 33"/>
          <p:cNvCxnSpPr>
            <a:stCxn id="4" idx="3"/>
            <a:endCxn id="6" idx="1"/>
          </p:cNvCxnSpPr>
          <p:nvPr/>
        </p:nvCxnSpPr>
        <p:spPr>
          <a:xfrm>
            <a:off x="2775284" y="2831432"/>
            <a:ext cx="3377132" cy="193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32753" y="4458338"/>
            <a:ext cx="1553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Agent Initialization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571085" y="3166353"/>
            <a:ext cx="0" cy="12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28481" y="3271180"/>
            <a:ext cx="10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Reward, Observation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6911599" y="3166353"/>
            <a:ext cx="11381" cy="12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10435" y="3626321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Action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6" idx="3"/>
            <a:endCxn id="7" idx="1"/>
          </p:cNvCxnSpPr>
          <p:nvPr/>
        </p:nvCxnSpPr>
        <p:spPr>
          <a:xfrm>
            <a:off x="7387658" y="4766116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55576" y="4473726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Observation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387658" y="4892374"/>
            <a:ext cx="1378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59668" y="4942579"/>
            <a:ext cx="10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Flip, Rotate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825988" y="5304805"/>
            <a:ext cx="133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및 </a:t>
            </a:r>
            <a:r>
              <a:rPr lang="en-US" altLang="ko-KR" sz="1400" dirty="0" err="1" smtClean="0"/>
              <a:t>cfg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05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를 다른 </a:t>
            </a:r>
            <a:r>
              <a:rPr lang="en-US" altLang="ko-KR" dirty="0"/>
              <a:t>phase</a:t>
            </a:r>
            <a:r>
              <a:rPr lang="ko-KR" altLang="en-US" dirty="0"/>
              <a:t>로 바꿈</a:t>
            </a:r>
            <a:endParaRPr lang="en-US" altLang="ko-KR" dirty="0"/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지속시간을 바꿈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r>
              <a:rPr lang="en-US" altLang="ko-KR" dirty="0"/>
              <a:t> : </a:t>
            </a:r>
            <a:r>
              <a:rPr lang="ko-KR" altLang="en-US" dirty="0"/>
              <a:t>현재 가지고 있는 </a:t>
            </a:r>
            <a:r>
              <a:rPr lang="en-US" altLang="ko-KR" dirty="0"/>
              <a:t>phase set</a:t>
            </a:r>
            <a:r>
              <a:rPr lang="ko-KR" altLang="en-US" dirty="0"/>
              <a:t>을 지정한대로 바꿈</a:t>
            </a:r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2393</TotalTime>
  <Words>1451</Words>
  <Application>Microsoft Office PowerPoint</Application>
  <PresentationFormat>와이드스크린</PresentationFormat>
  <Paragraphs>344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사전 발표</vt:lpstr>
      <vt:lpstr>목표</vt:lpstr>
      <vt:lpstr>Preliminary</vt:lpstr>
      <vt:lpstr>Preliminary</vt:lpstr>
      <vt:lpstr>Preliminary</vt:lpstr>
      <vt:lpstr>SUMO Network 제작</vt:lpstr>
      <vt:lpstr>SUMO 결과물 비교 제작</vt:lpstr>
      <vt:lpstr>SUMO를 활용한 Data 생성</vt:lpstr>
      <vt:lpstr>TraCI</vt:lpstr>
      <vt:lpstr>Defining New TLS-Programs</vt:lpstr>
      <vt:lpstr>Defining New TLS-Programs</vt:lpstr>
      <vt:lpstr>Traffic State, Action</vt:lpstr>
      <vt:lpstr>Traffic Observation Data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Comment</vt:lpstr>
      <vt:lpstr>현재 State와 Action, Reward 구성 방식</vt:lpstr>
      <vt:lpstr>현재 State와 Action, Reward 구성 방식</vt:lpstr>
      <vt:lpstr>Training 구성 방식 제안(DQN 적용시)</vt:lpstr>
      <vt:lpstr>Training 구성 방식 제안(종합)</vt:lpstr>
      <vt:lpstr>Training 구성 방식 제안(알고리즘)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136</cp:revision>
  <dcterms:created xsi:type="dcterms:W3CDTF">2021-01-07T04:26:03Z</dcterms:created>
  <dcterms:modified xsi:type="dcterms:W3CDTF">2021-01-18T02:30:04Z</dcterms:modified>
</cp:coreProperties>
</file>