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38"/>
  </p:notesMasterIdLst>
  <p:sldIdLst>
    <p:sldId id="256" r:id="rId3"/>
    <p:sldId id="258" r:id="rId4"/>
    <p:sldId id="267" r:id="rId5"/>
    <p:sldId id="288" r:id="rId6"/>
    <p:sldId id="289" r:id="rId7"/>
    <p:sldId id="259" r:id="rId8"/>
    <p:sldId id="260" r:id="rId9"/>
    <p:sldId id="261" r:id="rId10"/>
    <p:sldId id="262" r:id="rId11"/>
    <p:sldId id="263" r:id="rId12"/>
    <p:sldId id="290" r:id="rId13"/>
    <p:sldId id="273" r:id="rId14"/>
    <p:sldId id="287" r:id="rId15"/>
    <p:sldId id="268" r:id="rId16"/>
    <p:sldId id="274" r:id="rId17"/>
    <p:sldId id="275" r:id="rId18"/>
    <p:sldId id="276" r:id="rId19"/>
    <p:sldId id="269" r:id="rId20"/>
    <p:sldId id="277" r:id="rId21"/>
    <p:sldId id="278" r:id="rId22"/>
    <p:sldId id="280" r:id="rId23"/>
    <p:sldId id="284" r:id="rId24"/>
    <p:sldId id="291" r:id="rId25"/>
    <p:sldId id="279" r:id="rId26"/>
    <p:sldId id="281" r:id="rId27"/>
    <p:sldId id="283" r:id="rId28"/>
    <p:sldId id="285" r:id="rId29"/>
    <p:sldId id="270" r:id="rId30"/>
    <p:sldId id="286" r:id="rId31"/>
    <p:sldId id="292" r:id="rId32"/>
    <p:sldId id="264" r:id="rId33"/>
    <p:sldId id="265" r:id="rId34"/>
    <p:sldId id="266" r:id="rId35"/>
    <p:sldId id="282" r:id="rId36"/>
    <p:sldId id="27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Observation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Induction Loops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Induction Loop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r>
              <a:rPr lang="en-US" altLang="ko-KR" dirty="0"/>
              <a:t> Lane Area detector (</a:t>
            </a:r>
            <a:r>
              <a:rPr lang="en-US" altLang="ko-KR" dirty="0" err="1"/>
              <a:t>TraCI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Lane Area detector value retrieval</a:t>
            </a:r>
          </a:p>
          <a:p>
            <a:pPr lvl="2"/>
            <a:r>
              <a:rPr lang="en-US" altLang="ko-KR" dirty="0"/>
              <a:t>ID List: </a:t>
            </a:r>
            <a:r>
              <a:rPr lang="en-US" altLang="ko-KR" dirty="0" err="1"/>
              <a:t>getIDList</a:t>
            </a:r>
            <a:endParaRPr lang="en-US" altLang="ko-KR" dirty="0"/>
          </a:p>
          <a:p>
            <a:pPr lvl="2"/>
            <a:r>
              <a:rPr lang="en-US" altLang="ko-KR" dirty="0"/>
              <a:t># Visiting Vehicle: </a:t>
            </a:r>
            <a:r>
              <a:rPr lang="en-US" altLang="ko-KR" dirty="0" err="1"/>
              <a:t>getLastStepVehicleNumber</a:t>
            </a:r>
            <a:endParaRPr lang="en-US" altLang="ko-KR" dirty="0"/>
          </a:p>
          <a:p>
            <a:pPr lvl="2"/>
            <a:r>
              <a:rPr lang="en-US" altLang="ko-KR" dirty="0"/>
              <a:t>Percentage of time that was occupied: </a:t>
            </a:r>
            <a:r>
              <a:rPr lang="en-US" altLang="ko-KR" dirty="0" err="1"/>
              <a:t>getLastStepOccupancy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21" y="3729950"/>
            <a:ext cx="4940554" cy="114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65" y="2082956"/>
            <a:ext cx="60328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spc="0" dirty="0">
                <a:latin typeface="+mj-ea"/>
                <a:ea typeface="+mj-ea"/>
              </a:rPr>
              <a:t>ETRI </a:t>
            </a:r>
            <a:r>
              <a:rPr lang="ko-KR" altLang="en-US" sz="1600" spc="0" dirty="0">
                <a:latin typeface="+mj-ea"/>
                <a:ea typeface="+mj-ea"/>
              </a:rPr>
              <a:t>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br>
              <a:rPr lang="en-US" altLang="ko-KR" dirty="0"/>
            </a:br>
            <a:r>
              <a:rPr lang="en-US" altLang="ko-KR" sz="1800" dirty="0"/>
              <a:t>- Reinforcement Learning</a:t>
            </a:r>
            <a:r>
              <a:rPr lang="ko-KR" altLang="en-US" sz="1800" dirty="0"/>
              <a:t>을 </a:t>
            </a:r>
            <a:r>
              <a:rPr lang="en-US" altLang="ko-KR" sz="1800" dirty="0"/>
              <a:t>Traffic System</a:t>
            </a:r>
            <a:r>
              <a:rPr lang="ko-KR" altLang="en-US" sz="1800" dirty="0"/>
              <a:t>에 적용하기 위해 필요한 조건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지금까지 적용이 어려웠던 이유</a:t>
            </a:r>
            <a:endParaRPr lang="en-US" altLang="ko-KR" dirty="0"/>
          </a:p>
          <a:p>
            <a:r>
              <a:rPr lang="en-US" altLang="ko-KR" dirty="0"/>
              <a:t> Related Work</a:t>
            </a:r>
            <a:br>
              <a:rPr lang="en-US" altLang="ko-KR" dirty="0"/>
            </a:br>
            <a:r>
              <a:rPr lang="en-US" altLang="ko-KR" sz="1800" dirty="0"/>
              <a:t>- Conventional Transportation Method and Max pressure control</a:t>
            </a:r>
            <a:br>
              <a:rPr lang="en-US" altLang="ko-KR" sz="1800" dirty="0"/>
            </a:br>
            <a:r>
              <a:rPr lang="en-US" altLang="ko-KR" sz="1800" dirty="0"/>
              <a:t>- RL- based approach and their challenge</a:t>
            </a:r>
          </a:p>
          <a:p>
            <a:r>
              <a:rPr lang="en-US" altLang="ko-KR" dirty="0"/>
              <a:t> Approach</a:t>
            </a:r>
            <a:br>
              <a:rPr lang="en-US" altLang="ko-KR" dirty="0"/>
            </a:br>
            <a:r>
              <a:rPr lang="en-US" altLang="ko-KR" sz="1800" dirty="0"/>
              <a:t>- Super agent based multi-intersection method with FRAP model</a:t>
            </a:r>
          </a:p>
          <a:p>
            <a:r>
              <a:rPr lang="en-US" altLang="ko-KR" dirty="0"/>
              <a:t> Result</a:t>
            </a:r>
          </a:p>
          <a:p>
            <a:r>
              <a:rPr lang="en-US" altLang="ko-KR" dirty="0"/>
              <a:t> Comment</a:t>
            </a:r>
            <a:br>
              <a:rPr lang="en-US" altLang="ko-KR" dirty="0"/>
            </a:br>
            <a:r>
              <a:rPr lang="en-US" altLang="ko-KR" dirty="0"/>
              <a:t>- Improvement proposal</a:t>
            </a:r>
          </a:p>
        </p:txBody>
      </p:sp>
    </p:spTree>
    <p:extLst>
      <p:ext uri="{BB962C8B-B14F-4D97-AF65-F5344CB8AC3E}">
        <p14:creationId xmlns:p14="http://schemas.microsoft.com/office/powerpoint/2010/main" val="428440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2388" cy="43535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emission gas (contributes 23% of total CO2 emission)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40% of total vehicle emissions generated by traffic system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</a:t>
            </a:r>
            <a:br>
              <a:rPr lang="en-US" altLang="ko-KR" dirty="0"/>
            </a:br>
            <a:r>
              <a:rPr lang="en-US" altLang="ko-KR" dirty="0"/>
              <a:t>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2" y="2564856"/>
            <a:ext cx="3895241" cy="29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6853351" cy="4023360"/>
          </a:xfrm>
        </p:spPr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0" y="1845734"/>
            <a:ext cx="4054570" cy="2402356"/>
          </a:xfrm>
          <a:prstGeom prst="rect">
            <a:avLst/>
          </a:prstGeom>
        </p:spPr>
      </p:pic>
      <p:sp>
        <p:nvSpPr>
          <p:cNvPr id="9" name="위로 구부러진 화살표 8"/>
          <p:cNvSpPr/>
          <p:nvPr/>
        </p:nvSpPr>
        <p:spPr>
          <a:xfrm>
            <a:off x="8978168" y="4248090"/>
            <a:ext cx="2177512" cy="627681"/>
          </a:xfrm>
          <a:prstGeom prst="curvedUpArrow">
            <a:avLst>
              <a:gd name="adj1" fmla="val 25000"/>
              <a:gd name="adj2" fmla="val 62445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9629" y="4875771"/>
            <a:ext cx="29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Change from N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S to EW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15408" y="6012217"/>
            <a:ext cx="3761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MaxPressure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Varaiya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2013;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Kouvelas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et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al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009756" y="1892340"/>
            <a:ext cx="2448141" cy="999641"/>
            <a:chOff x="9009756" y="1892340"/>
            <a:chExt cx="2448141" cy="999641"/>
          </a:xfrm>
        </p:grpSpPr>
        <p:pic>
          <p:nvPicPr>
            <p:cNvPr id="2050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009756" y="18923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162156" y="20447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314556" y="21971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bair.berkeley.edu/static/blog/rllib/img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7" r="75087" b="38644"/>
            <a:stretch/>
          </p:blipFill>
          <p:spPr bwMode="auto">
            <a:xfrm>
              <a:off x="9466956" y="2349540"/>
              <a:ext cx="1990941" cy="54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://bair.berkeley.edu/static/blog/rllib/im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4" t="-680" r="-655" b="18390"/>
          <a:stretch/>
        </p:blipFill>
        <p:spPr bwMode="auto">
          <a:xfrm>
            <a:off x="8818869" y="3341314"/>
            <a:ext cx="2487919" cy="136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27721" y="2786187"/>
            <a:ext cx="3259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Intellilight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Wei,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.;Zheng,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G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.;Yao,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.;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andLi,Z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. 2018.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7721" y="4657724"/>
            <a:ext cx="25236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Colight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Wei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Xu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.; and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Li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. 2019b. </a:t>
            </a:r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r>
              <a:rPr lang="en-US" altLang="ko-KR" dirty="0"/>
              <a:t>Super agent network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2"/>
            <a:endParaRPr lang="ko-KR" altLang="en-US" dirty="0"/>
          </a:p>
        </p:txBody>
      </p:sp>
      <p:pic>
        <p:nvPicPr>
          <p:cNvPr id="1026" name="Picture 2" descr="https://ml2blogpost.s3.ap-northeast-2.amazonaws.com/imgs_taemin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7" r="30374" b="21344"/>
          <a:stretch/>
        </p:blipFill>
        <p:spPr bwMode="auto">
          <a:xfrm>
            <a:off x="7369444" y="1845734"/>
            <a:ext cx="3502617" cy="13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용어 정리 및 학습 </a:t>
            </a:r>
            <a:endParaRPr lang="en-US" altLang="ko-KR" dirty="0"/>
          </a:p>
          <a:p>
            <a:r>
              <a:rPr lang="en-US" altLang="ko-KR" dirty="0"/>
              <a:t> 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 논문 </a:t>
            </a:r>
            <a:r>
              <a:rPr lang="en-US" altLang="ko-KR" dirty="0"/>
              <a:t>Review</a:t>
            </a:r>
          </a:p>
          <a:p>
            <a:r>
              <a:rPr lang="en-US" altLang="ko-KR" dirty="0"/>
              <a:t> 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개선점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Decentralized agent(Super agent) based on Deep Q-Network &lt;- overcome coordination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architecture(base model)</a:t>
            </a:r>
          </a:p>
          <a:p>
            <a:pPr lvl="1"/>
            <a:r>
              <a:rPr lang="en-US" altLang="ko-KR" dirty="0"/>
              <a:t>Flipping and Rotation and considers All phase Configuration</a:t>
            </a:r>
          </a:p>
          <a:p>
            <a:pPr lvl="1"/>
            <a:r>
              <a:rPr lang="en-US" altLang="ko-KR" dirty="0"/>
              <a:t>Focus on the relation between different traffic movement</a:t>
            </a:r>
          </a:p>
          <a:p>
            <a:pPr lvl="2"/>
            <a:r>
              <a:rPr lang="en-US" altLang="ko-KR" dirty="0"/>
              <a:t>Reduction of exploration space by rotating and flipping</a:t>
            </a:r>
          </a:p>
          <a:p>
            <a:pPr lvl="2"/>
            <a:r>
              <a:rPr lang="en-US" altLang="ko-KR" dirty="0"/>
              <a:t>Current model need 8phases experience to learn in the same state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By rotating and flipping, Reduces needed experience in ¼ scale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Adapting different intersection structure easily by two principles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Principles of competition: Larger traffic indicates higher demand for ‘green’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Principles of invariance: signal control should be invariant to symmetries such as rotating and flipping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Prediction of phase score into tree stages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Phase demand modeling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Phase pair representation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Phase pair competition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ED6D56B-65FB-4389-B07B-243CDE4A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80" y="3050425"/>
            <a:ext cx="2829320" cy="3181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F8FDCE-B465-4A7B-954C-35E7067D9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FRAP Network (Prediction of phase score into three stages)</a:t>
                </a:r>
              </a:p>
              <a:p>
                <a:pPr lvl="1"/>
                <a:r>
                  <a:rPr lang="en-US" altLang="ko-KR" dirty="0"/>
                  <a:t>Phase demand modeling: features from both current phase and # of vehicles through 2 fc-layers </a:t>
                </a:r>
              </a:p>
              <a:p>
                <a:pPr lvl="1"/>
                <a:r>
                  <a:rPr lang="en-US" altLang="ko-KR" dirty="0"/>
                  <a:t>Phase pair representation: the score of a phase depends on its competition with the other phase</a:t>
                </a:r>
              </a:p>
              <a:p>
                <a:pPr lvl="1"/>
                <a:r>
                  <a:rPr lang="en-US" altLang="ko-KR" dirty="0"/>
                  <a:t>Phase pair competition: predicted score of a phase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over all its opponents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F8FDCE-B465-4A7B-954C-35E7067D9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9B6518B-8EC3-4B8C-96BB-87F5161AE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23"/>
          <a:stretch/>
        </p:blipFill>
        <p:spPr>
          <a:xfrm>
            <a:off x="1226434" y="3606943"/>
            <a:ext cx="8211747" cy="252687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1226434" y="3606943"/>
            <a:ext cx="1832714" cy="109928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1226434" y="4769813"/>
            <a:ext cx="1832714" cy="109928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25166" y="4444614"/>
            <a:ext cx="13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79663" y="3790460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79663" y="404813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25500" y="4020858"/>
            <a:ext cx="126256" cy="133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2002" y="3450050"/>
            <a:ext cx="95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# of vehicles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680883"/>
            <a:ext cx="108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</a:rPr>
              <a:t>Current phase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2" idx="3"/>
            <a:endCxn id="9" idx="2"/>
          </p:cNvCxnSpPr>
          <p:nvPr/>
        </p:nvCxnSpPr>
        <p:spPr>
          <a:xfrm>
            <a:off x="1088746" y="3819383"/>
            <a:ext cx="990917" cy="295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8" idx="2"/>
          </p:cNvCxnSpPr>
          <p:nvPr/>
        </p:nvCxnSpPr>
        <p:spPr>
          <a:xfrm>
            <a:off x="1088746" y="3588550"/>
            <a:ext cx="990917" cy="268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84894" y="3716423"/>
            <a:ext cx="1120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Phase demand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8" idx="1"/>
            <a:endCxn id="10" idx="6"/>
          </p:cNvCxnSpPr>
          <p:nvPr/>
        </p:nvCxnSpPr>
        <p:spPr>
          <a:xfrm flipH="1">
            <a:off x="2651756" y="3854923"/>
            <a:ext cx="533138" cy="232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Deep Q-Network</a:t>
                </a:r>
              </a:p>
              <a:p>
                <a:pPr lvl="1"/>
                <a:r>
                  <a:rPr lang="en-US" altLang="ko-KR" dirty="0"/>
                  <a:t>Value-based learning(Q learning), Epsilon-greedy</a:t>
                </a:r>
              </a:p>
              <a:p>
                <a:pPr lvl="1"/>
                <a:r>
                  <a:rPr lang="en-US" altLang="ko-KR" dirty="0"/>
                  <a:t>Loss function that compare fixed target Q and approximated local Q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Soft update the target Q network(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 periodically</a:t>
                </a:r>
              </a:p>
              <a:p>
                <a:pPr lvl="1"/>
                <a:r>
                  <a:rPr lang="en-US" altLang="ko-KR" dirty="0"/>
                  <a:t>Use experience replay for updating Q</a:t>
                </a:r>
                <a:br>
                  <a:rPr lang="en-US" altLang="ko-KR" dirty="0"/>
                </a:br>
                <a:r>
                  <a:rPr lang="en-US" altLang="ko-KR" dirty="0"/>
                  <a:t>- Using on-policy make the data highly correlated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by using</a:t>
                </a:r>
                <a:r>
                  <a:rPr lang="en-US" altLang="ko-KR" dirty="0"/>
                  <a:t> replay, uniformly random sample</a:t>
                </a:r>
                <a:br>
                  <a:rPr lang="en-US" altLang="ko-KR" dirty="0"/>
                </a:br>
                <a:r>
                  <a:rPr lang="en-US" altLang="ko-KR" dirty="0"/>
                  <a:t>- Disadvantage: using much memory during the learning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18" y="4399951"/>
            <a:ext cx="4987940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Law(FRAP)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stabilizing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09797" y="444574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6956" y="277763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17598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09188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(Observation data sharing)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completed  trips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CEA085-F68B-4761-819B-1685364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" y="3735820"/>
            <a:ext cx="4014952" cy="19240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Performance Comparison</a:t>
            </a:r>
          </a:p>
          <a:p>
            <a:pPr lvl="1"/>
            <a:r>
              <a:rPr lang="en-US" altLang="ko-KR" dirty="0"/>
              <a:t>Travel time is reduced 19.20%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pPr lvl="1"/>
            <a:r>
              <a:rPr lang="en-US" altLang="ko-KR" dirty="0"/>
              <a:t>Throughput is increased 3% in </a:t>
            </a:r>
            <a:r>
              <a:rPr lang="en-US" altLang="ko-KR" dirty="0" err="1"/>
              <a:t>MPLight</a:t>
            </a:r>
            <a:r>
              <a:rPr lang="en-US" altLang="ko-KR" dirty="0"/>
              <a:t> over all other methods (second best time, config3)</a:t>
            </a:r>
          </a:p>
          <a:p>
            <a:r>
              <a:rPr lang="en-US" altLang="ko-KR" dirty="0"/>
              <a:t> Best performance compared to other RL method and Pressure control system(4x4)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9" y="3301802"/>
            <a:ext cx="8176036" cy="25672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545100" y="5298932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5100" y="5573759"/>
            <a:ext cx="413201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74344" y="5080210"/>
            <a:ext cx="536262" cy="172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74344" y="5565467"/>
            <a:ext cx="536262" cy="207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7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Scalability Analysis</a:t>
            </a:r>
          </a:p>
          <a:p>
            <a:pPr lvl="1"/>
            <a:r>
              <a:rPr lang="en-US" altLang="ko-KR" dirty="0"/>
              <a:t>Evaluate the method with other baselines under Manhattan, 2500 signalized intersection</a:t>
            </a:r>
          </a:p>
          <a:p>
            <a:pPr lvl="1"/>
            <a:r>
              <a:rPr lang="en-US" altLang="ko-KR" dirty="0"/>
              <a:t>Compared to other methods, </a:t>
            </a:r>
            <a:r>
              <a:rPr lang="en-US" altLang="ko-KR" dirty="0" err="1"/>
              <a:t>MPLight</a:t>
            </a:r>
            <a:r>
              <a:rPr lang="en-US" altLang="ko-KR" dirty="0"/>
              <a:t> handle traffic signal more effectively and efficiently</a:t>
            </a:r>
          </a:p>
          <a:p>
            <a:r>
              <a:rPr lang="en-US" altLang="ko-KR" dirty="0"/>
              <a:t> Impact of Pressure-based Design(Manhattan)</a:t>
            </a:r>
          </a:p>
          <a:p>
            <a:pPr lvl="1"/>
            <a:r>
              <a:rPr lang="en-US" altLang="ko-KR" dirty="0"/>
              <a:t>Evaluate the performance of RL-based method with and without ‘pressure’.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9" y="3642296"/>
            <a:ext cx="3570692" cy="2667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5" y="3642296"/>
            <a:ext cx="3344203" cy="1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&amp;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Impact of Parameter Sharing (Super Agent)</a:t>
            </a:r>
          </a:p>
          <a:p>
            <a:pPr lvl="1"/>
            <a:r>
              <a:rPr lang="en-US" altLang="ko-KR" dirty="0"/>
              <a:t>Parameter sharing enables our model to converge faster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Effectiveness of parameter sharing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Conclusion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more elaborate design for coordination and cooperation among neighboring intersection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MetaLight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Multi-agent learning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98" y="1953921"/>
            <a:ext cx="2861698" cy="1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TOD Control (Time of Day), Pre-time, Fix time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 시간대 별로 사용자가 입력한 신호 시간에 따라 매일 반복하여 신호를 제어하는 것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안정된 도로에서 효율이 높고</a:t>
            </a:r>
            <a:r>
              <a:rPr lang="en-US" altLang="ko-KR" dirty="0"/>
              <a:t>, </a:t>
            </a:r>
            <a:r>
              <a:rPr lang="ko-KR" altLang="en-US" dirty="0"/>
              <a:t>요일 별 혹은 일 별 교통 </a:t>
            </a:r>
            <a:r>
              <a:rPr lang="ko-KR" altLang="en-US" dirty="0" err="1"/>
              <a:t>변동량이</a:t>
            </a:r>
            <a:r>
              <a:rPr lang="ko-KR" altLang="en-US" dirty="0"/>
              <a:t> 적으면 효율적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복잡한 도로에서 효율이 낮음</a:t>
            </a:r>
            <a:endParaRPr lang="en-US" altLang="ko-KR" dirty="0"/>
          </a:p>
          <a:p>
            <a:pPr lvl="2"/>
            <a:r>
              <a:rPr lang="ko-KR" altLang="en-US" dirty="0"/>
              <a:t>사용자의 사전 조사 및 검증이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적합 주기</a:t>
            </a:r>
            <a:r>
              <a:rPr lang="en-US" altLang="ko-KR" dirty="0"/>
              <a:t>, </a:t>
            </a:r>
            <a:r>
              <a:rPr lang="ko-KR" altLang="en-US" dirty="0"/>
              <a:t>녹색 시간</a:t>
            </a:r>
            <a:r>
              <a:rPr lang="en-US" altLang="ko-KR" dirty="0"/>
              <a:t>, Offset</a:t>
            </a:r>
            <a:r>
              <a:rPr lang="ko-KR" altLang="en-US" dirty="0"/>
              <a:t>을 준비한 후 설정된 신호 시간으로 운영</a:t>
            </a:r>
            <a:endParaRPr lang="en-US" altLang="ko-KR" dirty="0"/>
          </a:p>
          <a:p>
            <a:pPr lvl="1"/>
            <a:r>
              <a:rPr lang="ko-KR" altLang="en-US" dirty="0"/>
              <a:t>가로 축</a:t>
            </a:r>
            <a:r>
              <a:rPr lang="en-US" altLang="ko-KR" dirty="0"/>
              <a:t>, </a:t>
            </a:r>
            <a:r>
              <a:rPr lang="ko-KR" altLang="en-US" dirty="0"/>
              <a:t>지역 별로 유사 교통 패턴을 갖는 경우 </a:t>
            </a:r>
            <a:r>
              <a:rPr lang="en-US" altLang="ko-KR" dirty="0"/>
              <a:t>‘</a:t>
            </a:r>
            <a:r>
              <a:rPr lang="ko-KR" altLang="en-US" dirty="0"/>
              <a:t>교차로 </a:t>
            </a:r>
            <a:r>
              <a:rPr lang="en-US" altLang="ko-KR" dirty="0"/>
              <a:t>group’ </a:t>
            </a:r>
            <a:r>
              <a:rPr lang="ko-KR" altLang="en-US" dirty="0"/>
              <a:t>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교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양끝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dirty="0" err="1" smtClean="0">
                              <a:latin typeface="Cambria Math" panose="02040503050406030204" pitchFamily="18" charset="0"/>
                            </a:rPr>
                            <m:t>거리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주행차량속도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58" y="5091193"/>
                <a:ext cx="3975315" cy="716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60DC-09DC-4AA5-BDEE-80C5DB9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9D9-0AD1-4600-A03A-61887E61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Improvement Proposal</a:t>
            </a:r>
          </a:p>
          <a:p>
            <a:pPr lvl="1"/>
            <a:r>
              <a:rPr lang="ko-KR" altLang="en-US" dirty="0"/>
              <a:t>기존의 실험 구성</a:t>
            </a:r>
            <a:endParaRPr lang="en-US" altLang="ko-KR" dirty="0"/>
          </a:p>
          <a:p>
            <a:pPr lvl="1"/>
            <a:r>
              <a:rPr lang="ko-KR" altLang="en-US" dirty="0"/>
              <a:t>논문과의 비교와 개선 </a:t>
            </a:r>
          </a:p>
        </p:txBody>
      </p:sp>
    </p:spTree>
    <p:extLst>
      <p:ext uri="{BB962C8B-B14F-4D97-AF65-F5344CB8AC3E}">
        <p14:creationId xmlns:p14="http://schemas.microsoft.com/office/powerpoint/2010/main" val="3180526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 공통 주기</a:t>
            </a:r>
            <a:r>
              <a:rPr lang="en-US" altLang="ko-KR" dirty="0"/>
              <a:t>: 90s (time step: 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주기</a:t>
            </a:r>
            <a:r>
              <a:rPr lang="en-US" altLang="ko-KR" dirty="0"/>
              <a:t>: </a:t>
            </a:r>
            <a:r>
              <a:rPr lang="ko-KR" altLang="en-US" dirty="0"/>
              <a:t>매 </a:t>
            </a:r>
            <a:r>
              <a:rPr lang="en-US" altLang="ko-KR" dirty="0"/>
              <a:t>10 time step(900s)</a:t>
            </a:r>
          </a:p>
          <a:p>
            <a:r>
              <a:rPr lang="en-US" altLang="ko-KR" dirty="0"/>
              <a:t> 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Pressure 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outflow-inflow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 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Learning Start Time </a:t>
            </a:r>
            <a:r>
              <a:rPr lang="ko-KR" altLang="en-US" dirty="0"/>
              <a:t>뒤로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시작하자 마자 차량이 자리잡기 전의 데이터는 일반적이지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1epoch</a:t>
            </a:r>
            <a:r>
              <a:rPr lang="ko-KR" altLang="en-US" dirty="0"/>
              <a:t>당 </a:t>
            </a:r>
            <a:r>
              <a:rPr lang="en-US" altLang="ko-KR" dirty="0"/>
              <a:t>90</a:t>
            </a:r>
            <a:r>
              <a:rPr lang="ko-KR" altLang="en-US" dirty="0"/>
              <a:t>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 </a:t>
            </a:r>
            <a:r>
              <a:rPr lang="ko-KR" altLang="en-US" dirty="0"/>
              <a:t>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time step</a:t>
            </a:r>
            <a:r>
              <a:rPr lang="ko-KR" altLang="en-US" dirty="0">
                <a:sym typeface="Wingdings" panose="05000000000000000000" pitchFamily="2" charset="2"/>
              </a:rPr>
              <a:t>을 세분화 </a:t>
            </a:r>
            <a:r>
              <a:rPr lang="en-US" altLang="ko-KR" dirty="0">
                <a:sym typeface="Wingdings" panose="05000000000000000000" pitchFamily="2" charset="2"/>
              </a:rPr>
              <a:t>Action </a:t>
            </a:r>
            <a:r>
              <a:rPr lang="ko-KR" altLang="en-US" dirty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Epoch </a:t>
            </a:r>
            <a:r>
              <a:rPr lang="ko-KR" altLang="en-US" dirty="0">
                <a:sym typeface="Wingdings" panose="05000000000000000000" pitchFamily="2" charset="2"/>
              </a:rPr>
              <a:t>길이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augmentation(</a:t>
            </a:r>
            <a:r>
              <a:rPr lang="ko-KR" altLang="en-US" dirty="0">
                <a:sym typeface="Wingdings" panose="05000000000000000000" pitchFamily="2" charset="2"/>
              </a:rPr>
              <a:t>각 교차로에 대해서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차량 진입로를 줄이는 대신에 차량의 </a:t>
            </a:r>
            <a:r>
              <a:rPr lang="en-US" altLang="ko-KR" dirty="0"/>
              <a:t>Random</a:t>
            </a:r>
            <a:r>
              <a:rPr lang="ko-KR" altLang="en-US" dirty="0"/>
              <a:t>성을 주는 </a:t>
            </a:r>
            <a:r>
              <a:rPr lang="en-US" altLang="ko-KR" dirty="0"/>
              <a:t>IDM controller</a:t>
            </a:r>
            <a:r>
              <a:rPr lang="ko-KR" altLang="en-US" dirty="0"/>
              <a:t>와 가속도 분산 갖게 해서 차이를 줌</a:t>
            </a:r>
            <a:endParaRPr lang="en-US" altLang="ko-KR" dirty="0"/>
          </a:p>
          <a:p>
            <a:r>
              <a:rPr lang="en-US" altLang="ko-KR" dirty="0"/>
              <a:t> phase</a:t>
            </a:r>
            <a:r>
              <a:rPr lang="ko-KR" altLang="en-US" dirty="0"/>
              <a:t>를 변화하는 </a:t>
            </a:r>
            <a:r>
              <a:rPr lang="en-US" altLang="ko-KR" dirty="0"/>
              <a:t>action</a:t>
            </a:r>
            <a:r>
              <a:rPr lang="ko-KR" altLang="en-US" dirty="0"/>
              <a:t>이 아닌 </a:t>
            </a:r>
            <a:r>
              <a:rPr lang="en-US" altLang="ko-KR" dirty="0"/>
              <a:t>phase</a:t>
            </a:r>
            <a:r>
              <a:rPr lang="ko-KR" altLang="en-US" dirty="0"/>
              <a:t>를 선택하게 하고 최소 시간은 </a:t>
            </a:r>
            <a:r>
              <a:rPr lang="en-US" altLang="ko-KR" dirty="0"/>
              <a:t>20</a:t>
            </a:r>
            <a:r>
              <a:rPr lang="ko-KR" altLang="en-US" dirty="0"/>
              <a:t>초로 하되</a:t>
            </a:r>
            <a:r>
              <a:rPr lang="en-US" altLang="ko-KR" dirty="0"/>
              <a:t>, </a:t>
            </a:r>
            <a:r>
              <a:rPr lang="ko-KR" altLang="en-US" dirty="0"/>
              <a:t>최대 이상에서는 엄청난 </a:t>
            </a:r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ko-KR" altLang="en-US" dirty="0" err="1"/>
              <a:t>준다던지</a:t>
            </a:r>
            <a:r>
              <a:rPr lang="ko-KR" altLang="en-US" dirty="0"/>
              <a:t> 하는 식으로 운용</a:t>
            </a:r>
            <a:endParaRPr lang="en-US" altLang="ko-KR" dirty="0"/>
          </a:p>
          <a:p>
            <a:r>
              <a:rPr lang="en-US" altLang="ko-KR" dirty="0"/>
              <a:t> phase</a:t>
            </a:r>
            <a:r>
              <a:rPr lang="ko-KR" altLang="en-US" dirty="0"/>
              <a:t> 종류 수를 현재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논문상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6</a:t>
            </a:r>
            <a:r>
              <a:rPr lang="ko-KR" altLang="en-US" dirty="0"/>
              <a:t>개 내지는 </a:t>
            </a:r>
            <a:r>
              <a:rPr lang="en-US" altLang="ko-KR" dirty="0"/>
              <a:t>4</a:t>
            </a:r>
            <a:r>
              <a:rPr lang="ko-KR" altLang="en-US" dirty="0"/>
              <a:t>개로 줄임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45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네비게이션 시스템이 복잡</a:t>
            </a:r>
            <a:r>
              <a:rPr lang="en-US" altLang="ko-KR" dirty="0"/>
              <a:t>? Why </a:t>
            </a:r>
            <a:r>
              <a:rPr lang="ko-KR" altLang="en-US" dirty="0"/>
              <a:t>애들이 차량이 많은 쪽위주로 </a:t>
            </a:r>
            <a:r>
              <a:rPr lang="ko-KR" altLang="en-US" dirty="0" err="1"/>
              <a:t>열어주다보면</a:t>
            </a:r>
            <a:r>
              <a:rPr lang="ko-KR" altLang="en-US" dirty="0"/>
              <a:t> 분명 개인 입장에서 기다리는 시간이 길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208871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5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Considering factors when constructing traffic system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신호 </a:t>
            </a:r>
            <a:r>
              <a:rPr lang="ko-KR" altLang="en-US" dirty="0" err="1"/>
              <a:t>교차로간</a:t>
            </a:r>
            <a:r>
              <a:rPr lang="ko-KR" altLang="en-US" dirty="0"/>
              <a:t> 거리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짧을 수록 연동 시스템의 구축 필요성</a:t>
            </a:r>
            <a:r>
              <a:rPr lang="en-US" altLang="ko-KR" dirty="0"/>
              <a:t> </a:t>
            </a:r>
            <a:r>
              <a:rPr lang="ko-KR" altLang="en-US" dirty="0"/>
              <a:t>높음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멀면 분산효과가 커서 필요성이 낮음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도로 운영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일방 통행</a:t>
            </a:r>
            <a:r>
              <a:rPr lang="en-US" altLang="ko-KR" dirty="0"/>
              <a:t>, </a:t>
            </a:r>
            <a:r>
              <a:rPr lang="ko-KR" altLang="en-US" dirty="0"/>
              <a:t>양방 통행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양방이 운영하기 어려움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공통적으로 신호등이 없는 횡단보도는 문제임</a:t>
            </a:r>
            <a:r>
              <a:rPr lang="en-US" altLang="ko-KR" dirty="0">
                <a:sym typeface="Wingdings" panose="05000000000000000000" pitchFamily="2" charset="2"/>
              </a:rPr>
              <a:t>(offset </a:t>
            </a:r>
            <a:r>
              <a:rPr lang="ko-KR" altLang="en-US" dirty="0">
                <a:sym typeface="Wingdings" panose="05000000000000000000" pitchFamily="2" charset="2"/>
              </a:rPr>
              <a:t>설정 문제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접근로의</a:t>
            </a:r>
            <a:r>
              <a:rPr lang="ko-KR" altLang="en-US" dirty="0">
                <a:sym typeface="Wingdings" panose="05000000000000000000" pitchFamily="2" charset="2"/>
              </a:rPr>
              <a:t>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이상적인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교차로간</a:t>
            </a:r>
            <a:r>
              <a:rPr lang="ko-KR" altLang="en-US" dirty="0">
                <a:sym typeface="Wingdings" panose="05000000000000000000" pitchFamily="2" charset="2"/>
              </a:rPr>
              <a:t> 거리와 주행속도만으로 </a:t>
            </a:r>
            <a:r>
              <a:rPr lang="en-US" altLang="ko-KR" dirty="0">
                <a:sym typeface="Wingdings" panose="05000000000000000000" pitchFamily="2" charset="2"/>
              </a:rPr>
              <a:t>offset decision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현실적인 경우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불법 </a:t>
            </a:r>
            <a:r>
              <a:rPr lang="ko-KR" altLang="en-US" dirty="0" err="1">
                <a:sym typeface="Wingdings" panose="05000000000000000000" pitchFamily="2" charset="2"/>
              </a:rPr>
              <a:t>주정차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중간 유입 차량</a:t>
            </a:r>
            <a:r>
              <a:rPr lang="en-US" altLang="ko-KR" dirty="0">
                <a:sym typeface="Wingdings" panose="05000000000000000000" pitchFamily="2" charset="2"/>
              </a:rPr>
              <a:t>, outflow </a:t>
            </a:r>
            <a:r>
              <a:rPr lang="ko-KR" altLang="en-US" dirty="0">
                <a:sym typeface="Wingdings" panose="05000000000000000000" pitchFamily="2" charset="2"/>
              </a:rPr>
              <a:t>차량 모두 고려해야 함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차량의 도착 특성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도착율이</a:t>
            </a:r>
            <a:r>
              <a:rPr lang="ko-KR" altLang="en-US" dirty="0">
                <a:sym typeface="Wingdings" panose="05000000000000000000" pitchFamily="2" charset="2"/>
              </a:rPr>
              <a:t> 일정한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 필요가 없음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시간에 따른 교통량 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연동 시스템의 구축보다 </a:t>
            </a:r>
            <a:r>
              <a:rPr lang="ko-KR" altLang="en-US" dirty="0" err="1">
                <a:sym typeface="Wingdings" panose="05000000000000000000" pitchFamily="2" charset="2"/>
              </a:rPr>
              <a:t>통과용량</a:t>
            </a:r>
            <a:r>
              <a:rPr lang="ko-KR" altLang="en-US" dirty="0">
                <a:sym typeface="Wingdings" panose="05000000000000000000" pitchFamily="2" charset="2"/>
              </a:rPr>
              <a:t> 극대화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비 </a:t>
            </a:r>
            <a:r>
              <a:rPr lang="ko-KR" altLang="en-US" dirty="0" err="1">
                <a:sym typeface="Wingdings" panose="05000000000000000000" pitchFamily="2" charset="2"/>
              </a:rPr>
              <a:t>첨두</a:t>
            </a:r>
            <a:r>
              <a:rPr lang="ko-KR" altLang="en-US" dirty="0">
                <a:sym typeface="Wingdings" panose="05000000000000000000" pitchFamily="2" charset="2"/>
              </a:rPr>
              <a:t> 시간대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교차로 사이에 유입되는 간선도로가 없을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Spill back </a:t>
            </a:r>
          </a:p>
          <a:p>
            <a:pPr lvl="1"/>
            <a:r>
              <a:rPr lang="ko-KR" altLang="en-US" dirty="0"/>
              <a:t>신호교차로에서 </a:t>
            </a:r>
            <a:r>
              <a:rPr lang="ko-KR" altLang="en-US" dirty="0" err="1"/>
              <a:t>꼬리물기</a:t>
            </a:r>
            <a:r>
              <a:rPr lang="en-US" altLang="ko-KR" dirty="0"/>
              <a:t>, </a:t>
            </a:r>
            <a:r>
              <a:rPr lang="ko-KR" altLang="en-US" dirty="0"/>
              <a:t>교통량 과다 등이 원인이 되어 </a:t>
            </a:r>
            <a:r>
              <a:rPr lang="en-US" altLang="ko-KR" dirty="0"/>
              <a:t>inflow intersection</a:t>
            </a:r>
            <a:r>
              <a:rPr lang="ko-KR" altLang="en-US" dirty="0"/>
              <a:t>까지 차량이 넘쳐나서 원활한 통행을 방해하는 현상</a:t>
            </a:r>
            <a:endParaRPr lang="en-US" altLang="ko-KR" dirty="0"/>
          </a:p>
          <a:p>
            <a:r>
              <a:rPr lang="en-US" altLang="ko-KR" dirty="0"/>
              <a:t> Signal Phase</a:t>
            </a:r>
          </a:p>
          <a:p>
            <a:pPr lvl="1"/>
            <a:r>
              <a:rPr lang="en-US" altLang="ko-KR" dirty="0"/>
              <a:t>Signal set in intersection (n lane-&gt;n*4 signal set length)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Signal phase</a:t>
            </a:r>
            <a:r>
              <a:rPr lang="ko-KR" altLang="en-US" dirty="0"/>
              <a:t>를 가짐 </a:t>
            </a:r>
            <a:r>
              <a:rPr lang="en-US" altLang="ko-KR" dirty="0"/>
              <a:t>(Combined with movement signal)</a:t>
            </a:r>
          </a:p>
          <a:p>
            <a:pPr lvl="1"/>
            <a:r>
              <a:rPr lang="en-US" altLang="ko-KR" dirty="0"/>
              <a:t>Isolated intersection</a:t>
            </a:r>
            <a:r>
              <a:rPr lang="ko-KR" altLang="en-US" dirty="0"/>
              <a:t>에서는 </a:t>
            </a:r>
            <a:r>
              <a:rPr lang="en-US" altLang="ko-KR" dirty="0"/>
              <a:t>paired-signal phases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1"/>
            <a:r>
              <a:rPr lang="en-US" altLang="ko-KR" dirty="0"/>
              <a:t>Multi-grouped intersection</a:t>
            </a:r>
            <a:r>
              <a:rPr lang="ko-KR" altLang="en-US" dirty="0"/>
              <a:t>에서는 </a:t>
            </a:r>
            <a:r>
              <a:rPr lang="en-US" altLang="ko-KR" dirty="0"/>
              <a:t>single-signal phase </a:t>
            </a:r>
            <a:r>
              <a:rPr lang="ko-KR" altLang="en-US" dirty="0"/>
              <a:t>사용하여 </a:t>
            </a:r>
            <a:r>
              <a:rPr lang="en-US" altLang="ko-KR" dirty="0"/>
              <a:t>spill back</a:t>
            </a:r>
            <a:r>
              <a:rPr lang="ko-KR" altLang="en-US" dirty="0"/>
              <a:t> 예방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4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208" y="1837085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5680" y="5959536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2x2 grid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311" y="5898051"/>
            <a:ext cx="1932214" cy="3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3x3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1720</TotalTime>
  <Words>2496</Words>
  <Application>Microsoft Office PowerPoint</Application>
  <PresentationFormat>와이드스크린</PresentationFormat>
  <Paragraphs>271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사전 발표</vt:lpstr>
      <vt:lpstr>목표</vt:lpstr>
      <vt:lpstr>Preliminary</vt:lpstr>
      <vt:lpstr>Preliminary</vt:lpstr>
      <vt:lpstr>Preliminary</vt:lpstr>
      <vt:lpstr>SUMO Network 제작</vt:lpstr>
      <vt:lpstr>TraCI</vt:lpstr>
      <vt:lpstr>Defining New TLS-Programs</vt:lpstr>
      <vt:lpstr>Defining New TLS-Programs</vt:lpstr>
      <vt:lpstr>Traffic State, Action</vt:lpstr>
      <vt:lpstr>Traffic Observation Data</vt:lpstr>
      <vt:lpstr>Toward A Thousand Lights: Decentralized Deep Reinforcement Learning for Large-scale Traffic Signal Control</vt:lpstr>
      <vt:lpstr>Contents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FRAP</vt:lpstr>
      <vt:lpstr>Approach: FRAP</vt:lpstr>
      <vt:lpstr>Approach: DQN</vt:lpstr>
      <vt:lpstr>Approach: DQN Agent</vt:lpstr>
      <vt:lpstr>Approach: DQN Agent &amp; Setting</vt:lpstr>
      <vt:lpstr>Approach: DQN Agent &amp; Setting</vt:lpstr>
      <vt:lpstr>Result</vt:lpstr>
      <vt:lpstr>Result</vt:lpstr>
      <vt:lpstr>Result &amp; Conclusion</vt:lpstr>
      <vt:lpstr>Comment</vt:lpstr>
      <vt:lpstr>현재 State와 Action, Reward 구성 방식</vt:lpstr>
      <vt:lpstr>현재 State와 Action, Reward 구성 방식</vt:lpstr>
      <vt:lpstr>Training 구성 방식 제안</vt:lpstr>
      <vt:lpstr>Training 구성 방식 제안</vt:lpstr>
      <vt:lpstr>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97</cp:revision>
  <dcterms:created xsi:type="dcterms:W3CDTF">2021-01-07T04:26:03Z</dcterms:created>
  <dcterms:modified xsi:type="dcterms:W3CDTF">2021-01-12T15:38:02Z</dcterms:modified>
</cp:coreProperties>
</file>